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6.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44" r:id="rId5"/>
    <p:sldMasterId id="2147483746" r:id="rId6"/>
    <p:sldMasterId id="2147483750" r:id="rId7"/>
    <p:sldMasterId id="2147483752" r:id="rId8"/>
    <p:sldMasterId id="2147483740" r:id="rId9"/>
    <p:sldMasterId id="2147483755" r:id="rId10"/>
    <p:sldMasterId id="2147483761" r:id="rId11"/>
  </p:sldMasterIdLst>
  <p:notesMasterIdLst>
    <p:notesMasterId r:id="rId52"/>
  </p:notesMasterIdLst>
  <p:handoutMasterIdLst>
    <p:handoutMasterId r:id="rId53"/>
  </p:handoutMasterIdLst>
  <p:sldIdLst>
    <p:sldId id="296" r:id="rId12"/>
    <p:sldId id="301" r:id="rId13"/>
    <p:sldId id="313" r:id="rId14"/>
    <p:sldId id="338" r:id="rId15"/>
    <p:sldId id="345" r:id="rId16"/>
    <p:sldId id="347" r:id="rId17"/>
    <p:sldId id="348" r:id="rId18"/>
    <p:sldId id="355" r:id="rId19"/>
    <p:sldId id="354" r:id="rId20"/>
    <p:sldId id="311" r:id="rId21"/>
    <p:sldId id="356" r:id="rId22"/>
    <p:sldId id="300" r:id="rId23"/>
    <p:sldId id="360" r:id="rId24"/>
    <p:sldId id="357" r:id="rId25"/>
    <p:sldId id="314" r:id="rId26"/>
    <p:sldId id="362" r:id="rId27"/>
    <p:sldId id="363" r:id="rId28"/>
    <p:sldId id="312" r:id="rId29"/>
    <p:sldId id="319" r:id="rId30"/>
    <p:sldId id="315" r:id="rId31"/>
    <p:sldId id="321" r:id="rId32"/>
    <p:sldId id="353" r:id="rId33"/>
    <p:sldId id="316" r:id="rId34"/>
    <p:sldId id="361" r:id="rId35"/>
    <p:sldId id="324" r:id="rId36"/>
    <p:sldId id="359" r:id="rId37"/>
    <p:sldId id="358" r:id="rId38"/>
    <p:sldId id="326" r:id="rId39"/>
    <p:sldId id="327" r:id="rId40"/>
    <p:sldId id="328" r:id="rId41"/>
    <p:sldId id="364" r:id="rId42"/>
    <p:sldId id="365" r:id="rId43"/>
    <p:sldId id="366" r:id="rId44"/>
    <p:sldId id="367" r:id="rId45"/>
    <p:sldId id="369" r:id="rId46"/>
    <p:sldId id="370" r:id="rId47"/>
    <p:sldId id="371" r:id="rId48"/>
    <p:sldId id="372" r:id="rId49"/>
    <p:sldId id="374" r:id="rId50"/>
    <p:sldId id="298" r:id="rId51"/>
  </p:sldIdLst>
  <p:sldSz cx="9144000" cy="6858000" type="screen4x3"/>
  <p:notesSz cx="6858000" cy="9144000"/>
  <p:defaultTextStyle>
    <a:defPPr>
      <a:defRPr lang="en-US"/>
    </a:defPPr>
    <a:lvl1pPr algn="l" rtl="0" eaLnBrk="0" fontAlgn="base" hangingPunct="0">
      <a:spcBef>
        <a:spcPct val="0"/>
      </a:spcBef>
      <a:spcAft>
        <a:spcPct val="0"/>
      </a:spcAft>
      <a:defRPr sz="2400" b="1" i="1" kern="1200">
        <a:solidFill>
          <a:schemeClr val="tx1"/>
        </a:solidFill>
        <a:latin typeface="Arial" charset="0"/>
        <a:ea typeface="ＭＳ Ｐゴシック" pitchFamily="112" charset="-128"/>
        <a:cs typeface="+mn-cs"/>
      </a:defRPr>
    </a:lvl1pPr>
    <a:lvl2pPr marL="457200" algn="l" rtl="0" eaLnBrk="0" fontAlgn="base" hangingPunct="0">
      <a:spcBef>
        <a:spcPct val="0"/>
      </a:spcBef>
      <a:spcAft>
        <a:spcPct val="0"/>
      </a:spcAft>
      <a:defRPr sz="2400" b="1" i="1" kern="1200">
        <a:solidFill>
          <a:schemeClr val="tx1"/>
        </a:solidFill>
        <a:latin typeface="Arial" charset="0"/>
        <a:ea typeface="ＭＳ Ｐゴシック" pitchFamily="112" charset="-128"/>
        <a:cs typeface="+mn-cs"/>
      </a:defRPr>
    </a:lvl2pPr>
    <a:lvl3pPr marL="914400" algn="l" rtl="0" eaLnBrk="0" fontAlgn="base" hangingPunct="0">
      <a:spcBef>
        <a:spcPct val="0"/>
      </a:spcBef>
      <a:spcAft>
        <a:spcPct val="0"/>
      </a:spcAft>
      <a:defRPr sz="2400" b="1" i="1" kern="1200">
        <a:solidFill>
          <a:schemeClr val="tx1"/>
        </a:solidFill>
        <a:latin typeface="Arial" charset="0"/>
        <a:ea typeface="ＭＳ Ｐゴシック" pitchFamily="112" charset="-128"/>
        <a:cs typeface="+mn-cs"/>
      </a:defRPr>
    </a:lvl3pPr>
    <a:lvl4pPr marL="1371600" algn="l" rtl="0" eaLnBrk="0" fontAlgn="base" hangingPunct="0">
      <a:spcBef>
        <a:spcPct val="0"/>
      </a:spcBef>
      <a:spcAft>
        <a:spcPct val="0"/>
      </a:spcAft>
      <a:defRPr sz="2400" b="1" i="1" kern="1200">
        <a:solidFill>
          <a:schemeClr val="tx1"/>
        </a:solidFill>
        <a:latin typeface="Arial" charset="0"/>
        <a:ea typeface="ＭＳ Ｐゴシック" pitchFamily="112" charset="-128"/>
        <a:cs typeface="+mn-cs"/>
      </a:defRPr>
    </a:lvl4pPr>
    <a:lvl5pPr marL="1828800" algn="l" rtl="0" eaLnBrk="0" fontAlgn="base" hangingPunct="0">
      <a:spcBef>
        <a:spcPct val="0"/>
      </a:spcBef>
      <a:spcAft>
        <a:spcPct val="0"/>
      </a:spcAft>
      <a:defRPr sz="2400" b="1" i="1" kern="1200">
        <a:solidFill>
          <a:schemeClr val="tx1"/>
        </a:solidFill>
        <a:latin typeface="Arial" charset="0"/>
        <a:ea typeface="ＭＳ Ｐゴシック" pitchFamily="112" charset="-128"/>
        <a:cs typeface="+mn-cs"/>
      </a:defRPr>
    </a:lvl5pPr>
    <a:lvl6pPr marL="2286000" algn="l" defTabSz="914400" rtl="0" eaLnBrk="1" latinLnBrk="0" hangingPunct="1">
      <a:defRPr sz="2400" b="1" i="1" kern="1200">
        <a:solidFill>
          <a:schemeClr val="tx1"/>
        </a:solidFill>
        <a:latin typeface="Arial" charset="0"/>
        <a:ea typeface="ＭＳ Ｐゴシック" pitchFamily="112" charset="-128"/>
        <a:cs typeface="+mn-cs"/>
      </a:defRPr>
    </a:lvl6pPr>
    <a:lvl7pPr marL="2743200" algn="l" defTabSz="914400" rtl="0" eaLnBrk="1" latinLnBrk="0" hangingPunct="1">
      <a:defRPr sz="2400" b="1" i="1" kern="1200">
        <a:solidFill>
          <a:schemeClr val="tx1"/>
        </a:solidFill>
        <a:latin typeface="Arial" charset="0"/>
        <a:ea typeface="ＭＳ Ｐゴシック" pitchFamily="112" charset="-128"/>
        <a:cs typeface="+mn-cs"/>
      </a:defRPr>
    </a:lvl7pPr>
    <a:lvl8pPr marL="3200400" algn="l" defTabSz="914400" rtl="0" eaLnBrk="1" latinLnBrk="0" hangingPunct="1">
      <a:defRPr sz="2400" b="1" i="1" kern="1200">
        <a:solidFill>
          <a:schemeClr val="tx1"/>
        </a:solidFill>
        <a:latin typeface="Arial" charset="0"/>
        <a:ea typeface="ＭＳ Ｐゴシック" pitchFamily="112" charset="-128"/>
        <a:cs typeface="+mn-cs"/>
      </a:defRPr>
    </a:lvl8pPr>
    <a:lvl9pPr marL="3657600" algn="l" defTabSz="914400" rtl="0" eaLnBrk="1" latinLnBrk="0" hangingPunct="1">
      <a:defRPr sz="2400" b="1" i="1" kern="1200">
        <a:solidFill>
          <a:schemeClr val="tx1"/>
        </a:solidFill>
        <a:latin typeface="Arial" charset="0"/>
        <a:ea typeface="ＭＳ Ｐゴシック" pitchFamily="112"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2A7E"/>
    <a:srgbClr val="1D477E"/>
    <a:srgbClr val="5D8FAA"/>
    <a:srgbClr val="B3BC93"/>
    <a:srgbClr val="B3C193"/>
    <a:srgbClr val="A7B489"/>
    <a:srgbClr val="D4D9BC"/>
    <a:srgbClr val="C5CC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633" autoAdjust="0"/>
    <p:restoredTop sz="79617" autoAdjust="0"/>
  </p:normalViewPr>
  <p:slideViewPr>
    <p:cSldViewPr>
      <p:cViewPr varScale="1">
        <p:scale>
          <a:sx n="59" d="100"/>
          <a:sy n="59" d="100"/>
        </p:scale>
        <p:origin x="1236"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16"/>
    </p:cViewPr>
  </p:sorterViewPr>
  <p:notesViewPr>
    <p:cSldViewPr>
      <p:cViewPr varScale="1">
        <p:scale>
          <a:sx n="45" d="100"/>
          <a:sy n="45" d="100"/>
        </p:scale>
        <p:origin x="2760" y="5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viewProps" Target="viewProps.xml"/><Relationship Id="rId7"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tableStyles" Target="tableStyles.xml"/><Relationship Id="rId10" Type="http://schemas.openxmlformats.org/officeDocument/2006/relationships/slideMaster" Target="slideMasters/slideMaster6.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theme" Target="theme/theme1.xml"/><Relationship Id="rId8" Type="http://schemas.openxmlformats.org/officeDocument/2006/relationships/slideMaster" Target="slideMasters/slideMaster4.xml"/><Relationship Id="rId51" Type="http://schemas.openxmlformats.org/officeDocument/2006/relationships/slide" Target="slides/slide40.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dirty="0" smtClean="0"/>
              <a:t>Western Retail</a:t>
            </a:r>
          </a:p>
          <a:p>
            <a:pPr>
              <a:defRPr sz="1400"/>
            </a:pPr>
            <a:r>
              <a:rPr lang="en-US" sz="1800" dirty="0" smtClean="0"/>
              <a:t>Potable</a:t>
            </a:r>
            <a:r>
              <a:rPr lang="en-US" sz="1800" baseline="0" dirty="0" smtClean="0"/>
              <a:t> Water Production</a:t>
            </a:r>
            <a:endParaRPr lang="en-US" sz="1800" dirty="0"/>
          </a:p>
        </c:rich>
      </c:tx>
      <c:layout>
        <c:manualLayout>
          <c:xMode val="edge"/>
          <c:yMode val="edge"/>
          <c:x val="0.3496527595086954"/>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9843621785216997E-2"/>
          <c:y val="0.15142598128915796"/>
          <c:w val="0.90546501718978045"/>
          <c:h val="0.76406586162683721"/>
        </c:manualLayout>
      </c:layout>
      <c:barChart>
        <c:barDir val="col"/>
        <c:grouping val="clustered"/>
        <c:varyColors val="0"/>
        <c:ser>
          <c:idx val="0"/>
          <c:order val="0"/>
          <c:tx>
            <c:strRef>
              <c:f>Sheet1!$B$1</c:f>
              <c:strCache>
                <c:ptCount val="1"/>
                <c:pt idx="0">
                  <c:v>2013 Production</c:v>
                </c:pt>
              </c:strCache>
            </c:strRef>
          </c:tx>
          <c:spPr>
            <a:solidFill>
              <a:schemeClr val="tx2">
                <a:lumMod val="60000"/>
                <a:lumOff val="40000"/>
              </a:schemeClr>
            </a:solidFill>
            <a:ln>
              <a:solidFill>
                <a:schemeClr val="accent1">
                  <a:shade val="50000"/>
                </a:schemeClr>
              </a:solidFill>
            </a:ln>
            <a:effectLst/>
          </c:spPr>
          <c:invertIfNegative val="0"/>
          <c:cat>
            <c:strRef>
              <c:f>Sheet1!$A$2:$A$7</c:f>
              <c:strCache>
                <c:ptCount val="6"/>
                <c:pt idx="0">
                  <c:v>April</c:v>
                </c:pt>
                <c:pt idx="1">
                  <c:v>May</c:v>
                </c:pt>
                <c:pt idx="2">
                  <c:v>June</c:v>
                </c:pt>
                <c:pt idx="3">
                  <c:v>July</c:v>
                </c:pt>
                <c:pt idx="4">
                  <c:v>August</c:v>
                </c:pt>
                <c:pt idx="5">
                  <c:v>September</c:v>
                </c:pt>
              </c:strCache>
            </c:strRef>
          </c:cat>
          <c:val>
            <c:numRef>
              <c:f>Sheet1!$B$2:$B$7</c:f>
              <c:numCache>
                <c:formatCode>_(* #,##0_);_(* \(#,##0\);_(* "-"??_);_(@_)</c:formatCode>
                <c:ptCount val="6"/>
                <c:pt idx="0">
                  <c:v>2185</c:v>
                </c:pt>
                <c:pt idx="1">
                  <c:v>2547</c:v>
                </c:pt>
                <c:pt idx="2">
                  <c:v>2739</c:v>
                </c:pt>
                <c:pt idx="3">
                  <c:v>3015</c:v>
                </c:pt>
                <c:pt idx="4">
                  <c:v>2964</c:v>
                </c:pt>
                <c:pt idx="5">
                  <c:v>2736</c:v>
                </c:pt>
              </c:numCache>
            </c:numRef>
          </c:val>
        </c:ser>
        <c:ser>
          <c:idx val="1"/>
          <c:order val="1"/>
          <c:tx>
            <c:strRef>
              <c:f>Sheet1!$C$1</c:f>
              <c:strCache>
                <c:ptCount val="1"/>
                <c:pt idx="0">
                  <c:v>2016 Production</c:v>
                </c:pt>
              </c:strCache>
            </c:strRef>
          </c:tx>
          <c:spPr>
            <a:solidFill>
              <a:schemeClr val="accent6">
                <a:lumMod val="75000"/>
              </a:schemeClr>
            </a:solidFill>
            <a:ln>
              <a:solidFill>
                <a:schemeClr val="accent1">
                  <a:shade val="50000"/>
                </a:schemeClr>
              </a:solidFill>
            </a:ln>
            <a:effectLst/>
          </c:spPr>
          <c:invertIfNegative val="0"/>
          <c:cat>
            <c:strRef>
              <c:f>Sheet1!$A$2:$A$7</c:f>
              <c:strCache>
                <c:ptCount val="6"/>
                <c:pt idx="0">
                  <c:v>April</c:v>
                </c:pt>
                <c:pt idx="1">
                  <c:v>May</c:v>
                </c:pt>
                <c:pt idx="2">
                  <c:v>June</c:v>
                </c:pt>
                <c:pt idx="3">
                  <c:v>July</c:v>
                </c:pt>
                <c:pt idx="4">
                  <c:v>August</c:v>
                </c:pt>
                <c:pt idx="5">
                  <c:v>September</c:v>
                </c:pt>
              </c:strCache>
            </c:strRef>
          </c:cat>
          <c:val>
            <c:numRef>
              <c:f>Sheet1!$C$2:$C$7</c:f>
              <c:numCache>
                <c:formatCode>_(* #,##0_);_(* \(#,##0\);_(* "-"??_);_(@_)</c:formatCode>
                <c:ptCount val="6"/>
                <c:pt idx="0">
                  <c:v>1467</c:v>
                </c:pt>
                <c:pt idx="1">
                  <c:v>1772</c:v>
                </c:pt>
                <c:pt idx="2">
                  <c:v>2208</c:v>
                </c:pt>
                <c:pt idx="3">
                  <c:v>2569</c:v>
                </c:pt>
                <c:pt idx="4">
                  <c:v>2678</c:v>
                </c:pt>
                <c:pt idx="5">
                  <c:v>2283</c:v>
                </c:pt>
              </c:numCache>
            </c:numRef>
          </c:val>
        </c:ser>
        <c:dLbls>
          <c:showLegendKey val="0"/>
          <c:showVal val="0"/>
          <c:showCatName val="0"/>
          <c:showSerName val="0"/>
          <c:showPercent val="0"/>
          <c:showBubbleSize val="0"/>
        </c:dLbls>
        <c:gapWidth val="220"/>
        <c:axId val="290807088"/>
        <c:axId val="290807480"/>
      </c:barChart>
      <c:catAx>
        <c:axId val="290807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0807480"/>
        <c:crosses val="autoZero"/>
        <c:auto val="1"/>
        <c:lblAlgn val="ctr"/>
        <c:lblOffset val="100"/>
        <c:noMultiLvlLbl val="0"/>
      </c:catAx>
      <c:valAx>
        <c:axId val="290807480"/>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0807088"/>
        <c:crosses val="autoZero"/>
        <c:crossBetween val="between"/>
      </c:valAx>
      <c:spPr>
        <a:solidFill>
          <a:schemeClr val="bg1"/>
        </a:solidFill>
        <a:ln>
          <a:noFill/>
        </a:ln>
        <a:effectLst/>
      </c:spPr>
    </c:plotArea>
    <c:legend>
      <c:legendPos val="b"/>
      <c:layout>
        <c:manualLayout>
          <c:xMode val="edge"/>
          <c:yMode val="edge"/>
          <c:x val="0.32479128083883552"/>
          <c:y val="0.9518382480904789"/>
          <c:w val="0.34733101819420364"/>
          <c:h val="4.59179067150512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lumMod val="85000"/>
      </a:schemeClr>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70858E-A530-477F-A3AB-2EA294DC27AE}" type="datetimeFigureOut">
              <a:rPr lang="en-US" smtClean="0"/>
              <a:t>10/14/2016</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83482B-E7E6-4B77-BB04-425C187A2428}" type="slidenum">
              <a:rPr lang="en-US" smtClean="0"/>
              <a:t>‹#›</a:t>
            </a:fld>
            <a:endParaRPr lang="en-US" dirty="0"/>
          </a:p>
        </p:txBody>
      </p:sp>
    </p:spTree>
    <p:extLst>
      <p:ext uri="{BB962C8B-B14F-4D97-AF65-F5344CB8AC3E}">
        <p14:creationId xmlns:p14="http://schemas.microsoft.com/office/powerpoint/2010/main" val="4099224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b="0"/>
            </a:lvl1pPr>
          </a:lstStyle>
          <a:p>
            <a:endParaRPr lang="en-US" dirty="0"/>
          </a:p>
        </p:txBody>
      </p:sp>
      <p:sp>
        <p:nvSpPr>
          <p:cNvPr id="921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b="0"/>
            </a:lvl1pPr>
          </a:lstStyle>
          <a:p>
            <a:endParaRPr lang="en-US" dirty="0"/>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922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b="0"/>
            </a:lvl1pPr>
          </a:lstStyle>
          <a:p>
            <a:endParaRPr lang="en-US" dirty="0"/>
          </a:p>
        </p:txBody>
      </p:sp>
      <p:sp>
        <p:nvSpPr>
          <p:cNvPr id="922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b="0"/>
            </a:lvl1pPr>
          </a:lstStyle>
          <a:p>
            <a:fld id="{F2788AD3-BD17-4BFE-9D94-4F792CB3015A}" type="slidenum">
              <a:rPr lang="en-US"/>
              <a:pPr/>
              <a:t>‹#›</a:t>
            </a:fld>
            <a:endParaRPr lang="en-US" dirty="0"/>
          </a:p>
        </p:txBody>
      </p:sp>
    </p:spTree>
    <p:extLst>
      <p:ext uri="{BB962C8B-B14F-4D97-AF65-F5344CB8AC3E}">
        <p14:creationId xmlns:p14="http://schemas.microsoft.com/office/powerpoint/2010/main" val="171921185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112"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112"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112"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112"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11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788AD3-BD17-4BFE-9D94-4F792CB3015A}" type="slidenum">
              <a:rPr lang="en-US" smtClean="0"/>
              <a:pPr/>
              <a:t>1</a:t>
            </a:fld>
            <a:endParaRPr lang="en-US" dirty="0"/>
          </a:p>
        </p:txBody>
      </p:sp>
    </p:spTree>
    <p:extLst>
      <p:ext uri="{BB962C8B-B14F-4D97-AF65-F5344CB8AC3E}">
        <p14:creationId xmlns:p14="http://schemas.microsoft.com/office/powerpoint/2010/main" val="2985862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30A9C096-B3B2-4C88-8C54-DCDEEE682F53}" type="slidenum">
              <a:rPr lang="en-US" smtClean="0">
                <a:solidFill>
                  <a:prstClr val="black"/>
                </a:solidFill>
              </a:rPr>
              <a:pPr>
                <a:defRPr/>
              </a:pPr>
              <a:t>14</a:t>
            </a:fld>
            <a:endParaRPr lang="en-US" dirty="0">
              <a:solidFill>
                <a:prstClr val="black"/>
              </a:solidFill>
            </a:endParaRPr>
          </a:p>
        </p:txBody>
      </p:sp>
    </p:spTree>
    <p:extLst>
      <p:ext uri="{BB962C8B-B14F-4D97-AF65-F5344CB8AC3E}">
        <p14:creationId xmlns:p14="http://schemas.microsoft.com/office/powerpoint/2010/main" val="3666476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pPr defTabSz="923391"/>
            <a:fld id="{9B6CD6FA-F4D7-4FCB-B546-CEF4C44F8512}" type="slidenum">
              <a:rPr lang="en-US" smtClean="0">
                <a:solidFill>
                  <a:srgbClr val="000000"/>
                </a:solidFill>
              </a:rPr>
              <a:pPr defTabSz="923391"/>
              <a:t>15</a:t>
            </a:fld>
            <a:endParaRPr lang="en-US" dirty="0" smtClean="0">
              <a:solidFill>
                <a:srgbClr val="000000"/>
              </a:solidFill>
            </a:endParaRPr>
          </a:p>
        </p:txBody>
      </p:sp>
      <p:sp>
        <p:nvSpPr>
          <p:cNvPr id="43011"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127452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Slide 10</a:t>
            </a:r>
          </a:p>
          <a:p>
            <a:r>
              <a:rPr lang="en-US" sz="1400" dirty="0"/>
              <a:t>The </a:t>
            </a:r>
            <a:r>
              <a:rPr lang="en-US" sz="1400" dirty="0" err="1"/>
              <a:t>WSSCP</a:t>
            </a:r>
            <a:r>
              <a:rPr lang="en-US" sz="1400" dirty="0"/>
              <a:t> stages and sub-stages, when implemented, will result in reductions from 2013 water use. The ranges presented are based on actual water use data in each customer sector and the implementation of a shortage stage as written in Ordinance 384. Each sub-stage of the Ordinance lists the maximum reductions. The ranges were developed using projected behavioral responses of customers to both the shortage declaration and also making contact with customers to drive demand down. The behavioral responses were estimated using three years of customer reaction to water budget rates and customer support programs. The ranges include only Murrieta and Riverside service areas and do not include the March East or Rainbow service areas</a:t>
            </a:r>
            <a:r>
              <a:rPr lang="en-US" sz="1400" dirty="0" smtClean="0"/>
              <a:t>.</a:t>
            </a:r>
            <a:endParaRPr lang="en-US" sz="1400" dirty="0"/>
          </a:p>
        </p:txBody>
      </p:sp>
      <p:sp>
        <p:nvSpPr>
          <p:cNvPr id="4" name="Slide Number Placeholder 3"/>
          <p:cNvSpPr>
            <a:spLocks noGrp="1"/>
          </p:cNvSpPr>
          <p:nvPr>
            <p:ph type="sldNum" sz="quarter" idx="10"/>
          </p:nvPr>
        </p:nvSpPr>
        <p:spPr/>
        <p:txBody>
          <a:bodyPr/>
          <a:lstStyle/>
          <a:p>
            <a:fld id="{F2788AD3-BD17-4BFE-9D94-4F792CB3015A}" type="slidenum">
              <a:rPr lang="en-US" smtClean="0"/>
              <a:pPr/>
              <a:t>16</a:t>
            </a:fld>
            <a:endParaRPr lang="en-US"/>
          </a:p>
        </p:txBody>
      </p:sp>
    </p:spTree>
    <p:extLst>
      <p:ext uri="{BB962C8B-B14F-4D97-AF65-F5344CB8AC3E}">
        <p14:creationId xmlns:p14="http://schemas.microsoft.com/office/powerpoint/2010/main" val="1979433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Staff </a:t>
            </a:r>
            <a:r>
              <a:rPr lang="en-US" sz="1400" dirty="0"/>
              <a:t>is recommending that the Board adopt Resolution 2910 which implements Shortage Stage 4 (b) with provisions for a 30% reduction in outdoor water budgets and 10% reductions in commercial water budgets. This action will also result in any customer that exceeds their water budget paying the applicable Tier 5 water rate. As allowed by the California Water Code and listed in Western’s adopted </a:t>
            </a:r>
            <a:r>
              <a:rPr lang="en-US" sz="1400" dirty="0" err="1"/>
              <a:t>WSSCP</a:t>
            </a:r>
            <a:r>
              <a:rPr lang="en-US" sz="1400" dirty="0"/>
              <a:t>, penalties collected during Stage 4 (b) can be used to:</a:t>
            </a:r>
          </a:p>
          <a:p>
            <a:pPr marL="342900" lvl="0" indent="-342900">
              <a:buAutoNum type="arabicPeriod"/>
            </a:pPr>
            <a:r>
              <a:rPr lang="en-US" sz="1400" dirty="0" smtClean="0"/>
              <a:t>Enhanced </a:t>
            </a:r>
            <a:r>
              <a:rPr lang="en-US" sz="1400" dirty="0"/>
              <a:t>conservation </a:t>
            </a:r>
            <a:r>
              <a:rPr lang="en-US" sz="1400" dirty="0" smtClean="0"/>
              <a:t>programs;</a:t>
            </a:r>
          </a:p>
          <a:p>
            <a:pPr marL="342900" lvl="0" indent="-342900">
              <a:buAutoNum type="arabicPeriod"/>
            </a:pPr>
            <a:r>
              <a:rPr lang="en-US" sz="1400" dirty="0" smtClean="0"/>
              <a:t>Outreach programs</a:t>
            </a:r>
          </a:p>
          <a:p>
            <a:pPr marL="342900" lvl="0" indent="-342900">
              <a:buAutoNum type="arabicPeriod"/>
            </a:pPr>
            <a:r>
              <a:rPr lang="en-US" sz="1400" dirty="0" smtClean="0"/>
              <a:t>Enforcement </a:t>
            </a:r>
            <a:r>
              <a:rPr lang="en-US" sz="1400" dirty="0"/>
              <a:t>of prohibitions and </a:t>
            </a:r>
            <a:r>
              <a:rPr lang="en-US" sz="1400" dirty="0" smtClean="0"/>
              <a:t>restrictions;</a:t>
            </a:r>
          </a:p>
          <a:p>
            <a:pPr marL="342900" lvl="0" indent="-342900">
              <a:buAutoNum type="arabicPeriod"/>
            </a:pPr>
            <a:r>
              <a:rPr lang="en-US" sz="1400" dirty="0" smtClean="0"/>
              <a:t>General </a:t>
            </a:r>
            <a:r>
              <a:rPr lang="en-US" sz="1400" dirty="0"/>
              <a:t>operations and  maintenance expenses, including those incurred as a result of reduced water sales; </a:t>
            </a:r>
            <a:r>
              <a:rPr lang="en-US" sz="1400" dirty="0" smtClean="0"/>
              <a:t>and,</a:t>
            </a:r>
          </a:p>
          <a:p>
            <a:pPr marL="342900" lvl="0" indent="-342900">
              <a:buAutoNum type="arabicPeriod"/>
            </a:pPr>
            <a:r>
              <a:rPr lang="en-US" sz="1400" dirty="0" smtClean="0"/>
              <a:t>The </a:t>
            </a:r>
            <a:r>
              <a:rPr lang="en-US" sz="1400" dirty="0"/>
              <a:t>difference between budgeted revenue expected from operations and maintenance component in the water rates and actual revenue received; </a:t>
            </a:r>
            <a:r>
              <a:rPr lang="en-US" sz="1400" dirty="0" smtClean="0"/>
              <a:t>and</a:t>
            </a:r>
          </a:p>
          <a:p>
            <a:pPr marL="342900" lvl="0" indent="-342900">
              <a:buAutoNum type="arabicPeriod"/>
            </a:pPr>
            <a:r>
              <a:rPr lang="en-US" sz="1400" dirty="0" smtClean="0"/>
              <a:t>Payment </a:t>
            </a:r>
            <a:r>
              <a:rPr lang="en-US" sz="1400" dirty="0"/>
              <a:t>of penalty expenses incurred</a:t>
            </a:r>
            <a:r>
              <a:rPr lang="en-US" sz="1400" dirty="0" smtClean="0"/>
              <a:t>.</a:t>
            </a:r>
            <a:endParaRPr lang="en-US" sz="1400" dirty="0"/>
          </a:p>
        </p:txBody>
      </p:sp>
      <p:sp>
        <p:nvSpPr>
          <p:cNvPr id="4" name="Slide Number Placeholder 3"/>
          <p:cNvSpPr>
            <a:spLocks noGrp="1"/>
          </p:cNvSpPr>
          <p:nvPr>
            <p:ph type="sldNum" sz="quarter" idx="10"/>
          </p:nvPr>
        </p:nvSpPr>
        <p:spPr/>
        <p:txBody>
          <a:bodyPr/>
          <a:lstStyle/>
          <a:p>
            <a:fld id="{F2788AD3-BD17-4BFE-9D94-4F792CB3015A}" type="slidenum">
              <a:rPr lang="en-US" smtClean="0"/>
              <a:pPr/>
              <a:t>17</a:t>
            </a:fld>
            <a:endParaRPr lang="en-US"/>
          </a:p>
        </p:txBody>
      </p:sp>
    </p:spTree>
    <p:extLst>
      <p:ext uri="{BB962C8B-B14F-4D97-AF65-F5344CB8AC3E}">
        <p14:creationId xmlns:p14="http://schemas.microsoft.com/office/powerpoint/2010/main" val="2452270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788AD3-BD17-4BFE-9D94-4F792CB3015A}" type="slidenum">
              <a:rPr lang="en-US" smtClean="0">
                <a:solidFill>
                  <a:srgbClr val="000000"/>
                </a:solidFill>
              </a:rPr>
              <a:pPr/>
              <a:t>18</a:t>
            </a:fld>
            <a:endParaRPr lang="en-US">
              <a:solidFill>
                <a:srgbClr val="000000"/>
              </a:solidFill>
            </a:endParaRPr>
          </a:p>
        </p:txBody>
      </p:sp>
    </p:spTree>
    <p:extLst>
      <p:ext uri="{BB962C8B-B14F-4D97-AF65-F5344CB8AC3E}">
        <p14:creationId xmlns:p14="http://schemas.microsoft.com/office/powerpoint/2010/main" val="448847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788AD3-BD17-4BFE-9D94-4F792CB3015A}" type="slidenum">
              <a:rPr lang="en-US" smtClean="0">
                <a:solidFill>
                  <a:srgbClr val="000000"/>
                </a:solidFill>
              </a:rPr>
              <a:pPr/>
              <a:t>19</a:t>
            </a:fld>
            <a:endParaRPr lang="en-US">
              <a:solidFill>
                <a:srgbClr val="000000"/>
              </a:solidFill>
            </a:endParaRPr>
          </a:p>
        </p:txBody>
      </p:sp>
    </p:spTree>
    <p:extLst>
      <p:ext uri="{BB962C8B-B14F-4D97-AF65-F5344CB8AC3E}">
        <p14:creationId xmlns:p14="http://schemas.microsoft.com/office/powerpoint/2010/main" val="7121107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pPr defTabSz="923391"/>
            <a:fld id="{9B6CD6FA-F4D7-4FCB-B546-CEF4C44F8512}" type="slidenum">
              <a:rPr lang="en-US" smtClean="0">
                <a:solidFill>
                  <a:srgbClr val="000000"/>
                </a:solidFill>
              </a:rPr>
              <a:pPr defTabSz="923391"/>
              <a:t>20</a:t>
            </a:fld>
            <a:endParaRPr lang="en-US" dirty="0" smtClean="0">
              <a:solidFill>
                <a:srgbClr val="000000"/>
              </a:solidFill>
            </a:endParaRPr>
          </a:p>
        </p:txBody>
      </p:sp>
      <p:sp>
        <p:nvSpPr>
          <p:cNvPr id="43011"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9505469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788AD3-BD17-4BFE-9D94-4F792CB3015A}" type="slidenum">
              <a:rPr lang="en-US" smtClean="0"/>
              <a:pPr/>
              <a:t>21</a:t>
            </a:fld>
            <a:endParaRPr lang="en-US"/>
          </a:p>
        </p:txBody>
      </p:sp>
    </p:spTree>
    <p:extLst>
      <p:ext uri="{BB962C8B-B14F-4D97-AF65-F5344CB8AC3E}">
        <p14:creationId xmlns:p14="http://schemas.microsoft.com/office/powerpoint/2010/main" val="3864813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788AD3-BD17-4BFE-9D94-4F792CB3015A}" type="slidenum">
              <a:rPr lang="en-US" smtClean="0"/>
              <a:pPr/>
              <a:t>22</a:t>
            </a:fld>
            <a:endParaRPr lang="en-US"/>
          </a:p>
        </p:txBody>
      </p:sp>
    </p:spTree>
    <p:extLst>
      <p:ext uri="{BB962C8B-B14F-4D97-AF65-F5344CB8AC3E}">
        <p14:creationId xmlns:p14="http://schemas.microsoft.com/office/powerpoint/2010/main" val="16547650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pPr defTabSz="923391"/>
            <a:fld id="{9B6CD6FA-F4D7-4FCB-B546-CEF4C44F8512}" type="slidenum">
              <a:rPr lang="en-US" smtClean="0">
                <a:solidFill>
                  <a:srgbClr val="000000"/>
                </a:solidFill>
              </a:rPr>
              <a:pPr defTabSz="923391"/>
              <a:t>23</a:t>
            </a:fld>
            <a:endParaRPr lang="en-US" dirty="0" smtClean="0">
              <a:solidFill>
                <a:srgbClr val="000000"/>
              </a:solidFill>
            </a:endParaRPr>
          </a:p>
        </p:txBody>
      </p:sp>
      <p:sp>
        <p:nvSpPr>
          <p:cNvPr id="43011"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3706914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pPr defTabSz="934010"/>
            <a:fld id="{8A1580BD-A77E-4E38-AE5F-A06068806264}" type="slidenum">
              <a:rPr lang="en-US" smtClean="0">
                <a:solidFill>
                  <a:srgbClr val="000000"/>
                </a:solidFill>
              </a:rPr>
              <a:pPr defTabSz="934010"/>
              <a:t>2</a:t>
            </a:fld>
            <a:endParaRPr lang="en-US" dirty="0" smtClean="0">
              <a:solidFill>
                <a:srgbClr val="000000"/>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1165225" y="4387136"/>
            <a:ext cx="4519612" cy="4156234"/>
          </a:xfrm>
          <a:noFill/>
          <a:ln/>
        </p:spPr>
        <p:txBody>
          <a:bodyPr/>
          <a:lstStyle/>
          <a:p>
            <a:pPr eaLnBrk="1" hangingPunct="1">
              <a:lnSpc>
                <a:spcPct val="150000"/>
              </a:lnSpc>
            </a:pPr>
            <a:endParaRPr lang="en-US" sz="1100" dirty="0" smtClean="0"/>
          </a:p>
        </p:txBody>
      </p:sp>
    </p:spTree>
    <p:extLst>
      <p:ext uri="{BB962C8B-B14F-4D97-AF65-F5344CB8AC3E}">
        <p14:creationId xmlns:p14="http://schemas.microsoft.com/office/powerpoint/2010/main" val="34551339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a:t>
            </a:r>
          </a:p>
          <a:p>
            <a:endParaRPr lang="en-US" dirty="0"/>
          </a:p>
        </p:txBody>
      </p:sp>
      <p:sp>
        <p:nvSpPr>
          <p:cNvPr id="4" name="Slide Number Placeholder 3"/>
          <p:cNvSpPr>
            <a:spLocks noGrp="1"/>
          </p:cNvSpPr>
          <p:nvPr>
            <p:ph type="sldNum" sz="quarter" idx="10"/>
          </p:nvPr>
        </p:nvSpPr>
        <p:spPr/>
        <p:txBody>
          <a:bodyPr/>
          <a:lstStyle/>
          <a:p>
            <a:fld id="{F2788AD3-BD17-4BFE-9D94-4F792CB3015A}" type="slidenum">
              <a:rPr lang="en-US" smtClean="0"/>
              <a:pPr/>
              <a:t>24</a:t>
            </a:fld>
            <a:endParaRPr lang="en-US"/>
          </a:p>
        </p:txBody>
      </p:sp>
    </p:spTree>
    <p:extLst>
      <p:ext uri="{BB962C8B-B14F-4D97-AF65-F5344CB8AC3E}">
        <p14:creationId xmlns:p14="http://schemas.microsoft.com/office/powerpoint/2010/main" val="15787045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pPr defTabSz="923391"/>
            <a:fld id="{9B6CD6FA-F4D7-4FCB-B546-CEF4C44F8512}" type="slidenum">
              <a:rPr lang="en-US" smtClean="0">
                <a:solidFill>
                  <a:srgbClr val="000000"/>
                </a:solidFill>
              </a:rPr>
              <a:pPr defTabSz="923391"/>
              <a:t>25</a:t>
            </a:fld>
            <a:endParaRPr lang="en-US" dirty="0" smtClean="0">
              <a:solidFill>
                <a:srgbClr val="000000"/>
              </a:solidFill>
            </a:endParaRPr>
          </a:p>
        </p:txBody>
      </p:sp>
      <p:sp>
        <p:nvSpPr>
          <p:cNvPr id="43011" name="Rectangle 2"/>
          <p:cNvSpPr>
            <a:spLocks noGrp="1" noRot="1" noChangeAspect="1" noChangeArrowheads="1" noTextEdit="1"/>
          </p:cNvSpPr>
          <p:nvPr>
            <p:ph type="sldImg"/>
          </p:nvPr>
        </p:nvSpPr>
        <p:spPr>
          <a:ln/>
        </p:spPr>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0080335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a:t>
            </a:r>
            <a:endParaRPr lang="en-US" dirty="0"/>
          </a:p>
          <a:p>
            <a:endParaRPr lang="en-US" dirty="0"/>
          </a:p>
        </p:txBody>
      </p:sp>
      <p:sp>
        <p:nvSpPr>
          <p:cNvPr id="4" name="Slide Number Placeholder 3"/>
          <p:cNvSpPr>
            <a:spLocks noGrp="1"/>
          </p:cNvSpPr>
          <p:nvPr>
            <p:ph type="sldNum" sz="quarter" idx="10"/>
          </p:nvPr>
        </p:nvSpPr>
        <p:spPr/>
        <p:txBody>
          <a:bodyPr/>
          <a:lstStyle/>
          <a:p>
            <a:fld id="{F2788AD3-BD17-4BFE-9D94-4F792CB3015A}" type="slidenum">
              <a:rPr lang="en-US" smtClean="0"/>
              <a:pPr/>
              <a:t>26</a:t>
            </a:fld>
            <a:endParaRPr lang="en-US"/>
          </a:p>
        </p:txBody>
      </p:sp>
    </p:spTree>
    <p:extLst>
      <p:ext uri="{BB962C8B-B14F-4D97-AF65-F5344CB8AC3E}">
        <p14:creationId xmlns:p14="http://schemas.microsoft.com/office/powerpoint/2010/main" val="27801915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788AD3-BD17-4BFE-9D94-4F792CB3015A}" type="slidenum">
              <a:rPr lang="en-US" smtClean="0"/>
              <a:pPr/>
              <a:t>27</a:t>
            </a:fld>
            <a:endParaRPr lang="en-US"/>
          </a:p>
        </p:txBody>
      </p:sp>
    </p:spTree>
    <p:extLst>
      <p:ext uri="{BB962C8B-B14F-4D97-AF65-F5344CB8AC3E}">
        <p14:creationId xmlns:p14="http://schemas.microsoft.com/office/powerpoint/2010/main" val="31651271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pPr defTabSz="923391"/>
            <a:fld id="{9B6CD6FA-F4D7-4FCB-B546-CEF4C44F8512}" type="slidenum">
              <a:rPr lang="en-US" smtClean="0">
                <a:solidFill>
                  <a:srgbClr val="000000"/>
                </a:solidFill>
              </a:rPr>
              <a:pPr defTabSz="923391"/>
              <a:t>28</a:t>
            </a:fld>
            <a:endParaRPr lang="en-US" dirty="0" smtClean="0">
              <a:solidFill>
                <a:srgbClr val="000000"/>
              </a:solidFill>
            </a:endParaRPr>
          </a:p>
        </p:txBody>
      </p:sp>
      <p:sp>
        <p:nvSpPr>
          <p:cNvPr id="43011" name="Rectangle 2"/>
          <p:cNvSpPr>
            <a:spLocks noGrp="1" noRot="1" noChangeAspect="1" noChangeArrowheads="1" noTextEdit="1"/>
          </p:cNvSpPr>
          <p:nvPr>
            <p:ph type="sldImg"/>
          </p:nvPr>
        </p:nvSpPr>
        <p:spPr>
          <a:ln/>
        </p:spPr>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6986229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pPr defTabSz="923391"/>
            <a:fld id="{9B6CD6FA-F4D7-4FCB-B546-CEF4C44F8512}" type="slidenum">
              <a:rPr lang="en-US" smtClean="0">
                <a:solidFill>
                  <a:srgbClr val="000000"/>
                </a:solidFill>
              </a:rPr>
              <a:pPr defTabSz="923391"/>
              <a:t>29</a:t>
            </a:fld>
            <a:endParaRPr lang="en-US" dirty="0" smtClean="0">
              <a:solidFill>
                <a:srgbClr val="000000"/>
              </a:solidFill>
            </a:endParaRPr>
          </a:p>
        </p:txBody>
      </p:sp>
      <p:sp>
        <p:nvSpPr>
          <p:cNvPr id="43011" name="Rectangle 2"/>
          <p:cNvSpPr>
            <a:spLocks noGrp="1" noRot="1" noChangeAspect="1" noChangeArrowheads="1" noTextEdit="1"/>
          </p:cNvSpPr>
          <p:nvPr>
            <p:ph type="sldImg"/>
          </p:nvPr>
        </p:nvSpPr>
        <p:spPr>
          <a:ln/>
        </p:spPr>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5901655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pPr defTabSz="923391"/>
            <a:fld id="{9B6CD6FA-F4D7-4FCB-B546-CEF4C44F8512}" type="slidenum">
              <a:rPr lang="en-US" smtClean="0">
                <a:solidFill>
                  <a:srgbClr val="000000"/>
                </a:solidFill>
              </a:rPr>
              <a:pPr defTabSz="923391"/>
              <a:t>30</a:t>
            </a:fld>
            <a:endParaRPr lang="en-US" dirty="0" smtClean="0">
              <a:solidFill>
                <a:srgbClr val="000000"/>
              </a:solidFill>
            </a:endParaRPr>
          </a:p>
        </p:txBody>
      </p:sp>
      <p:sp>
        <p:nvSpPr>
          <p:cNvPr id="43011" name="Rectangle 2"/>
          <p:cNvSpPr>
            <a:spLocks noGrp="1" noRot="1" noChangeAspect="1" noChangeArrowheads="1" noTextEdit="1"/>
          </p:cNvSpPr>
          <p:nvPr>
            <p:ph type="sldImg"/>
          </p:nvPr>
        </p:nvSpPr>
        <p:spPr>
          <a:ln/>
        </p:spPr>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445302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788AD3-BD17-4BFE-9D94-4F792CB3015A}" type="slidenum">
              <a:rPr lang="en-US" smtClean="0"/>
              <a:pPr/>
              <a:t>40</a:t>
            </a:fld>
            <a:endParaRPr lang="en-US" dirty="0"/>
          </a:p>
        </p:txBody>
      </p:sp>
    </p:spTree>
    <p:extLst>
      <p:ext uri="{BB962C8B-B14F-4D97-AF65-F5344CB8AC3E}">
        <p14:creationId xmlns:p14="http://schemas.microsoft.com/office/powerpoint/2010/main" val="3837095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pPr defTabSz="934010"/>
            <a:fld id="{8A1580BD-A77E-4E38-AE5F-A06068806264}" type="slidenum">
              <a:rPr lang="en-US" smtClean="0">
                <a:solidFill>
                  <a:srgbClr val="000000"/>
                </a:solidFill>
              </a:rPr>
              <a:pPr defTabSz="934010"/>
              <a:t>3</a:t>
            </a:fld>
            <a:endParaRPr lang="en-US" dirty="0" smtClean="0">
              <a:solidFill>
                <a:srgbClr val="000000"/>
              </a:solidFill>
            </a:endParaRPr>
          </a:p>
        </p:txBody>
      </p:sp>
      <p:sp>
        <p:nvSpPr>
          <p:cNvPr id="38915" name="Rectangle 2"/>
          <p:cNvSpPr>
            <a:spLocks noGrp="1" noRot="1" noChangeAspect="1" noChangeArrowheads="1" noTextEdit="1"/>
          </p:cNvSpPr>
          <p:nvPr>
            <p:ph type="sldImg"/>
          </p:nvPr>
        </p:nvSpPr>
        <p:spPr>
          <a:ln/>
        </p:spPr>
      </p:sp>
      <p:sp>
        <p:nvSpPr>
          <p:cNvPr id="2" name="Notes Placeholder 1"/>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1991199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a:t>
            </a:r>
          </a:p>
          <a:p>
            <a:endParaRPr lang="en-US" dirty="0"/>
          </a:p>
        </p:txBody>
      </p:sp>
      <p:sp>
        <p:nvSpPr>
          <p:cNvPr id="4" name="Slide Number Placeholder 3"/>
          <p:cNvSpPr>
            <a:spLocks noGrp="1"/>
          </p:cNvSpPr>
          <p:nvPr>
            <p:ph type="sldNum" sz="quarter" idx="10"/>
          </p:nvPr>
        </p:nvSpPr>
        <p:spPr/>
        <p:txBody>
          <a:bodyPr/>
          <a:lstStyle/>
          <a:p>
            <a:fld id="{F2788AD3-BD17-4BFE-9D94-4F792CB3015A}" type="slidenum">
              <a:rPr lang="en-US" smtClean="0"/>
              <a:pPr/>
              <a:t>8</a:t>
            </a:fld>
            <a:endParaRPr lang="en-US"/>
          </a:p>
        </p:txBody>
      </p:sp>
    </p:spTree>
    <p:extLst>
      <p:ext uri="{BB962C8B-B14F-4D97-AF65-F5344CB8AC3E}">
        <p14:creationId xmlns:p14="http://schemas.microsoft.com/office/powerpoint/2010/main" val="2230024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a:t>
            </a:r>
          </a:p>
          <a:p>
            <a:endParaRPr lang="en-US" dirty="0"/>
          </a:p>
        </p:txBody>
      </p:sp>
      <p:sp>
        <p:nvSpPr>
          <p:cNvPr id="4" name="Slide Number Placeholder 3"/>
          <p:cNvSpPr>
            <a:spLocks noGrp="1"/>
          </p:cNvSpPr>
          <p:nvPr>
            <p:ph type="sldNum" sz="quarter" idx="10"/>
          </p:nvPr>
        </p:nvSpPr>
        <p:spPr/>
        <p:txBody>
          <a:bodyPr/>
          <a:lstStyle/>
          <a:p>
            <a:pPr defTabSz="906536">
              <a:defRPr/>
            </a:pPr>
            <a:fld id="{F2788AD3-BD17-4BFE-9D94-4F792CB3015A}" type="slidenum">
              <a:rPr lang="en-US">
                <a:solidFill>
                  <a:srgbClr val="000000"/>
                </a:solidFill>
              </a:rPr>
              <a:pPr defTabSz="906536">
                <a:defRPr/>
              </a:pPr>
              <a:t>9</a:t>
            </a:fld>
            <a:endParaRPr lang="en-US">
              <a:solidFill>
                <a:srgbClr val="000000"/>
              </a:solidFill>
            </a:endParaRPr>
          </a:p>
        </p:txBody>
      </p:sp>
    </p:spTree>
    <p:extLst>
      <p:ext uri="{BB962C8B-B14F-4D97-AF65-F5344CB8AC3E}">
        <p14:creationId xmlns:p14="http://schemas.microsoft.com/office/powerpoint/2010/main" val="2296926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smtClean="0"/>
          </a:p>
        </p:txBody>
      </p:sp>
      <p:sp>
        <p:nvSpPr>
          <p:cNvPr id="4" name="Slide Number Placeholder 3"/>
          <p:cNvSpPr>
            <a:spLocks noGrp="1"/>
          </p:cNvSpPr>
          <p:nvPr>
            <p:ph type="sldNum" sz="quarter" idx="10"/>
          </p:nvPr>
        </p:nvSpPr>
        <p:spPr>
          <a:xfrm>
            <a:off x="4145282" y="9121140"/>
            <a:ext cx="3169920" cy="480060"/>
          </a:xfrm>
          <a:prstGeom prst="rect">
            <a:avLst/>
          </a:prstGeom>
        </p:spPr>
        <p:txBody>
          <a:bodyPr/>
          <a:lstStyle/>
          <a:p>
            <a:fld id="{F2788AD3-BD17-4BFE-9D94-4F792CB3015A}" type="slidenum">
              <a:rPr lang="en-US" smtClean="0">
                <a:solidFill>
                  <a:srgbClr val="000000"/>
                </a:solidFill>
              </a:rPr>
              <a:pPr/>
              <a:t>10</a:t>
            </a:fld>
            <a:endParaRPr lang="en-US">
              <a:solidFill>
                <a:srgbClr val="000000"/>
              </a:solidFill>
            </a:endParaRPr>
          </a:p>
        </p:txBody>
      </p:sp>
    </p:spTree>
    <p:extLst>
      <p:ext uri="{BB962C8B-B14F-4D97-AF65-F5344CB8AC3E}">
        <p14:creationId xmlns:p14="http://schemas.microsoft.com/office/powerpoint/2010/main" val="1180821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a:t>
            </a:r>
          </a:p>
          <a:p>
            <a:endParaRPr lang="en-US" dirty="0"/>
          </a:p>
          <a:p>
            <a:endParaRPr lang="en-US" dirty="0"/>
          </a:p>
        </p:txBody>
      </p:sp>
      <p:sp>
        <p:nvSpPr>
          <p:cNvPr id="4" name="Slide Number Placeholder 3"/>
          <p:cNvSpPr>
            <a:spLocks noGrp="1"/>
          </p:cNvSpPr>
          <p:nvPr>
            <p:ph type="sldNum" sz="quarter" idx="10"/>
          </p:nvPr>
        </p:nvSpPr>
        <p:spPr/>
        <p:txBody>
          <a:bodyPr/>
          <a:lstStyle/>
          <a:p>
            <a:fld id="{F2788AD3-BD17-4BFE-9D94-4F792CB3015A}" type="slidenum">
              <a:rPr lang="en-US" smtClean="0"/>
              <a:pPr/>
              <a:t>11</a:t>
            </a:fld>
            <a:endParaRPr lang="en-US"/>
          </a:p>
        </p:txBody>
      </p:sp>
    </p:spTree>
    <p:extLst>
      <p:ext uri="{BB962C8B-B14F-4D97-AF65-F5344CB8AC3E}">
        <p14:creationId xmlns:p14="http://schemas.microsoft.com/office/powerpoint/2010/main" val="3020266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788AD3-BD17-4BFE-9D94-4F792CB3015A}" type="slidenum">
              <a:rPr lang="en-US" smtClean="0"/>
              <a:pPr/>
              <a:t>12</a:t>
            </a:fld>
            <a:endParaRPr lang="en-US"/>
          </a:p>
        </p:txBody>
      </p:sp>
    </p:spTree>
    <p:extLst>
      <p:ext uri="{BB962C8B-B14F-4D97-AF65-F5344CB8AC3E}">
        <p14:creationId xmlns:p14="http://schemas.microsoft.com/office/powerpoint/2010/main" val="293331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a:t>
            </a:r>
          </a:p>
          <a:p>
            <a:endParaRPr lang="en-US" dirty="0"/>
          </a:p>
        </p:txBody>
      </p:sp>
      <p:sp>
        <p:nvSpPr>
          <p:cNvPr id="4" name="Slide Number Placeholder 3"/>
          <p:cNvSpPr>
            <a:spLocks noGrp="1"/>
          </p:cNvSpPr>
          <p:nvPr>
            <p:ph type="sldNum" sz="quarter" idx="10"/>
          </p:nvPr>
        </p:nvSpPr>
        <p:spPr/>
        <p:txBody>
          <a:bodyPr/>
          <a:lstStyle/>
          <a:p>
            <a:fld id="{F2788AD3-BD17-4BFE-9D94-4F792CB3015A}" type="slidenum">
              <a:rPr lang="en-US" smtClean="0"/>
              <a:pPr/>
              <a:t>13</a:t>
            </a:fld>
            <a:endParaRPr lang="en-US"/>
          </a:p>
        </p:txBody>
      </p:sp>
    </p:spTree>
    <p:extLst>
      <p:ext uri="{BB962C8B-B14F-4D97-AF65-F5344CB8AC3E}">
        <p14:creationId xmlns:p14="http://schemas.microsoft.com/office/powerpoint/2010/main" val="1061551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object 15"/>
          <p:cNvSpPr txBox="1"/>
          <p:nvPr userDrawn="1"/>
        </p:nvSpPr>
        <p:spPr>
          <a:xfrm>
            <a:off x="924712" y="609600"/>
            <a:ext cx="5804535" cy="461665"/>
          </a:xfrm>
          <a:prstGeom prst="rect">
            <a:avLst/>
          </a:prstGeom>
        </p:spPr>
        <p:txBody>
          <a:bodyPr vert="horz" wrap="square" lIns="0" tIns="0" rIns="0" bIns="0" rtlCol="0">
            <a:spAutoFit/>
          </a:bodyPr>
          <a:lstStyle/>
          <a:p>
            <a:pPr marL="12700">
              <a:lnSpc>
                <a:spcPct val="100000"/>
              </a:lnSpc>
            </a:pPr>
            <a:r>
              <a:rPr sz="3000" spc="-60" dirty="0">
                <a:solidFill>
                  <a:srgbClr val="FFFFFF"/>
                </a:solidFill>
                <a:latin typeface="+mj-lt"/>
                <a:cs typeface="Museo Sans 500"/>
              </a:rPr>
              <a:t>W</a:t>
            </a:r>
            <a:r>
              <a:rPr sz="3000" dirty="0">
                <a:solidFill>
                  <a:srgbClr val="FFFFFF"/>
                </a:solidFill>
                <a:latin typeface="+mj-lt"/>
                <a:cs typeface="Museo Sans 500"/>
              </a:rPr>
              <a:t>estern Municipal </a:t>
            </a:r>
            <a:r>
              <a:rPr sz="3000" spc="-50" dirty="0">
                <a:solidFill>
                  <a:srgbClr val="FFFFFF"/>
                </a:solidFill>
                <a:latin typeface="+mj-lt"/>
                <a:cs typeface="Museo Sans 500"/>
              </a:rPr>
              <a:t>W</a:t>
            </a:r>
            <a:r>
              <a:rPr sz="3000" spc="-10" dirty="0">
                <a:solidFill>
                  <a:srgbClr val="FFFFFF"/>
                </a:solidFill>
                <a:latin typeface="+mj-lt"/>
                <a:cs typeface="Museo Sans 500"/>
              </a:rPr>
              <a:t>a</a:t>
            </a:r>
            <a:r>
              <a:rPr sz="3000" dirty="0">
                <a:solidFill>
                  <a:srgbClr val="FFFFFF"/>
                </a:solidFill>
                <a:latin typeface="+mj-lt"/>
                <a:cs typeface="Museo Sans 500"/>
              </a:rPr>
              <a:t>ter District</a:t>
            </a:r>
            <a:endParaRPr sz="3000" dirty="0">
              <a:latin typeface="+mj-lt"/>
              <a:cs typeface="Museo Sans 500"/>
            </a:endParaRPr>
          </a:p>
        </p:txBody>
      </p:sp>
    </p:spTree>
    <p:extLst>
      <p:ext uri="{BB962C8B-B14F-4D97-AF65-F5344CB8AC3E}">
        <p14:creationId xmlns:p14="http://schemas.microsoft.com/office/powerpoint/2010/main" val="42770234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eaLnBrk="1" fontAlgn="auto" hangingPunct="1">
              <a:spcBef>
                <a:spcPts val="0"/>
              </a:spcBef>
              <a:spcAft>
                <a:spcPts val="0"/>
              </a:spcAft>
            </a:pPr>
            <a:fld id="{BB6FA409-1A2A-4009-A9E7-633DF954345A}" type="datetimeFigureOut">
              <a:rPr lang="en-US" sz="1800" b="0" i="0" smtClean="0">
                <a:solidFill>
                  <a:prstClr val="black"/>
                </a:solidFill>
                <a:latin typeface="Calibri"/>
              </a:rPr>
              <a:pPr defTabSz="457200" eaLnBrk="1" fontAlgn="auto" hangingPunct="1">
                <a:spcBef>
                  <a:spcPts val="0"/>
                </a:spcBef>
                <a:spcAft>
                  <a:spcPts val="0"/>
                </a:spcAft>
              </a:pPr>
              <a:t>10/14/2016</a:t>
            </a:fld>
            <a:endParaRPr lang="en-US" sz="1800" b="0" i="0" dirty="0">
              <a:solidFill>
                <a:prstClr val="black"/>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eaLnBrk="1" fontAlgn="auto" hangingPunct="1">
              <a:spcBef>
                <a:spcPts val="0"/>
              </a:spcBef>
              <a:spcAft>
                <a:spcPts val="0"/>
              </a:spcAft>
            </a:pPr>
            <a:endParaRPr lang="en-US" sz="1800" b="0" i="0" dirty="0">
              <a:solidFill>
                <a:prstClr val="black"/>
              </a:solidFill>
              <a:latin typeface="Calibri"/>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eaLnBrk="1" fontAlgn="auto" hangingPunct="1">
              <a:spcBef>
                <a:spcPts val="0"/>
              </a:spcBef>
              <a:spcAft>
                <a:spcPts val="0"/>
              </a:spcAft>
            </a:pPr>
            <a:fld id="{6FEAE30D-38C7-407B-99D5-B401DA06FCC8}" type="slidenum">
              <a:rPr lang="en-US" sz="1800" b="0" i="0" smtClean="0">
                <a:solidFill>
                  <a:prstClr val="black"/>
                </a:solidFill>
                <a:latin typeface="Calibri"/>
              </a:rPr>
              <a:pPr defTabSz="457200" eaLnBrk="1" fontAlgn="auto" hangingPunct="1">
                <a:spcBef>
                  <a:spcPts val="0"/>
                </a:spcBef>
                <a:spcAft>
                  <a:spcPts val="0"/>
                </a:spcAft>
              </a:pPr>
              <a:t>‹#›</a:t>
            </a:fld>
            <a:endParaRPr lang="en-US" sz="1800" b="0" i="0" dirty="0">
              <a:solidFill>
                <a:prstClr val="black"/>
              </a:solidFill>
              <a:latin typeface="Calibri"/>
            </a:endParaRPr>
          </a:p>
        </p:txBody>
      </p:sp>
    </p:spTree>
    <p:extLst>
      <p:ext uri="{BB962C8B-B14F-4D97-AF65-F5344CB8AC3E}">
        <p14:creationId xmlns:p14="http://schemas.microsoft.com/office/powerpoint/2010/main" val="3344978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991836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367117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C99FEFA-BBC8-41C8-B603-41E44B3E06EE}" type="datetime1">
              <a:rPr lang="en-US" smtClean="0">
                <a:solidFill>
                  <a:prstClr val="black"/>
                </a:solidFill>
              </a:rPr>
              <a:pPr/>
              <a:t>10/14/2016</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496DEA8-3A1B-4E5C-8416-7A0C843CE113}"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858712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49344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eaLnBrk="1" fontAlgn="auto" hangingPunct="1">
              <a:spcBef>
                <a:spcPts val="0"/>
              </a:spcBef>
              <a:spcAft>
                <a:spcPts val="0"/>
              </a:spcAft>
            </a:pPr>
            <a:fld id="{BB6FA409-1A2A-4009-A9E7-633DF954345A}" type="datetimeFigureOut">
              <a:rPr lang="en-US" sz="1800" b="0" i="0" smtClean="0">
                <a:solidFill>
                  <a:prstClr val="black"/>
                </a:solidFill>
                <a:latin typeface="Calibri"/>
              </a:rPr>
              <a:pPr defTabSz="457200" eaLnBrk="1" fontAlgn="auto" hangingPunct="1">
                <a:spcBef>
                  <a:spcPts val="0"/>
                </a:spcBef>
                <a:spcAft>
                  <a:spcPts val="0"/>
                </a:spcAft>
              </a:pPr>
              <a:t>10/14/2016</a:t>
            </a:fld>
            <a:endParaRPr lang="en-US" sz="1800" b="0" i="0" dirty="0">
              <a:solidFill>
                <a:prstClr val="black"/>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eaLnBrk="1" fontAlgn="auto" hangingPunct="1">
              <a:spcBef>
                <a:spcPts val="0"/>
              </a:spcBef>
              <a:spcAft>
                <a:spcPts val="0"/>
              </a:spcAft>
            </a:pPr>
            <a:endParaRPr lang="en-US" sz="1800" b="0" i="0" dirty="0">
              <a:solidFill>
                <a:prstClr val="black"/>
              </a:solidFill>
              <a:latin typeface="Calibri"/>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eaLnBrk="1" fontAlgn="auto" hangingPunct="1">
              <a:spcBef>
                <a:spcPts val="0"/>
              </a:spcBef>
              <a:spcAft>
                <a:spcPts val="0"/>
              </a:spcAft>
            </a:pPr>
            <a:fld id="{6FEAE30D-38C7-407B-99D5-B401DA06FCC8}" type="slidenum">
              <a:rPr lang="en-US" sz="1800" b="0" i="0" smtClean="0">
                <a:solidFill>
                  <a:prstClr val="black"/>
                </a:solidFill>
                <a:latin typeface="Calibri"/>
              </a:rPr>
              <a:pPr defTabSz="457200" eaLnBrk="1" fontAlgn="auto" hangingPunct="1">
                <a:spcBef>
                  <a:spcPts val="0"/>
                </a:spcBef>
                <a:spcAft>
                  <a:spcPts val="0"/>
                </a:spcAft>
              </a:pPr>
              <a:t>‹#›</a:t>
            </a:fld>
            <a:endParaRPr lang="en-US" sz="1800" b="0" i="0" dirty="0">
              <a:solidFill>
                <a:prstClr val="black"/>
              </a:solidFill>
              <a:latin typeface="Calibri"/>
            </a:endParaRPr>
          </a:p>
        </p:txBody>
      </p:sp>
    </p:spTree>
    <p:extLst>
      <p:ext uri="{BB962C8B-B14F-4D97-AF65-F5344CB8AC3E}">
        <p14:creationId xmlns:p14="http://schemas.microsoft.com/office/powerpoint/2010/main" val="29741181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53011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05194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eaLnBrk="1" fontAlgn="auto" hangingPunct="1">
              <a:spcBef>
                <a:spcPts val="0"/>
              </a:spcBef>
              <a:spcAft>
                <a:spcPts val="0"/>
              </a:spcAft>
            </a:pPr>
            <a:fld id="{BB6FA409-1A2A-4009-A9E7-633DF954345A}" type="datetimeFigureOut">
              <a:rPr lang="en-US" sz="1800" b="0" i="0" smtClean="0">
                <a:solidFill>
                  <a:prstClr val="black"/>
                </a:solidFill>
                <a:latin typeface="Calibri"/>
                <a:ea typeface="+mn-ea"/>
              </a:rPr>
              <a:pPr defTabSz="457200" eaLnBrk="1" fontAlgn="auto" hangingPunct="1">
                <a:spcBef>
                  <a:spcPts val="0"/>
                </a:spcBef>
                <a:spcAft>
                  <a:spcPts val="0"/>
                </a:spcAft>
              </a:pPr>
              <a:t>10/14/2016</a:t>
            </a:fld>
            <a:endParaRPr lang="en-US" sz="1800" b="0" i="0" dirty="0">
              <a:solidFill>
                <a:prstClr val="black"/>
              </a:solidFill>
              <a:latin typeface="Calibri"/>
              <a:ea typeface="+mn-ea"/>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eaLnBrk="1" fontAlgn="auto" hangingPunct="1">
              <a:spcBef>
                <a:spcPts val="0"/>
              </a:spcBef>
              <a:spcAft>
                <a:spcPts val="0"/>
              </a:spcAft>
            </a:pPr>
            <a:endParaRPr lang="en-US" sz="1800" b="0" i="0" dirty="0">
              <a:solidFill>
                <a:prstClr val="black"/>
              </a:solidFill>
              <a:latin typeface="Calibri"/>
              <a:ea typeface="+mn-ea"/>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eaLnBrk="1" fontAlgn="auto" hangingPunct="1">
              <a:spcBef>
                <a:spcPts val="0"/>
              </a:spcBef>
              <a:spcAft>
                <a:spcPts val="0"/>
              </a:spcAft>
            </a:pPr>
            <a:fld id="{6FEAE30D-38C7-407B-99D5-B401DA06FCC8}" type="slidenum">
              <a:rPr lang="en-US" sz="1800" b="0" i="0" smtClean="0">
                <a:solidFill>
                  <a:prstClr val="black"/>
                </a:solidFill>
                <a:latin typeface="Calibri"/>
                <a:ea typeface="+mn-ea"/>
              </a:rPr>
              <a:pPr defTabSz="457200" eaLnBrk="1" fontAlgn="auto" hangingPunct="1">
                <a:spcBef>
                  <a:spcPts val="0"/>
                </a:spcBef>
                <a:spcAft>
                  <a:spcPts val="0"/>
                </a:spcAft>
              </a:pPr>
              <a:t>‹#›</a:t>
            </a:fld>
            <a:endParaRPr lang="en-US" sz="1800" b="0" i="0" dirty="0">
              <a:solidFill>
                <a:prstClr val="black"/>
              </a:solidFill>
              <a:latin typeface="Calibri"/>
              <a:ea typeface="+mn-ea"/>
            </a:endParaRPr>
          </a:p>
        </p:txBody>
      </p:sp>
    </p:spTree>
    <p:extLst>
      <p:ext uri="{BB962C8B-B14F-4D97-AF65-F5344CB8AC3E}">
        <p14:creationId xmlns:p14="http://schemas.microsoft.com/office/powerpoint/2010/main" val="737439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C99FEFA-BBC8-41C8-B603-41E44B3E06EE}" type="datetime1">
              <a:rPr lang="en-US" smtClean="0">
                <a:solidFill>
                  <a:prstClr val="black"/>
                </a:solidFill>
              </a:rPr>
              <a:pPr/>
              <a:t>10/14/2016</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496DEA8-3A1B-4E5C-8416-7A0C843CE113}"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45982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195509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eaLnBrk="1" fontAlgn="auto" hangingPunct="1">
              <a:spcBef>
                <a:spcPts val="0"/>
              </a:spcBef>
              <a:spcAft>
                <a:spcPts val="0"/>
              </a:spcAft>
            </a:pPr>
            <a:fld id="{BFFB5CE7-CAA7-4195-9829-FDC280B5CE01}" type="datetimeFigureOut">
              <a:rPr lang="en-US" sz="1800" b="0" i="0" smtClean="0">
                <a:solidFill>
                  <a:prstClr val="black"/>
                </a:solidFill>
                <a:latin typeface="Calibri"/>
                <a:ea typeface="+mn-ea"/>
              </a:rPr>
              <a:pPr defTabSz="457200" eaLnBrk="1" fontAlgn="auto" hangingPunct="1">
                <a:spcBef>
                  <a:spcPts val="0"/>
                </a:spcBef>
                <a:spcAft>
                  <a:spcPts val="0"/>
                </a:spcAft>
              </a:pPr>
              <a:t>10/14/2016</a:t>
            </a:fld>
            <a:endParaRPr lang="en-US" sz="1800" b="0" i="0" dirty="0">
              <a:solidFill>
                <a:prstClr val="black"/>
              </a:solidFill>
              <a:latin typeface="Calibri"/>
              <a:ea typeface="+mn-ea"/>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eaLnBrk="1" fontAlgn="auto" hangingPunct="1">
              <a:spcBef>
                <a:spcPts val="0"/>
              </a:spcBef>
              <a:spcAft>
                <a:spcPts val="0"/>
              </a:spcAft>
            </a:pPr>
            <a:endParaRPr lang="en-US" sz="1800" b="0" i="0" dirty="0">
              <a:solidFill>
                <a:prstClr val="black"/>
              </a:solidFill>
              <a:latin typeface="Calibri"/>
              <a:ea typeface="+mn-ea"/>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eaLnBrk="1" fontAlgn="auto" hangingPunct="1">
              <a:spcBef>
                <a:spcPts val="0"/>
              </a:spcBef>
              <a:spcAft>
                <a:spcPts val="0"/>
              </a:spcAft>
            </a:pPr>
            <a:fld id="{353FFB92-5A35-4D8E-A7A8-8DA05C968474}" type="slidenum">
              <a:rPr lang="en-US" sz="1800" b="0" i="0" smtClean="0">
                <a:solidFill>
                  <a:prstClr val="black"/>
                </a:solidFill>
                <a:latin typeface="Calibri"/>
                <a:ea typeface="+mn-ea"/>
              </a:rPr>
              <a:pPr defTabSz="457200" eaLnBrk="1" fontAlgn="auto" hangingPunct="1">
                <a:spcBef>
                  <a:spcPts val="0"/>
                </a:spcBef>
                <a:spcAft>
                  <a:spcPts val="0"/>
                </a:spcAft>
              </a:pPr>
              <a:t>‹#›</a:t>
            </a:fld>
            <a:endParaRPr lang="en-US" sz="1800" b="0" i="0" dirty="0">
              <a:solidFill>
                <a:prstClr val="black"/>
              </a:solidFill>
              <a:latin typeface="Calibri"/>
              <a:ea typeface="+mn-ea"/>
            </a:endParaRPr>
          </a:p>
        </p:txBody>
      </p:sp>
    </p:spTree>
    <p:extLst>
      <p:ext uri="{BB962C8B-B14F-4D97-AF65-F5344CB8AC3E}">
        <p14:creationId xmlns:p14="http://schemas.microsoft.com/office/powerpoint/2010/main" val="35523300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eaLnBrk="1" fontAlgn="auto" hangingPunct="1">
              <a:spcBef>
                <a:spcPts val="0"/>
              </a:spcBef>
              <a:spcAft>
                <a:spcPts val="0"/>
              </a:spcAft>
            </a:pPr>
            <a:fld id="{BFFB5CE7-CAA7-4195-9829-FDC280B5CE01}" type="datetimeFigureOut">
              <a:rPr lang="en-US" sz="1800" b="0" i="0" smtClean="0">
                <a:solidFill>
                  <a:prstClr val="black"/>
                </a:solidFill>
                <a:latin typeface="Calibri"/>
                <a:ea typeface="+mn-ea"/>
              </a:rPr>
              <a:pPr defTabSz="457200" eaLnBrk="1" fontAlgn="auto" hangingPunct="1">
                <a:spcBef>
                  <a:spcPts val="0"/>
                </a:spcBef>
                <a:spcAft>
                  <a:spcPts val="0"/>
                </a:spcAft>
              </a:pPr>
              <a:t>10/14/2016</a:t>
            </a:fld>
            <a:endParaRPr lang="en-US" sz="1800" b="0" i="0" dirty="0">
              <a:solidFill>
                <a:prstClr val="black"/>
              </a:solidFill>
              <a:latin typeface="Calibri"/>
              <a:ea typeface="+mn-ea"/>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eaLnBrk="1" fontAlgn="auto" hangingPunct="1">
              <a:spcBef>
                <a:spcPts val="0"/>
              </a:spcBef>
              <a:spcAft>
                <a:spcPts val="0"/>
              </a:spcAft>
            </a:pPr>
            <a:endParaRPr lang="en-US" sz="1800" b="0" i="0" dirty="0">
              <a:solidFill>
                <a:prstClr val="black"/>
              </a:solidFill>
              <a:latin typeface="Calibri"/>
              <a:ea typeface="+mn-ea"/>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eaLnBrk="1" fontAlgn="auto" hangingPunct="1">
              <a:spcBef>
                <a:spcPts val="0"/>
              </a:spcBef>
              <a:spcAft>
                <a:spcPts val="0"/>
              </a:spcAft>
            </a:pPr>
            <a:fld id="{353FFB92-5A35-4D8E-A7A8-8DA05C968474}" type="slidenum">
              <a:rPr lang="en-US" sz="1800" b="0" i="0" smtClean="0">
                <a:solidFill>
                  <a:prstClr val="black"/>
                </a:solidFill>
                <a:latin typeface="Calibri"/>
                <a:ea typeface="+mn-ea"/>
              </a:rPr>
              <a:pPr defTabSz="457200" eaLnBrk="1" fontAlgn="auto" hangingPunct="1">
                <a:spcBef>
                  <a:spcPts val="0"/>
                </a:spcBef>
                <a:spcAft>
                  <a:spcPts val="0"/>
                </a:spcAft>
              </a:pPr>
              <a:t>‹#›</a:t>
            </a:fld>
            <a:endParaRPr lang="en-US" sz="1800" b="0" i="0" dirty="0">
              <a:solidFill>
                <a:prstClr val="black"/>
              </a:solidFill>
              <a:latin typeface="Calibri"/>
              <a:ea typeface="+mn-ea"/>
            </a:endParaRPr>
          </a:p>
        </p:txBody>
      </p:sp>
    </p:spTree>
    <p:extLst>
      <p:ext uri="{BB962C8B-B14F-4D97-AF65-F5344CB8AC3E}">
        <p14:creationId xmlns:p14="http://schemas.microsoft.com/office/powerpoint/2010/main" val="66703096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962350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C99FEFA-BBC8-41C8-B603-41E44B3E06EE}" type="datetime1">
              <a:rPr lang="en-US" smtClean="0">
                <a:solidFill>
                  <a:prstClr val="black"/>
                </a:solidFill>
              </a:rPr>
              <a:pPr/>
              <a:t>10/14/2016</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496DEA8-3A1B-4E5C-8416-7A0C843CE113}"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78851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3.xml"/><Relationship Id="rId1" Type="http://schemas.openxmlformats.org/officeDocument/2006/relationships/slideLayout" Target="../slideLayouts/slideLayout5.xml"/><Relationship Id="rId4" Type="http://schemas.openxmlformats.org/officeDocument/2006/relationships/image" Target="../media/image8.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4.xml"/><Relationship Id="rId1" Type="http://schemas.openxmlformats.org/officeDocument/2006/relationships/slideLayout" Target="../slideLayouts/slideLayout6.xml"/><Relationship Id="rId4" Type="http://schemas.openxmlformats.org/officeDocument/2006/relationships/image" Target="../media/image10.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5.xml"/><Relationship Id="rId1" Type="http://schemas.openxmlformats.org/officeDocument/2006/relationships/slideLayout" Target="../slideLayouts/slideLayout7.xml"/><Relationship Id="rId4" Type="http://schemas.openxmlformats.org/officeDocument/2006/relationships/image" Target="../media/image10.pn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theme" Target="../theme/theme6.xml"/><Relationship Id="rId4" Type="http://schemas.openxmlformats.org/officeDocument/2006/relationships/slideLayout" Target="../slideLayouts/slideLayout11.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object 3"/>
          <p:cNvSpPr/>
          <p:nvPr userDrawn="1"/>
        </p:nvSpPr>
        <p:spPr>
          <a:xfrm>
            <a:off x="8844894" y="5201564"/>
            <a:ext cx="299720" cy="629285"/>
          </a:xfrm>
          <a:custGeom>
            <a:avLst/>
            <a:gdLst/>
            <a:ahLst/>
            <a:cxnLst/>
            <a:rect l="l" t="t" r="r" b="b"/>
            <a:pathLst>
              <a:path w="299720" h="629285">
                <a:moveTo>
                  <a:pt x="299105" y="1"/>
                </a:moveTo>
                <a:lnTo>
                  <a:pt x="216810" y="239115"/>
                </a:lnTo>
                <a:lnTo>
                  <a:pt x="174230" y="350772"/>
                </a:lnTo>
                <a:lnTo>
                  <a:pt x="118445" y="459675"/>
                </a:lnTo>
                <a:lnTo>
                  <a:pt x="49923" y="565569"/>
                </a:lnTo>
                <a:lnTo>
                  <a:pt x="0" y="628985"/>
                </a:lnTo>
                <a:lnTo>
                  <a:pt x="36679" y="618939"/>
                </a:lnTo>
                <a:lnTo>
                  <a:pt x="118223" y="589008"/>
                </a:lnTo>
                <a:lnTo>
                  <a:pt x="299105" y="514656"/>
                </a:lnTo>
                <a:lnTo>
                  <a:pt x="299105" y="1"/>
                </a:lnTo>
              </a:path>
            </a:pathLst>
          </a:custGeom>
          <a:solidFill>
            <a:srgbClr val="7AD0E4"/>
          </a:solidFill>
        </p:spPr>
        <p:txBody>
          <a:bodyPr wrap="square" lIns="0" tIns="0" rIns="0" bIns="0" rtlCol="0"/>
          <a:lstStyle/>
          <a:p>
            <a:endParaRPr dirty="0"/>
          </a:p>
        </p:txBody>
      </p:sp>
      <p:sp>
        <p:nvSpPr>
          <p:cNvPr id="12" name="object 4"/>
          <p:cNvSpPr/>
          <p:nvPr userDrawn="1"/>
        </p:nvSpPr>
        <p:spPr>
          <a:xfrm>
            <a:off x="8392013" y="5552165"/>
            <a:ext cx="752475" cy="683260"/>
          </a:xfrm>
          <a:custGeom>
            <a:avLst/>
            <a:gdLst/>
            <a:ahLst/>
            <a:cxnLst/>
            <a:rect l="l" t="t" r="r" b="b"/>
            <a:pathLst>
              <a:path w="752475" h="683260">
                <a:moveTo>
                  <a:pt x="666194" y="0"/>
                </a:moveTo>
                <a:lnTo>
                  <a:pt x="626798" y="781"/>
                </a:lnTo>
                <a:lnTo>
                  <a:pt x="571325" y="109074"/>
                </a:lnTo>
                <a:lnTo>
                  <a:pt x="502804" y="214968"/>
                </a:lnTo>
                <a:lnTo>
                  <a:pt x="422013" y="317594"/>
                </a:lnTo>
                <a:lnTo>
                  <a:pt x="329420" y="416698"/>
                </a:lnTo>
                <a:lnTo>
                  <a:pt x="225495" y="512021"/>
                </a:lnTo>
                <a:lnTo>
                  <a:pt x="110704" y="603308"/>
                </a:lnTo>
                <a:lnTo>
                  <a:pt x="0" y="680235"/>
                </a:lnTo>
                <a:lnTo>
                  <a:pt x="37202" y="683236"/>
                </a:lnTo>
                <a:lnTo>
                  <a:pt x="133619" y="683236"/>
                </a:lnTo>
                <a:lnTo>
                  <a:pt x="234639" y="674981"/>
                </a:lnTo>
                <a:lnTo>
                  <a:pt x="340334" y="657599"/>
                </a:lnTo>
                <a:lnTo>
                  <a:pt x="450667" y="630230"/>
                </a:lnTo>
                <a:lnTo>
                  <a:pt x="565630" y="592009"/>
                </a:lnTo>
                <a:lnTo>
                  <a:pt x="751986" y="522415"/>
                </a:lnTo>
                <a:lnTo>
                  <a:pt x="751986" y="11883"/>
                </a:lnTo>
                <a:lnTo>
                  <a:pt x="710423" y="3787"/>
                </a:lnTo>
                <a:lnTo>
                  <a:pt x="666194" y="0"/>
                </a:lnTo>
              </a:path>
            </a:pathLst>
          </a:custGeom>
          <a:solidFill>
            <a:srgbClr val="7AD0E4"/>
          </a:solidFill>
        </p:spPr>
        <p:txBody>
          <a:bodyPr wrap="square" lIns="0" tIns="0" rIns="0" bIns="0" rtlCol="0"/>
          <a:lstStyle/>
          <a:p>
            <a:endParaRPr dirty="0"/>
          </a:p>
        </p:txBody>
      </p:sp>
      <p:sp>
        <p:nvSpPr>
          <p:cNvPr id="13" name="object 5"/>
          <p:cNvSpPr/>
          <p:nvPr userDrawn="1"/>
        </p:nvSpPr>
        <p:spPr>
          <a:xfrm>
            <a:off x="7247468" y="5944068"/>
            <a:ext cx="1896745" cy="835025"/>
          </a:xfrm>
          <a:custGeom>
            <a:avLst/>
            <a:gdLst/>
            <a:ahLst/>
            <a:cxnLst/>
            <a:rect l="l" t="t" r="r" b="b"/>
            <a:pathLst>
              <a:path w="1896745" h="835025">
                <a:moveTo>
                  <a:pt x="1849036" y="0"/>
                </a:moveTo>
                <a:lnTo>
                  <a:pt x="1795645" y="2635"/>
                </a:lnTo>
                <a:lnTo>
                  <a:pt x="1741639" y="10964"/>
                </a:lnTo>
                <a:lnTo>
                  <a:pt x="1686574" y="24494"/>
                </a:lnTo>
                <a:lnTo>
                  <a:pt x="1630006" y="42730"/>
                </a:lnTo>
                <a:lnTo>
                  <a:pt x="1571490" y="65180"/>
                </a:lnTo>
                <a:lnTo>
                  <a:pt x="1510581" y="91349"/>
                </a:lnTo>
                <a:lnTo>
                  <a:pt x="1446835" y="120744"/>
                </a:lnTo>
                <a:lnTo>
                  <a:pt x="1246973" y="217155"/>
                </a:lnTo>
                <a:lnTo>
                  <a:pt x="1130060" y="298397"/>
                </a:lnTo>
                <a:lnTo>
                  <a:pt x="994942" y="380839"/>
                </a:lnTo>
                <a:lnTo>
                  <a:pt x="850362" y="458474"/>
                </a:lnTo>
                <a:lnTo>
                  <a:pt x="696789" y="531045"/>
                </a:lnTo>
                <a:lnTo>
                  <a:pt x="534689" y="598295"/>
                </a:lnTo>
                <a:lnTo>
                  <a:pt x="364531" y="659967"/>
                </a:lnTo>
                <a:lnTo>
                  <a:pt x="186783" y="715805"/>
                </a:lnTo>
                <a:lnTo>
                  <a:pt x="1912" y="765552"/>
                </a:lnTo>
                <a:lnTo>
                  <a:pt x="0" y="765985"/>
                </a:lnTo>
                <a:lnTo>
                  <a:pt x="41598" y="773361"/>
                </a:lnTo>
                <a:lnTo>
                  <a:pt x="196210" y="796058"/>
                </a:lnTo>
                <a:lnTo>
                  <a:pt x="355859" y="814338"/>
                </a:lnTo>
                <a:lnTo>
                  <a:pt x="519366" y="827397"/>
                </a:lnTo>
                <a:lnTo>
                  <a:pt x="685549" y="834434"/>
                </a:lnTo>
                <a:lnTo>
                  <a:pt x="853229" y="834645"/>
                </a:lnTo>
                <a:lnTo>
                  <a:pt x="1021226" y="827228"/>
                </a:lnTo>
                <a:lnTo>
                  <a:pt x="1188359" y="811380"/>
                </a:lnTo>
                <a:lnTo>
                  <a:pt x="1353448" y="786299"/>
                </a:lnTo>
                <a:lnTo>
                  <a:pt x="1515313" y="751182"/>
                </a:lnTo>
                <a:lnTo>
                  <a:pt x="1672773" y="705226"/>
                </a:lnTo>
                <a:lnTo>
                  <a:pt x="1896531" y="630817"/>
                </a:lnTo>
                <a:lnTo>
                  <a:pt x="1896531" y="3170"/>
                </a:lnTo>
                <a:lnTo>
                  <a:pt x="1849036" y="0"/>
                </a:lnTo>
              </a:path>
            </a:pathLst>
          </a:custGeom>
          <a:solidFill>
            <a:srgbClr val="00A8D5"/>
          </a:solidFill>
        </p:spPr>
        <p:txBody>
          <a:bodyPr wrap="square" lIns="0" tIns="0" rIns="0" bIns="0" rtlCol="0"/>
          <a:lstStyle/>
          <a:p>
            <a:endParaRPr dirty="0"/>
          </a:p>
        </p:txBody>
      </p:sp>
      <p:sp>
        <p:nvSpPr>
          <p:cNvPr id="20" name="object 6"/>
          <p:cNvSpPr/>
          <p:nvPr userDrawn="1"/>
        </p:nvSpPr>
        <p:spPr>
          <a:xfrm>
            <a:off x="6247858" y="6300934"/>
            <a:ext cx="2896235" cy="557530"/>
          </a:xfrm>
          <a:custGeom>
            <a:avLst/>
            <a:gdLst/>
            <a:ahLst/>
            <a:cxnLst/>
            <a:rect l="l" t="t" r="r" b="b"/>
            <a:pathLst>
              <a:path w="2896234" h="557529">
                <a:moveTo>
                  <a:pt x="2570098" y="0"/>
                </a:moveTo>
                <a:lnTo>
                  <a:pt x="2491518" y="2871"/>
                </a:lnTo>
                <a:lnTo>
                  <a:pt x="2411518" y="10735"/>
                </a:lnTo>
                <a:lnTo>
                  <a:pt x="2329435" y="23216"/>
                </a:lnTo>
                <a:lnTo>
                  <a:pt x="2244604" y="39940"/>
                </a:lnTo>
                <a:lnTo>
                  <a:pt x="2156361" y="60535"/>
                </a:lnTo>
                <a:lnTo>
                  <a:pt x="2064043" y="84625"/>
                </a:lnTo>
                <a:lnTo>
                  <a:pt x="1966986" y="111837"/>
                </a:lnTo>
                <a:lnTo>
                  <a:pt x="1548741" y="235437"/>
                </a:lnTo>
                <a:lnTo>
                  <a:pt x="1534299" y="241429"/>
                </a:lnTo>
                <a:lnTo>
                  <a:pt x="1364141" y="303101"/>
                </a:lnTo>
                <a:lnTo>
                  <a:pt x="1186393" y="358939"/>
                </a:lnTo>
                <a:lnTo>
                  <a:pt x="1001523" y="408686"/>
                </a:lnTo>
                <a:lnTo>
                  <a:pt x="809998" y="452085"/>
                </a:lnTo>
                <a:lnTo>
                  <a:pt x="612286" y="488879"/>
                </a:lnTo>
                <a:lnTo>
                  <a:pt x="408856" y="518811"/>
                </a:lnTo>
                <a:lnTo>
                  <a:pt x="200175" y="541626"/>
                </a:lnTo>
                <a:lnTo>
                  <a:pt x="0" y="556104"/>
                </a:lnTo>
                <a:lnTo>
                  <a:pt x="2247" y="557065"/>
                </a:lnTo>
                <a:lnTo>
                  <a:pt x="2896141" y="557065"/>
                </a:lnTo>
                <a:lnTo>
                  <a:pt x="2896141" y="50206"/>
                </a:lnTo>
                <a:lnTo>
                  <a:pt x="2883499" y="45907"/>
                </a:lnTo>
                <a:lnTo>
                  <a:pt x="2803959" y="25073"/>
                </a:lnTo>
                <a:lnTo>
                  <a:pt x="2725655" y="10726"/>
                </a:lnTo>
                <a:lnTo>
                  <a:pt x="2647922" y="2493"/>
                </a:lnTo>
                <a:lnTo>
                  <a:pt x="2570098" y="0"/>
                </a:lnTo>
              </a:path>
            </a:pathLst>
          </a:custGeom>
          <a:solidFill>
            <a:srgbClr val="005DAA"/>
          </a:solidFill>
        </p:spPr>
        <p:txBody>
          <a:bodyPr wrap="square" lIns="0" tIns="0" rIns="0" bIns="0" rtlCol="0"/>
          <a:lstStyle/>
          <a:p>
            <a:endParaRPr dirty="0"/>
          </a:p>
        </p:txBody>
      </p:sp>
      <p:sp>
        <p:nvSpPr>
          <p:cNvPr id="21" name="object 7"/>
          <p:cNvSpPr/>
          <p:nvPr userDrawn="1"/>
        </p:nvSpPr>
        <p:spPr>
          <a:xfrm>
            <a:off x="6234569" y="6511457"/>
            <a:ext cx="2909570" cy="346710"/>
          </a:xfrm>
          <a:custGeom>
            <a:avLst/>
            <a:gdLst/>
            <a:ahLst/>
            <a:cxnLst/>
            <a:rect l="l" t="t" r="r" b="b"/>
            <a:pathLst>
              <a:path w="2909570" h="346709">
                <a:moveTo>
                  <a:pt x="2227997" y="0"/>
                </a:moveTo>
                <a:lnTo>
                  <a:pt x="2120235" y="2183"/>
                </a:lnTo>
                <a:lnTo>
                  <a:pt x="2009237" y="9343"/>
                </a:lnTo>
                <a:lnTo>
                  <a:pt x="1895317" y="21310"/>
                </a:lnTo>
                <a:lnTo>
                  <a:pt x="1778788" y="37914"/>
                </a:lnTo>
                <a:lnTo>
                  <a:pt x="1659964" y="58983"/>
                </a:lnTo>
                <a:lnTo>
                  <a:pt x="1539160" y="84348"/>
                </a:lnTo>
                <a:lnTo>
                  <a:pt x="1416687" y="113839"/>
                </a:lnTo>
                <a:lnTo>
                  <a:pt x="1292861" y="147285"/>
                </a:lnTo>
                <a:lnTo>
                  <a:pt x="1167995" y="184516"/>
                </a:lnTo>
                <a:lnTo>
                  <a:pt x="1042401" y="225361"/>
                </a:lnTo>
                <a:lnTo>
                  <a:pt x="916591" y="246362"/>
                </a:lnTo>
                <a:lnTo>
                  <a:pt x="786934" y="263049"/>
                </a:lnTo>
                <a:lnTo>
                  <a:pt x="654757" y="275902"/>
                </a:lnTo>
                <a:lnTo>
                  <a:pt x="628847" y="277746"/>
                </a:lnTo>
                <a:lnTo>
                  <a:pt x="625574" y="278356"/>
                </a:lnTo>
                <a:lnTo>
                  <a:pt x="422144" y="308288"/>
                </a:lnTo>
                <a:lnTo>
                  <a:pt x="213463" y="331103"/>
                </a:lnTo>
                <a:lnTo>
                  <a:pt x="0" y="346542"/>
                </a:lnTo>
                <a:lnTo>
                  <a:pt x="2909430" y="346542"/>
                </a:lnTo>
                <a:lnTo>
                  <a:pt x="2909430" y="165685"/>
                </a:lnTo>
                <a:lnTo>
                  <a:pt x="2865387" y="138378"/>
                </a:lnTo>
                <a:lnTo>
                  <a:pt x="2789057" y="100954"/>
                </a:lnTo>
                <a:lnTo>
                  <a:pt x="2707295" y="69699"/>
                </a:lnTo>
                <a:lnTo>
                  <a:pt x="2620416" y="44442"/>
                </a:lnTo>
                <a:lnTo>
                  <a:pt x="2528733" y="25015"/>
                </a:lnTo>
                <a:lnTo>
                  <a:pt x="2432560" y="11245"/>
                </a:lnTo>
                <a:lnTo>
                  <a:pt x="2332210" y="2963"/>
                </a:lnTo>
                <a:lnTo>
                  <a:pt x="2227997" y="0"/>
                </a:lnTo>
              </a:path>
            </a:pathLst>
          </a:custGeom>
          <a:solidFill>
            <a:srgbClr val="14377D"/>
          </a:solidFill>
        </p:spPr>
        <p:txBody>
          <a:bodyPr wrap="square" lIns="0" tIns="0" rIns="0" bIns="0" rtlCol="0"/>
          <a:lstStyle/>
          <a:p>
            <a:endParaRPr dirty="0"/>
          </a:p>
        </p:txBody>
      </p:sp>
      <p:sp>
        <p:nvSpPr>
          <p:cNvPr id="22" name="object 8"/>
          <p:cNvSpPr/>
          <p:nvPr userDrawn="1"/>
        </p:nvSpPr>
        <p:spPr>
          <a:xfrm>
            <a:off x="6936688" y="5436246"/>
            <a:ext cx="1370260" cy="762351"/>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23" name="object 9"/>
          <p:cNvSpPr/>
          <p:nvPr userDrawn="1"/>
        </p:nvSpPr>
        <p:spPr>
          <a:xfrm>
            <a:off x="0" y="1378407"/>
            <a:ext cx="2041461" cy="1479092"/>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24" name="object 10"/>
          <p:cNvSpPr/>
          <p:nvPr userDrawn="1"/>
        </p:nvSpPr>
        <p:spPr>
          <a:xfrm>
            <a:off x="2084946" y="1378414"/>
            <a:ext cx="1708022" cy="1479085"/>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25" name="object 11"/>
          <p:cNvSpPr/>
          <p:nvPr userDrawn="1"/>
        </p:nvSpPr>
        <p:spPr>
          <a:xfrm>
            <a:off x="3836466" y="1378407"/>
            <a:ext cx="1765246" cy="1479092"/>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26" name="object 12"/>
          <p:cNvSpPr/>
          <p:nvPr userDrawn="1"/>
        </p:nvSpPr>
        <p:spPr>
          <a:xfrm>
            <a:off x="7122693" y="1378407"/>
            <a:ext cx="2021306" cy="1479092"/>
          </a:xfrm>
          <a:prstGeom prst="rect">
            <a:avLst/>
          </a:prstGeom>
          <a:blipFill>
            <a:blip r:embed="rId7"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27" name="object 13"/>
          <p:cNvSpPr/>
          <p:nvPr userDrawn="1"/>
        </p:nvSpPr>
        <p:spPr>
          <a:xfrm>
            <a:off x="5645213" y="1378407"/>
            <a:ext cx="1431201" cy="1479092"/>
          </a:xfrm>
          <a:prstGeom prst="rect">
            <a:avLst/>
          </a:prstGeom>
          <a:blipFill>
            <a:blip r:embed="rId8"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pic>
        <p:nvPicPr>
          <p:cNvPr id="29" name="Picture 28" descr="plain wave pg 7.png"/>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0" y="228600"/>
            <a:ext cx="9144000" cy="1383792"/>
          </a:xfrm>
          <a:prstGeom prst="rect">
            <a:avLst/>
          </a:prstGeom>
        </p:spPr>
      </p:pic>
    </p:spTree>
    <p:extLst>
      <p:ext uri="{BB962C8B-B14F-4D97-AF65-F5344CB8AC3E}">
        <p14:creationId xmlns:p14="http://schemas.microsoft.com/office/powerpoint/2010/main" val="3307388679"/>
      </p:ext>
    </p:extLst>
  </p:cSld>
  <p:clrMap bg1="lt1" tx1="dk1" bg2="lt2" tx2="dk2" accent1="accent1" accent2="accent2" accent3="accent3" accent4="accent4" accent5="accent5" accent6="accent6" hlink="hlink" folHlink="folHlink"/>
  <p:sldLayoutIdLst>
    <p:sldLayoutId id="2147483745"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Picture 14" descr="top header.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079" y="0"/>
            <a:ext cx="9144000" cy="1094232"/>
          </a:xfrm>
          <a:prstGeom prst="rect">
            <a:avLst/>
          </a:prstGeom>
        </p:spPr>
      </p:pic>
      <p:sp>
        <p:nvSpPr>
          <p:cNvPr id="10" name="object 15"/>
          <p:cNvSpPr/>
          <p:nvPr userDrawn="1"/>
        </p:nvSpPr>
        <p:spPr>
          <a:xfrm>
            <a:off x="8844894" y="5201564"/>
            <a:ext cx="299720" cy="629285"/>
          </a:xfrm>
          <a:custGeom>
            <a:avLst/>
            <a:gdLst/>
            <a:ahLst/>
            <a:cxnLst/>
            <a:rect l="l" t="t" r="r" b="b"/>
            <a:pathLst>
              <a:path w="299720" h="629285">
                <a:moveTo>
                  <a:pt x="299105" y="1"/>
                </a:moveTo>
                <a:lnTo>
                  <a:pt x="216810" y="239115"/>
                </a:lnTo>
                <a:lnTo>
                  <a:pt x="174230" y="350772"/>
                </a:lnTo>
                <a:lnTo>
                  <a:pt x="118445" y="459675"/>
                </a:lnTo>
                <a:lnTo>
                  <a:pt x="49923" y="565569"/>
                </a:lnTo>
                <a:lnTo>
                  <a:pt x="0" y="628985"/>
                </a:lnTo>
                <a:lnTo>
                  <a:pt x="36679" y="618939"/>
                </a:lnTo>
                <a:lnTo>
                  <a:pt x="118223" y="589008"/>
                </a:lnTo>
                <a:lnTo>
                  <a:pt x="299105" y="514656"/>
                </a:lnTo>
                <a:lnTo>
                  <a:pt x="299105" y="1"/>
                </a:lnTo>
              </a:path>
            </a:pathLst>
          </a:custGeom>
          <a:solidFill>
            <a:srgbClr val="C9E9EB"/>
          </a:solidFill>
        </p:spPr>
        <p:txBody>
          <a:bodyPr wrap="square" lIns="0" tIns="0" rIns="0" bIns="0" rtlCol="0"/>
          <a:lstStyle/>
          <a:p>
            <a:endParaRPr dirty="0"/>
          </a:p>
        </p:txBody>
      </p:sp>
      <p:sp>
        <p:nvSpPr>
          <p:cNvPr id="11" name="object 16"/>
          <p:cNvSpPr/>
          <p:nvPr userDrawn="1"/>
        </p:nvSpPr>
        <p:spPr>
          <a:xfrm>
            <a:off x="8392013" y="5552165"/>
            <a:ext cx="752475" cy="683260"/>
          </a:xfrm>
          <a:custGeom>
            <a:avLst/>
            <a:gdLst/>
            <a:ahLst/>
            <a:cxnLst/>
            <a:rect l="l" t="t" r="r" b="b"/>
            <a:pathLst>
              <a:path w="752475" h="683260">
                <a:moveTo>
                  <a:pt x="666194" y="0"/>
                </a:moveTo>
                <a:lnTo>
                  <a:pt x="626798" y="781"/>
                </a:lnTo>
                <a:lnTo>
                  <a:pt x="571325" y="109074"/>
                </a:lnTo>
                <a:lnTo>
                  <a:pt x="502804" y="214968"/>
                </a:lnTo>
                <a:lnTo>
                  <a:pt x="422013" y="317594"/>
                </a:lnTo>
                <a:lnTo>
                  <a:pt x="329420" y="416698"/>
                </a:lnTo>
                <a:lnTo>
                  <a:pt x="225495" y="512021"/>
                </a:lnTo>
                <a:lnTo>
                  <a:pt x="110704" y="603308"/>
                </a:lnTo>
                <a:lnTo>
                  <a:pt x="0" y="680235"/>
                </a:lnTo>
                <a:lnTo>
                  <a:pt x="37202" y="683236"/>
                </a:lnTo>
                <a:lnTo>
                  <a:pt x="133619" y="683236"/>
                </a:lnTo>
                <a:lnTo>
                  <a:pt x="234639" y="674981"/>
                </a:lnTo>
                <a:lnTo>
                  <a:pt x="340334" y="657599"/>
                </a:lnTo>
                <a:lnTo>
                  <a:pt x="450667" y="630230"/>
                </a:lnTo>
                <a:lnTo>
                  <a:pt x="565630" y="592009"/>
                </a:lnTo>
                <a:lnTo>
                  <a:pt x="751986" y="522415"/>
                </a:lnTo>
                <a:lnTo>
                  <a:pt x="751986" y="11883"/>
                </a:lnTo>
                <a:lnTo>
                  <a:pt x="710423" y="3787"/>
                </a:lnTo>
                <a:lnTo>
                  <a:pt x="666194" y="0"/>
                </a:lnTo>
              </a:path>
            </a:pathLst>
          </a:custGeom>
          <a:solidFill>
            <a:srgbClr val="C9E9EB"/>
          </a:solidFill>
        </p:spPr>
        <p:txBody>
          <a:bodyPr wrap="square" lIns="0" tIns="0" rIns="0" bIns="0" rtlCol="0"/>
          <a:lstStyle/>
          <a:p>
            <a:endParaRPr dirty="0"/>
          </a:p>
        </p:txBody>
      </p:sp>
      <p:sp>
        <p:nvSpPr>
          <p:cNvPr id="12" name="object 17"/>
          <p:cNvSpPr/>
          <p:nvPr userDrawn="1"/>
        </p:nvSpPr>
        <p:spPr>
          <a:xfrm>
            <a:off x="7247468" y="5944068"/>
            <a:ext cx="1896745" cy="835025"/>
          </a:xfrm>
          <a:custGeom>
            <a:avLst/>
            <a:gdLst/>
            <a:ahLst/>
            <a:cxnLst/>
            <a:rect l="l" t="t" r="r" b="b"/>
            <a:pathLst>
              <a:path w="1896745" h="835025">
                <a:moveTo>
                  <a:pt x="1849036" y="0"/>
                </a:moveTo>
                <a:lnTo>
                  <a:pt x="1795645" y="2635"/>
                </a:lnTo>
                <a:lnTo>
                  <a:pt x="1741639" y="10964"/>
                </a:lnTo>
                <a:lnTo>
                  <a:pt x="1686574" y="24494"/>
                </a:lnTo>
                <a:lnTo>
                  <a:pt x="1630006" y="42730"/>
                </a:lnTo>
                <a:lnTo>
                  <a:pt x="1571490" y="65180"/>
                </a:lnTo>
                <a:lnTo>
                  <a:pt x="1510581" y="91349"/>
                </a:lnTo>
                <a:lnTo>
                  <a:pt x="1446835" y="120744"/>
                </a:lnTo>
                <a:lnTo>
                  <a:pt x="1246973" y="217155"/>
                </a:lnTo>
                <a:lnTo>
                  <a:pt x="1130060" y="298397"/>
                </a:lnTo>
                <a:lnTo>
                  <a:pt x="994942" y="380839"/>
                </a:lnTo>
                <a:lnTo>
                  <a:pt x="850362" y="458474"/>
                </a:lnTo>
                <a:lnTo>
                  <a:pt x="696789" y="531045"/>
                </a:lnTo>
                <a:lnTo>
                  <a:pt x="534689" y="598295"/>
                </a:lnTo>
                <a:lnTo>
                  <a:pt x="364531" y="659967"/>
                </a:lnTo>
                <a:lnTo>
                  <a:pt x="186783" y="715805"/>
                </a:lnTo>
                <a:lnTo>
                  <a:pt x="1912" y="765552"/>
                </a:lnTo>
                <a:lnTo>
                  <a:pt x="0" y="765985"/>
                </a:lnTo>
                <a:lnTo>
                  <a:pt x="41598" y="773361"/>
                </a:lnTo>
                <a:lnTo>
                  <a:pt x="196210" y="796058"/>
                </a:lnTo>
                <a:lnTo>
                  <a:pt x="355859" y="814338"/>
                </a:lnTo>
                <a:lnTo>
                  <a:pt x="519366" y="827397"/>
                </a:lnTo>
                <a:lnTo>
                  <a:pt x="685549" y="834434"/>
                </a:lnTo>
                <a:lnTo>
                  <a:pt x="853229" y="834645"/>
                </a:lnTo>
                <a:lnTo>
                  <a:pt x="1021226" y="827228"/>
                </a:lnTo>
                <a:lnTo>
                  <a:pt x="1188359" y="811380"/>
                </a:lnTo>
                <a:lnTo>
                  <a:pt x="1353448" y="786299"/>
                </a:lnTo>
                <a:lnTo>
                  <a:pt x="1515313" y="751182"/>
                </a:lnTo>
                <a:lnTo>
                  <a:pt x="1672773" y="705226"/>
                </a:lnTo>
                <a:lnTo>
                  <a:pt x="1896531" y="630817"/>
                </a:lnTo>
                <a:lnTo>
                  <a:pt x="1896531" y="3170"/>
                </a:lnTo>
                <a:lnTo>
                  <a:pt x="1849036" y="0"/>
                </a:lnTo>
              </a:path>
            </a:pathLst>
          </a:custGeom>
          <a:solidFill>
            <a:srgbClr val="9DDAE5"/>
          </a:solidFill>
        </p:spPr>
        <p:txBody>
          <a:bodyPr wrap="square" lIns="0" tIns="0" rIns="0" bIns="0" rtlCol="0"/>
          <a:lstStyle/>
          <a:p>
            <a:endParaRPr dirty="0"/>
          </a:p>
        </p:txBody>
      </p:sp>
      <p:sp>
        <p:nvSpPr>
          <p:cNvPr id="13" name="object 18"/>
          <p:cNvSpPr/>
          <p:nvPr userDrawn="1"/>
        </p:nvSpPr>
        <p:spPr>
          <a:xfrm>
            <a:off x="6247858" y="6300934"/>
            <a:ext cx="2896235" cy="557530"/>
          </a:xfrm>
          <a:custGeom>
            <a:avLst/>
            <a:gdLst/>
            <a:ahLst/>
            <a:cxnLst/>
            <a:rect l="l" t="t" r="r" b="b"/>
            <a:pathLst>
              <a:path w="2896234" h="557529">
                <a:moveTo>
                  <a:pt x="2570098" y="0"/>
                </a:moveTo>
                <a:lnTo>
                  <a:pt x="2491518" y="2871"/>
                </a:lnTo>
                <a:lnTo>
                  <a:pt x="2411518" y="10735"/>
                </a:lnTo>
                <a:lnTo>
                  <a:pt x="2329435" y="23216"/>
                </a:lnTo>
                <a:lnTo>
                  <a:pt x="2244604" y="39940"/>
                </a:lnTo>
                <a:lnTo>
                  <a:pt x="2156361" y="60535"/>
                </a:lnTo>
                <a:lnTo>
                  <a:pt x="2064043" y="84625"/>
                </a:lnTo>
                <a:lnTo>
                  <a:pt x="1966986" y="111837"/>
                </a:lnTo>
                <a:lnTo>
                  <a:pt x="1548741" y="235437"/>
                </a:lnTo>
                <a:lnTo>
                  <a:pt x="1534299" y="241429"/>
                </a:lnTo>
                <a:lnTo>
                  <a:pt x="1364141" y="303101"/>
                </a:lnTo>
                <a:lnTo>
                  <a:pt x="1186393" y="358939"/>
                </a:lnTo>
                <a:lnTo>
                  <a:pt x="1001523" y="408686"/>
                </a:lnTo>
                <a:lnTo>
                  <a:pt x="809998" y="452085"/>
                </a:lnTo>
                <a:lnTo>
                  <a:pt x="612286" y="488879"/>
                </a:lnTo>
                <a:lnTo>
                  <a:pt x="408856" y="518811"/>
                </a:lnTo>
                <a:lnTo>
                  <a:pt x="200175" y="541626"/>
                </a:lnTo>
                <a:lnTo>
                  <a:pt x="0" y="556104"/>
                </a:lnTo>
                <a:lnTo>
                  <a:pt x="2247" y="557065"/>
                </a:lnTo>
                <a:lnTo>
                  <a:pt x="2896141" y="557065"/>
                </a:lnTo>
                <a:lnTo>
                  <a:pt x="2896141" y="50206"/>
                </a:lnTo>
                <a:lnTo>
                  <a:pt x="2883499" y="45907"/>
                </a:lnTo>
                <a:lnTo>
                  <a:pt x="2803959" y="25073"/>
                </a:lnTo>
                <a:lnTo>
                  <a:pt x="2725655" y="10726"/>
                </a:lnTo>
                <a:lnTo>
                  <a:pt x="2647922" y="2493"/>
                </a:lnTo>
                <a:lnTo>
                  <a:pt x="2570098" y="0"/>
                </a:lnTo>
              </a:path>
            </a:pathLst>
          </a:custGeom>
          <a:solidFill>
            <a:srgbClr val="34C3DE"/>
          </a:solidFill>
        </p:spPr>
        <p:txBody>
          <a:bodyPr wrap="square" lIns="0" tIns="0" rIns="0" bIns="0" rtlCol="0"/>
          <a:lstStyle/>
          <a:p>
            <a:endParaRPr dirty="0"/>
          </a:p>
        </p:txBody>
      </p:sp>
      <p:sp>
        <p:nvSpPr>
          <p:cNvPr id="14" name="object 19"/>
          <p:cNvSpPr/>
          <p:nvPr userDrawn="1"/>
        </p:nvSpPr>
        <p:spPr>
          <a:xfrm>
            <a:off x="6234569" y="6511457"/>
            <a:ext cx="2909570" cy="346710"/>
          </a:xfrm>
          <a:custGeom>
            <a:avLst/>
            <a:gdLst/>
            <a:ahLst/>
            <a:cxnLst/>
            <a:rect l="l" t="t" r="r" b="b"/>
            <a:pathLst>
              <a:path w="2909570" h="346709">
                <a:moveTo>
                  <a:pt x="2227997" y="0"/>
                </a:moveTo>
                <a:lnTo>
                  <a:pt x="2120235" y="2183"/>
                </a:lnTo>
                <a:lnTo>
                  <a:pt x="2009237" y="9343"/>
                </a:lnTo>
                <a:lnTo>
                  <a:pt x="1895317" y="21310"/>
                </a:lnTo>
                <a:lnTo>
                  <a:pt x="1778788" y="37914"/>
                </a:lnTo>
                <a:lnTo>
                  <a:pt x="1659964" y="58983"/>
                </a:lnTo>
                <a:lnTo>
                  <a:pt x="1539160" y="84348"/>
                </a:lnTo>
                <a:lnTo>
                  <a:pt x="1416687" y="113839"/>
                </a:lnTo>
                <a:lnTo>
                  <a:pt x="1292861" y="147285"/>
                </a:lnTo>
                <a:lnTo>
                  <a:pt x="1167995" y="184516"/>
                </a:lnTo>
                <a:lnTo>
                  <a:pt x="1042401" y="225361"/>
                </a:lnTo>
                <a:lnTo>
                  <a:pt x="916591" y="246362"/>
                </a:lnTo>
                <a:lnTo>
                  <a:pt x="786934" y="263049"/>
                </a:lnTo>
                <a:lnTo>
                  <a:pt x="654757" y="275902"/>
                </a:lnTo>
                <a:lnTo>
                  <a:pt x="628847" y="277746"/>
                </a:lnTo>
                <a:lnTo>
                  <a:pt x="625574" y="278356"/>
                </a:lnTo>
                <a:lnTo>
                  <a:pt x="422144" y="308288"/>
                </a:lnTo>
                <a:lnTo>
                  <a:pt x="213463" y="331103"/>
                </a:lnTo>
                <a:lnTo>
                  <a:pt x="0" y="346542"/>
                </a:lnTo>
                <a:lnTo>
                  <a:pt x="2909430" y="346542"/>
                </a:lnTo>
                <a:lnTo>
                  <a:pt x="2909430" y="165685"/>
                </a:lnTo>
                <a:lnTo>
                  <a:pt x="2865387" y="138378"/>
                </a:lnTo>
                <a:lnTo>
                  <a:pt x="2789057" y="100954"/>
                </a:lnTo>
                <a:lnTo>
                  <a:pt x="2707295" y="69699"/>
                </a:lnTo>
                <a:lnTo>
                  <a:pt x="2620416" y="44442"/>
                </a:lnTo>
                <a:lnTo>
                  <a:pt x="2528733" y="25015"/>
                </a:lnTo>
                <a:lnTo>
                  <a:pt x="2432560" y="11245"/>
                </a:lnTo>
                <a:lnTo>
                  <a:pt x="2332210" y="2963"/>
                </a:lnTo>
                <a:lnTo>
                  <a:pt x="2227997" y="0"/>
                </a:lnTo>
              </a:path>
            </a:pathLst>
          </a:custGeom>
          <a:solidFill>
            <a:srgbClr val="00A8D5"/>
          </a:solidFill>
        </p:spPr>
        <p:txBody>
          <a:bodyPr wrap="square" lIns="0" tIns="0" rIns="0" bIns="0" rtlCol="0"/>
          <a:lstStyle/>
          <a:p>
            <a:endParaRPr dirty="0"/>
          </a:p>
        </p:txBody>
      </p:sp>
    </p:spTree>
    <p:extLst>
      <p:ext uri="{BB962C8B-B14F-4D97-AF65-F5344CB8AC3E}">
        <p14:creationId xmlns:p14="http://schemas.microsoft.com/office/powerpoint/2010/main" val="2503902266"/>
      </p:ext>
    </p:extLst>
  </p:cSld>
  <p:clrMap bg1="lt1" tx1="dk1" bg2="lt2" tx2="dk2" accent1="accent1" accent2="accent2" accent3="accent3" accent4="accent4" accent5="accent5" accent6="accent6" hlink="hlink" folHlink="folHlink"/>
  <p:sldLayoutIdLst>
    <p:sldLayoutId id="2147483747" r:id="rId1"/>
    <p:sldLayoutId id="2147483754" r:id="rId2"/>
    <p:sldLayoutId id="2147483767" r:id="rId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7" name="object 2"/>
          <p:cNvSpPr/>
          <p:nvPr userDrawn="1"/>
        </p:nvSpPr>
        <p:spPr>
          <a:xfrm>
            <a:off x="0" y="630936"/>
            <a:ext cx="9144000" cy="6227064"/>
          </a:xfrm>
          <a:prstGeom prst="rect">
            <a:avLst/>
          </a:prstGeom>
          <a:blipFill>
            <a:blip r:embed="rId3" cstate="print"/>
            <a:stretch>
              <a:fillRect/>
            </a:stretch>
          </a:blipFill>
        </p:spPr>
        <p:txBody>
          <a:bodyPr wrap="square" lIns="0" tIns="0" rIns="0" bIns="0" rtlCol="0"/>
          <a:lstStyle/>
          <a:p>
            <a:endParaRPr dirty="0"/>
          </a:p>
        </p:txBody>
      </p:sp>
      <p:sp>
        <p:nvSpPr>
          <p:cNvPr id="29" name="object 8"/>
          <p:cNvSpPr/>
          <p:nvPr userDrawn="1"/>
        </p:nvSpPr>
        <p:spPr>
          <a:xfrm>
            <a:off x="6224868" y="5201559"/>
            <a:ext cx="2919730" cy="1656714"/>
          </a:xfrm>
          <a:custGeom>
            <a:avLst/>
            <a:gdLst/>
            <a:ahLst/>
            <a:cxnLst/>
            <a:rect l="l" t="t" r="r" b="b"/>
            <a:pathLst>
              <a:path w="2919729" h="1656715">
                <a:moveTo>
                  <a:pt x="2919131" y="0"/>
                </a:moveTo>
                <a:lnTo>
                  <a:pt x="2836834" y="239120"/>
                </a:lnTo>
                <a:lnTo>
                  <a:pt x="2791152" y="357661"/>
                </a:lnTo>
                <a:lnTo>
                  <a:pt x="2730596" y="473077"/>
                </a:lnTo>
                <a:lnTo>
                  <a:pt x="2655728" y="585059"/>
                </a:lnTo>
                <a:lnTo>
                  <a:pt x="2567108" y="693299"/>
                </a:lnTo>
                <a:lnTo>
                  <a:pt x="2465298" y="797489"/>
                </a:lnTo>
                <a:lnTo>
                  <a:pt x="2350860" y="897322"/>
                </a:lnTo>
                <a:lnTo>
                  <a:pt x="2224354" y="992489"/>
                </a:lnTo>
                <a:lnTo>
                  <a:pt x="2086342" y="1082683"/>
                </a:lnTo>
                <a:lnTo>
                  <a:pt x="1937385" y="1167595"/>
                </a:lnTo>
                <a:lnTo>
                  <a:pt x="1778045" y="1246917"/>
                </a:lnTo>
                <a:lnTo>
                  <a:pt x="1608882" y="1320343"/>
                </a:lnTo>
                <a:lnTo>
                  <a:pt x="1430458" y="1387562"/>
                </a:lnTo>
                <a:lnTo>
                  <a:pt x="1243334" y="1448269"/>
                </a:lnTo>
                <a:lnTo>
                  <a:pt x="1048071" y="1502154"/>
                </a:lnTo>
                <a:lnTo>
                  <a:pt x="845232" y="1548910"/>
                </a:lnTo>
                <a:lnTo>
                  <a:pt x="635376" y="1588229"/>
                </a:lnTo>
                <a:lnTo>
                  <a:pt x="419065" y="1619803"/>
                </a:lnTo>
                <a:lnTo>
                  <a:pt x="196861" y="1643324"/>
                </a:lnTo>
                <a:lnTo>
                  <a:pt x="0" y="1656440"/>
                </a:lnTo>
                <a:lnTo>
                  <a:pt x="2919131" y="1656440"/>
                </a:lnTo>
                <a:lnTo>
                  <a:pt x="2919131" y="0"/>
                </a:lnTo>
              </a:path>
            </a:pathLst>
          </a:custGeom>
          <a:solidFill>
            <a:srgbClr val="FFFFFF"/>
          </a:solidFill>
        </p:spPr>
        <p:txBody>
          <a:bodyPr wrap="square" lIns="0" tIns="0" rIns="0" bIns="0" rtlCol="0"/>
          <a:lstStyle/>
          <a:p>
            <a:endParaRPr dirty="0"/>
          </a:p>
        </p:txBody>
      </p:sp>
      <p:sp>
        <p:nvSpPr>
          <p:cNvPr id="30" name="object 9"/>
          <p:cNvSpPr/>
          <p:nvPr userDrawn="1"/>
        </p:nvSpPr>
        <p:spPr>
          <a:xfrm>
            <a:off x="8844894" y="5201564"/>
            <a:ext cx="299720" cy="629285"/>
          </a:xfrm>
          <a:custGeom>
            <a:avLst/>
            <a:gdLst/>
            <a:ahLst/>
            <a:cxnLst/>
            <a:rect l="l" t="t" r="r" b="b"/>
            <a:pathLst>
              <a:path w="299720" h="629285">
                <a:moveTo>
                  <a:pt x="299105" y="1"/>
                </a:moveTo>
                <a:lnTo>
                  <a:pt x="216810" y="239115"/>
                </a:lnTo>
                <a:lnTo>
                  <a:pt x="174230" y="350772"/>
                </a:lnTo>
                <a:lnTo>
                  <a:pt x="118445" y="459675"/>
                </a:lnTo>
                <a:lnTo>
                  <a:pt x="49923" y="565569"/>
                </a:lnTo>
                <a:lnTo>
                  <a:pt x="0" y="628985"/>
                </a:lnTo>
                <a:lnTo>
                  <a:pt x="36679" y="618939"/>
                </a:lnTo>
                <a:lnTo>
                  <a:pt x="118223" y="589008"/>
                </a:lnTo>
                <a:lnTo>
                  <a:pt x="299105" y="514656"/>
                </a:lnTo>
                <a:lnTo>
                  <a:pt x="299105" y="1"/>
                </a:lnTo>
              </a:path>
            </a:pathLst>
          </a:custGeom>
          <a:solidFill>
            <a:srgbClr val="7AD0E4"/>
          </a:solidFill>
        </p:spPr>
        <p:txBody>
          <a:bodyPr wrap="square" lIns="0" tIns="0" rIns="0" bIns="0" rtlCol="0"/>
          <a:lstStyle/>
          <a:p>
            <a:endParaRPr dirty="0"/>
          </a:p>
        </p:txBody>
      </p:sp>
      <p:sp>
        <p:nvSpPr>
          <p:cNvPr id="31" name="object 10"/>
          <p:cNvSpPr/>
          <p:nvPr userDrawn="1"/>
        </p:nvSpPr>
        <p:spPr>
          <a:xfrm>
            <a:off x="8392013" y="5552165"/>
            <a:ext cx="752475" cy="683260"/>
          </a:xfrm>
          <a:custGeom>
            <a:avLst/>
            <a:gdLst/>
            <a:ahLst/>
            <a:cxnLst/>
            <a:rect l="l" t="t" r="r" b="b"/>
            <a:pathLst>
              <a:path w="752475" h="683260">
                <a:moveTo>
                  <a:pt x="666194" y="0"/>
                </a:moveTo>
                <a:lnTo>
                  <a:pt x="626798" y="781"/>
                </a:lnTo>
                <a:lnTo>
                  <a:pt x="571325" y="109074"/>
                </a:lnTo>
                <a:lnTo>
                  <a:pt x="502804" y="214968"/>
                </a:lnTo>
                <a:lnTo>
                  <a:pt x="422013" y="317594"/>
                </a:lnTo>
                <a:lnTo>
                  <a:pt x="329420" y="416698"/>
                </a:lnTo>
                <a:lnTo>
                  <a:pt x="225495" y="512021"/>
                </a:lnTo>
                <a:lnTo>
                  <a:pt x="110704" y="603308"/>
                </a:lnTo>
                <a:lnTo>
                  <a:pt x="0" y="680235"/>
                </a:lnTo>
                <a:lnTo>
                  <a:pt x="37202" y="683236"/>
                </a:lnTo>
                <a:lnTo>
                  <a:pt x="133619" y="683236"/>
                </a:lnTo>
                <a:lnTo>
                  <a:pt x="234639" y="674981"/>
                </a:lnTo>
                <a:lnTo>
                  <a:pt x="340334" y="657599"/>
                </a:lnTo>
                <a:lnTo>
                  <a:pt x="450667" y="630230"/>
                </a:lnTo>
                <a:lnTo>
                  <a:pt x="565630" y="592009"/>
                </a:lnTo>
                <a:lnTo>
                  <a:pt x="751986" y="522415"/>
                </a:lnTo>
                <a:lnTo>
                  <a:pt x="751986" y="11883"/>
                </a:lnTo>
                <a:lnTo>
                  <a:pt x="710423" y="3787"/>
                </a:lnTo>
                <a:lnTo>
                  <a:pt x="666194" y="0"/>
                </a:lnTo>
              </a:path>
            </a:pathLst>
          </a:custGeom>
          <a:solidFill>
            <a:srgbClr val="7AD0E4"/>
          </a:solidFill>
        </p:spPr>
        <p:txBody>
          <a:bodyPr wrap="square" lIns="0" tIns="0" rIns="0" bIns="0" rtlCol="0"/>
          <a:lstStyle/>
          <a:p>
            <a:endParaRPr dirty="0"/>
          </a:p>
        </p:txBody>
      </p:sp>
      <p:sp>
        <p:nvSpPr>
          <p:cNvPr id="32" name="object 11"/>
          <p:cNvSpPr/>
          <p:nvPr userDrawn="1"/>
        </p:nvSpPr>
        <p:spPr>
          <a:xfrm>
            <a:off x="7247468" y="5944068"/>
            <a:ext cx="1896745" cy="835025"/>
          </a:xfrm>
          <a:custGeom>
            <a:avLst/>
            <a:gdLst/>
            <a:ahLst/>
            <a:cxnLst/>
            <a:rect l="l" t="t" r="r" b="b"/>
            <a:pathLst>
              <a:path w="1896745" h="835025">
                <a:moveTo>
                  <a:pt x="1849036" y="0"/>
                </a:moveTo>
                <a:lnTo>
                  <a:pt x="1795645" y="2635"/>
                </a:lnTo>
                <a:lnTo>
                  <a:pt x="1741639" y="10964"/>
                </a:lnTo>
                <a:lnTo>
                  <a:pt x="1686574" y="24494"/>
                </a:lnTo>
                <a:lnTo>
                  <a:pt x="1630006" y="42730"/>
                </a:lnTo>
                <a:lnTo>
                  <a:pt x="1571490" y="65180"/>
                </a:lnTo>
                <a:lnTo>
                  <a:pt x="1510581" y="91349"/>
                </a:lnTo>
                <a:lnTo>
                  <a:pt x="1446835" y="120744"/>
                </a:lnTo>
                <a:lnTo>
                  <a:pt x="1246973" y="217155"/>
                </a:lnTo>
                <a:lnTo>
                  <a:pt x="1130060" y="298397"/>
                </a:lnTo>
                <a:lnTo>
                  <a:pt x="994942" y="380839"/>
                </a:lnTo>
                <a:lnTo>
                  <a:pt x="850362" y="458474"/>
                </a:lnTo>
                <a:lnTo>
                  <a:pt x="696789" y="531045"/>
                </a:lnTo>
                <a:lnTo>
                  <a:pt x="534689" y="598295"/>
                </a:lnTo>
                <a:lnTo>
                  <a:pt x="364531" y="659967"/>
                </a:lnTo>
                <a:lnTo>
                  <a:pt x="186783" y="715805"/>
                </a:lnTo>
                <a:lnTo>
                  <a:pt x="1912" y="765552"/>
                </a:lnTo>
                <a:lnTo>
                  <a:pt x="0" y="765985"/>
                </a:lnTo>
                <a:lnTo>
                  <a:pt x="41598" y="773361"/>
                </a:lnTo>
                <a:lnTo>
                  <a:pt x="196210" y="796058"/>
                </a:lnTo>
                <a:lnTo>
                  <a:pt x="355859" y="814338"/>
                </a:lnTo>
                <a:lnTo>
                  <a:pt x="519366" y="827397"/>
                </a:lnTo>
                <a:lnTo>
                  <a:pt x="685549" y="834434"/>
                </a:lnTo>
                <a:lnTo>
                  <a:pt x="853229" y="834645"/>
                </a:lnTo>
                <a:lnTo>
                  <a:pt x="1021226" y="827228"/>
                </a:lnTo>
                <a:lnTo>
                  <a:pt x="1188359" y="811380"/>
                </a:lnTo>
                <a:lnTo>
                  <a:pt x="1353448" y="786299"/>
                </a:lnTo>
                <a:lnTo>
                  <a:pt x="1515313" y="751182"/>
                </a:lnTo>
                <a:lnTo>
                  <a:pt x="1672773" y="705226"/>
                </a:lnTo>
                <a:lnTo>
                  <a:pt x="1896531" y="630817"/>
                </a:lnTo>
                <a:lnTo>
                  <a:pt x="1896531" y="3170"/>
                </a:lnTo>
                <a:lnTo>
                  <a:pt x="1849036" y="0"/>
                </a:lnTo>
              </a:path>
            </a:pathLst>
          </a:custGeom>
          <a:solidFill>
            <a:srgbClr val="00A8D5"/>
          </a:solidFill>
        </p:spPr>
        <p:txBody>
          <a:bodyPr wrap="square" lIns="0" tIns="0" rIns="0" bIns="0" rtlCol="0"/>
          <a:lstStyle/>
          <a:p>
            <a:endParaRPr dirty="0"/>
          </a:p>
        </p:txBody>
      </p:sp>
      <p:sp>
        <p:nvSpPr>
          <p:cNvPr id="33" name="object 12"/>
          <p:cNvSpPr/>
          <p:nvPr userDrawn="1"/>
        </p:nvSpPr>
        <p:spPr>
          <a:xfrm>
            <a:off x="6247858" y="6300934"/>
            <a:ext cx="2896235" cy="557530"/>
          </a:xfrm>
          <a:custGeom>
            <a:avLst/>
            <a:gdLst/>
            <a:ahLst/>
            <a:cxnLst/>
            <a:rect l="l" t="t" r="r" b="b"/>
            <a:pathLst>
              <a:path w="2896234" h="557529">
                <a:moveTo>
                  <a:pt x="2570098" y="0"/>
                </a:moveTo>
                <a:lnTo>
                  <a:pt x="2491518" y="2871"/>
                </a:lnTo>
                <a:lnTo>
                  <a:pt x="2411518" y="10735"/>
                </a:lnTo>
                <a:lnTo>
                  <a:pt x="2329435" y="23216"/>
                </a:lnTo>
                <a:lnTo>
                  <a:pt x="2244604" y="39940"/>
                </a:lnTo>
                <a:lnTo>
                  <a:pt x="2156361" y="60535"/>
                </a:lnTo>
                <a:lnTo>
                  <a:pt x="2064043" y="84625"/>
                </a:lnTo>
                <a:lnTo>
                  <a:pt x="1966986" y="111837"/>
                </a:lnTo>
                <a:lnTo>
                  <a:pt x="1548741" y="235437"/>
                </a:lnTo>
                <a:lnTo>
                  <a:pt x="1534299" y="241429"/>
                </a:lnTo>
                <a:lnTo>
                  <a:pt x="1364141" y="303101"/>
                </a:lnTo>
                <a:lnTo>
                  <a:pt x="1186393" y="358939"/>
                </a:lnTo>
                <a:lnTo>
                  <a:pt x="1001523" y="408686"/>
                </a:lnTo>
                <a:lnTo>
                  <a:pt x="809998" y="452085"/>
                </a:lnTo>
                <a:lnTo>
                  <a:pt x="612286" y="488879"/>
                </a:lnTo>
                <a:lnTo>
                  <a:pt x="408856" y="518811"/>
                </a:lnTo>
                <a:lnTo>
                  <a:pt x="200175" y="541626"/>
                </a:lnTo>
                <a:lnTo>
                  <a:pt x="0" y="556104"/>
                </a:lnTo>
                <a:lnTo>
                  <a:pt x="2247" y="557065"/>
                </a:lnTo>
                <a:lnTo>
                  <a:pt x="2896141" y="557065"/>
                </a:lnTo>
                <a:lnTo>
                  <a:pt x="2896141" y="50206"/>
                </a:lnTo>
                <a:lnTo>
                  <a:pt x="2883499" y="45907"/>
                </a:lnTo>
                <a:lnTo>
                  <a:pt x="2803959" y="25073"/>
                </a:lnTo>
                <a:lnTo>
                  <a:pt x="2725655" y="10726"/>
                </a:lnTo>
                <a:lnTo>
                  <a:pt x="2647922" y="2493"/>
                </a:lnTo>
                <a:lnTo>
                  <a:pt x="2570098" y="0"/>
                </a:lnTo>
              </a:path>
            </a:pathLst>
          </a:custGeom>
          <a:solidFill>
            <a:srgbClr val="005DAA"/>
          </a:solidFill>
        </p:spPr>
        <p:txBody>
          <a:bodyPr wrap="square" lIns="0" tIns="0" rIns="0" bIns="0" rtlCol="0"/>
          <a:lstStyle/>
          <a:p>
            <a:endParaRPr dirty="0"/>
          </a:p>
        </p:txBody>
      </p:sp>
      <p:sp>
        <p:nvSpPr>
          <p:cNvPr id="34" name="object 13"/>
          <p:cNvSpPr/>
          <p:nvPr userDrawn="1"/>
        </p:nvSpPr>
        <p:spPr>
          <a:xfrm>
            <a:off x="6234569" y="6511457"/>
            <a:ext cx="2909570" cy="346710"/>
          </a:xfrm>
          <a:custGeom>
            <a:avLst/>
            <a:gdLst/>
            <a:ahLst/>
            <a:cxnLst/>
            <a:rect l="l" t="t" r="r" b="b"/>
            <a:pathLst>
              <a:path w="2909570" h="346709">
                <a:moveTo>
                  <a:pt x="2227997" y="0"/>
                </a:moveTo>
                <a:lnTo>
                  <a:pt x="2120235" y="2183"/>
                </a:lnTo>
                <a:lnTo>
                  <a:pt x="2009237" y="9343"/>
                </a:lnTo>
                <a:lnTo>
                  <a:pt x="1895317" y="21310"/>
                </a:lnTo>
                <a:lnTo>
                  <a:pt x="1778788" y="37914"/>
                </a:lnTo>
                <a:lnTo>
                  <a:pt x="1659964" y="58983"/>
                </a:lnTo>
                <a:lnTo>
                  <a:pt x="1539160" y="84348"/>
                </a:lnTo>
                <a:lnTo>
                  <a:pt x="1416687" y="113839"/>
                </a:lnTo>
                <a:lnTo>
                  <a:pt x="1292861" y="147285"/>
                </a:lnTo>
                <a:lnTo>
                  <a:pt x="1167995" y="184516"/>
                </a:lnTo>
                <a:lnTo>
                  <a:pt x="1042401" y="225361"/>
                </a:lnTo>
                <a:lnTo>
                  <a:pt x="916591" y="246362"/>
                </a:lnTo>
                <a:lnTo>
                  <a:pt x="786934" y="263049"/>
                </a:lnTo>
                <a:lnTo>
                  <a:pt x="654757" y="275902"/>
                </a:lnTo>
                <a:lnTo>
                  <a:pt x="628847" y="277746"/>
                </a:lnTo>
                <a:lnTo>
                  <a:pt x="625574" y="278356"/>
                </a:lnTo>
                <a:lnTo>
                  <a:pt x="422144" y="308288"/>
                </a:lnTo>
                <a:lnTo>
                  <a:pt x="213463" y="331103"/>
                </a:lnTo>
                <a:lnTo>
                  <a:pt x="0" y="346542"/>
                </a:lnTo>
                <a:lnTo>
                  <a:pt x="2909430" y="346542"/>
                </a:lnTo>
                <a:lnTo>
                  <a:pt x="2909430" y="165685"/>
                </a:lnTo>
                <a:lnTo>
                  <a:pt x="2865387" y="138378"/>
                </a:lnTo>
                <a:lnTo>
                  <a:pt x="2789057" y="100954"/>
                </a:lnTo>
                <a:lnTo>
                  <a:pt x="2707295" y="69699"/>
                </a:lnTo>
                <a:lnTo>
                  <a:pt x="2620416" y="44442"/>
                </a:lnTo>
                <a:lnTo>
                  <a:pt x="2528733" y="25015"/>
                </a:lnTo>
                <a:lnTo>
                  <a:pt x="2432560" y="11245"/>
                </a:lnTo>
                <a:lnTo>
                  <a:pt x="2332210" y="2963"/>
                </a:lnTo>
                <a:lnTo>
                  <a:pt x="2227997" y="0"/>
                </a:lnTo>
              </a:path>
            </a:pathLst>
          </a:custGeom>
          <a:solidFill>
            <a:srgbClr val="14377D"/>
          </a:solidFill>
        </p:spPr>
        <p:txBody>
          <a:bodyPr wrap="square" lIns="0" tIns="0" rIns="0" bIns="0" rtlCol="0"/>
          <a:lstStyle/>
          <a:p>
            <a:endParaRPr dirty="0"/>
          </a:p>
        </p:txBody>
      </p:sp>
      <p:pic>
        <p:nvPicPr>
          <p:cNvPr id="15" name="Picture 14" descr="top header.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079" y="0"/>
            <a:ext cx="9144000" cy="1094232"/>
          </a:xfrm>
          <a:prstGeom prst="rect">
            <a:avLst/>
          </a:prstGeom>
        </p:spPr>
      </p:pic>
      <p:sp>
        <p:nvSpPr>
          <p:cNvPr id="17" name="object 7"/>
          <p:cNvSpPr/>
          <p:nvPr userDrawn="1"/>
        </p:nvSpPr>
        <p:spPr>
          <a:xfrm>
            <a:off x="6224868" y="5201559"/>
            <a:ext cx="2919730" cy="1656714"/>
          </a:xfrm>
          <a:custGeom>
            <a:avLst/>
            <a:gdLst/>
            <a:ahLst/>
            <a:cxnLst/>
            <a:rect l="l" t="t" r="r" b="b"/>
            <a:pathLst>
              <a:path w="2919729" h="1656715">
                <a:moveTo>
                  <a:pt x="2919131" y="0"/>
                </a:moveTo>
                <a:lnTo>
                  <a:pt x="2836834" y="239120"/>
                </a:lnTo>
                <a:lnTo>
                  <a:pt x="2791152" y="357661"/>
                </a:lnTo>
                <a:lnTo>
                  <a:pt x="2730596" y="473077"/>
                </a:lnTo>
                <a:lnTo>
                  <a:pt x="2655728" y="585059"/>
                </a:lnTo>
                <a:lnTo>
                  <a:pt x="2567108" y="693299"/>
                </a:lnTo>
                <a:lnTo>
                  <a:pt x="2465298" y="797489"/>
                </a:lnTo>
                <a:lnTo>
                  <a:pt x="2350860" y="897322"/>
                </a:lnTo>
                <a:lnTo>
                  <a:pt x="2224354" y="992489"/>
                </a:lnTo>
                <a:lnTo>
                  <a:pt x="2086342" y="1082683"/>
                </a:lnTo>
                <a:lnTo>
                  <a:pt x="1937385" y="1167595"/>
                </a:lnTo>
                <a:lnTo>
                  <a:pt x="1778045" y="1246917"/>
                </a:lnTo>
                <a:lnTo>
                  <a:pt x="1608882" y="1320343"/>
                </a:lnTo>
                <a:lnTo>
                  <a:pt x="1430458" y="1387562"/>
                </a:lnTo>
                <a:lnTo>
                  <a:pt x="1243334" y="1448269"/>
                </a:lnTo>
                <a:lnTo>
                  <a:pt x="1048071" y="1502154"/>
                </a:lnTo>
                <a:lnTo>
                  <a:pt x="845232" y="1548910"/>
                </a:lnTo>
                <a:lnTo>
                  <a:pt x="635376" y="1588229"/>
                </a:lnTo>
                <a:lnTo>
                  <a:pt x="419065" y="1619803"/>
                </a:lnTo>
                <a:lnTo>
                  <a:pt x="196861" y="1643324"/>
                </a:lnTo>
                <a:lnTo>
                  <a:pt x="0" y="1656440"/>
                </a:lnTo>
                <a:lnTo>
                  <a:pt x="2919131" y="1656440"/>
                </a:lnTo>
                <a:lnTo>
                  <a:pt x="2919131" y="0"/>
                </a:lnTo>
              </a:path>
            </a:pathLst>
          </a:custGeom>
          <a:solidFill>
            <a:srgbClr val="FFFFFF"/>
          </a:solidFill>
        </p:spPr>
        <p:txBody>
          <a:bodyPr wrap="square" lIns="0" tIns="0" rIns="0" bIns="0" rtlCol="0"/>
          <a:lstStyle/>
          <a:p>
            <a:endParaRPr dirty="0"/>
          </a:p>
        </p:txBody>
      </p:sp>
      <p:sp>
        <p:nvSpPr>
          <p:cNvPr id="18" name="object 8"/>
          <p:cNvSpPr/>
          <p:nvPr userDrawn="1"/>
        </p:nvSpPr>
        <p:spPr>
          <a:xfrm>
            <a:off x="8844894" y="5201564"/>
            <a:ext cx="299720" cy="629285"/>
          </a:xfrm>
          <a:custGeom>
            <a:avLst/>
            <a:gdLst/>
            <a:ahLst/>
            <a:cxnLst/>
            <a:rect l="l" t="t" r="r" b="b"/>
            <a:pathLst>
              <a:path w="299720" h="629285">
                <a:moveTo>
                  <a:pt x="299105" y="1"/>
                </a:moveTo>
                <a:lnTo>
                  <a:pt x="216810" y="239115"/>
                </a:lnTo>
                <a:lnTo>
                  <a:pt x="174230" y="350772"/>
                </a:lnTo>
                <a:lnTo>
                  <a:pt x="118445" y="459675"/>
                </a:lnTo>
                <a:lnTo>
                  <a:pt x="49923" y="565569"/>
                </a:lnTo>
                <a:lnTo>
                  <a:pt x="0" y="628985"/>
                </a:lnTo>
                <a:lnTo>
                  <a:pt x="36679" y="618939"/>
                </a:lnTo>
                <a:lnTo>
                  <a:pt x="118223" y="589008"/>
                </a:lnTo>
                <a:lnTo>
                  <a:pt x="299105" y="514656"/>
                </a:lnTo>
                <a:lnTo>
                  <a:pt x="299105" y="1"/>
                </a:lnTo>
              </a:path>
            </a:pathLst>
          </a:custGeom>
          <a:solidFill>
            <a:srgbClr val="7AD0E4"/>
          </a:solidFill>
        </p:spPr>
        <p:txBody>
          <a:bodyPr wrap="square" lIns="0" tIns="0" rIns="0" bIns="0" rtlCol="0"/>
          <a:lstStyle/>
          <a:p>
            <a:endParaRPr dirty="0"/>
          </a:p>
        </p:txBody>
      </p:sp>
      <p:sp>
        <p:nvSpPr>
          <p:cNvPr id="19" name="object 9"/>
          <p:cNvSpPr/>
          <p:nvPr userDrawn="1"/>
        </p:nvSpPr>
        <p:spPr>
          <a:xfrm>
            <a:off x="8392013" y="5552165"/>
            <a:ext cx="752475" cy="683260"/>
          </a:xfrm>
          <a:custGeom>
            <a:avLst/>
            <a:gdLst/>
            <a:ahLst/>
            <a:cxnLst/>
            <a:rect l="l" t="t" r="r" b="b"/>
            <a:pathLst>
              <a:path w="752475" h="683260">
                <a:moveTo>
                  <a:pt x="666194" y="0"/>
                </a:moveTo>
                <a:lnTo>
                  <a:pt x="626798" y="781"/>
                </a:lnTo>
                <a:lnTo>
                  <a:pt x="571325" y="109074"/>
                </a:lnTo>
                <a:lnTo>
                  <a:pt x="502804" y="214968"/>
                </a:lnTo>
                <a:lnTo>
                  <a:pt x="422013" y="317594"/>
                </a:lnTo>
                <a:lnTo>
                  <a:pt x="329420" y="416698"/>
                </a:lnTo>
                <a:lnTo>
                  <a:pt x="225495" y="512021"/>
                </a:lnTo>
                <a:lnTo>
                  <a:pt x="110704" y="603308"/>
                </a:lnTo>
                <a:lnTo>
                  <a:pt x="0" y="680235"/>
                </a:lnTo>
                <a:lnTo>
                  <a:pt x="37202" y="683236"/>
                </a:lnTo>
                <a:lnTo>
                  <a:pt x="133619" y="683236"/>
                </a:lnTo>
                <a:lnTo>
                  <a:pt x="234639" y="674981"/>
                </a:lnTo>
                <a:lnTo>
                  <a:pt x="340334" y="657599"/>
                </a:lnTo>
                <a:lnTo>
                  <a:pt x="450667" y="630230"/>
                </a:lnTo>
                <a:lnTo>
                  <a:pt x="565630" y="592009"/>
                </a:lnTo>
                <a:lnTo>
                  <a:pt x="751986" y="522415"/>
                </a:lnTo>
                <a:lnTo>
                  <a:pt x="751986" y="11883"/>
                </a:lnTo>
                <a:lnTo>
                  <a:pt x="710423" y="3787"/>
                </a:lnTo>
                <a:lnTo>
                  <a:pt x="666194" y="0"/>
                </a:lnTo>
              </a:path>
            </a:pathLst>
          </a:custGeom>
          <a:solidFill>
            <a:srgbClr val="7AD0E4"/>
          </a:solidFill>
        </p:spPr>
        <p:txBody>
          <a:bodyPr wrap="square" lIns="0" tIns="0" rIns="0" bIns="0" rtlCol="0"/>
          <a:lstStyle/>
          <a:p>
            <a:endParaRPr dirty="0"/>
          </a:p>
        </p:txBody>
      </p:sp>
      <p:sp>
        <p:nvSpPr>
          <p:cNvPr id="20" name="object 10"/>
          <p:cNvSpPr/>
          <p:nvPr userDrawn="1"/>
        </p:nvSpPr>
        <p:spPr>
          <a:xfrm>
            <a:off x="7247468" y="5944068"/>
            <a:ext cx="1896745" cy="835025"/>
          </a:xfrm>
          <a:custGeom>
            <a:avLst/>
            <a:gdLst/>
            <a:ahLst/>
            <a:cxnLst/>
            <a:rect l="l" t="t" r="r" b="b"/>
            <a:pathLst>
              <a:path w="1896745" h="835025">
                <a:moveTo>
                  <a:pt x="1849036" y="0"/>
                </a:moveTo>
                <a:lnTo>
                  <a:pt x="1795645" y="2635"/>
                </a:lnTo>
                <a:lnTo>
                  <a:pt x="1741639" y="10964"/>
                </a:lnTo>
                <a:lnTo>
                  <a:pt x="1686574" y="24494"/>
                </a:lnTo>
                <a:lnTo>
                  <a:pt x="1630006" y="42730"/>
                </a:lnTo>
                <a:lnTo>
                  <a:pt x="1571490" y="65180"/>
                </a:lnTo>
                <a:lnTo>
                  <a:pt x="1510581" y="91349"/>
                </a:lnTo>
                <a:lnTo>
                  <a:pt x="1446835" y="120744"/>
                </a:lnTo>
                <a:lnTo>
                  <a:pt x="1246973" y="217155"/>
                </a:lnTo>
                <a:lnTo>
                  <a:pt x="1130060" y="298397"/>
                </a:lnTo>
                <a:lnTo>
                  <a:pt x="994942" y="380839"/>
                </a:lnTo>
                <a:lnTo>
                  <a:pt x="850362" y="458474"/>
                </a:lnTo>
                <a:lnTo>
                  <a:pt x="696789" y="531045"/>
                </a:lnTo>
                <a:lnTo>
                  <a:pt x="534689" y="598295"/>
                </a:lnTo>
                <a:lnTo>
                  <a:pt x="364531" y="659967"/>
                </a:lnTo>
                <a:lnTo>
                  <a:pt x="186783" y="715805"/>
                </a:lnTo>
                <a:lnTo>
                  <a:pt x="1912" y="765552"/>
                </a:lnTo>
                <a:lnTo>
                  <a:pt x="0" y="765985"/>
                </a:lnTo>
                <a:lnTo>
                  <a:pt x="41598" y="773361"/>
                </a:lnTo>
                <a:lnTo>
                  <a:pt x="196210" y="796058"/>
                </a:lnTo>
                <a:lnTo>
                  <a:pt x="355859" y="814338"/>
                </a:lnTo>
                <a:lnTo>
                  <a:pt x="519366" y="827397"/>
                </a:lnTo>
                <a:lnTo>
                  <a:pt x="685549" y="834434"/>
                </a:lnTo>
                <a:lnTo>
                  <a:pt x="853229" y="834645"/>
                </a:lnTo>
                <a:lnTo>
                  <a:pt x="1021226" y="827228"/>
                </a:lnTo>
                <a:lnTo>
                  <a:pt x="1188359" y="811380"/>
                </a:lnTo>
                <a:lnTo>
                  <a:pt x="1353448" y="786299"/>
                </a:lnTo>
                <a:lnTo>
                  <a:pt x="1515313" y="751182"/>
                </a:lnTo>
                <a:lnTo>
                  <a:pt x="1672773" y="705226"/>
                </a:lnTo>
                <a:lnTo>
                  <a:pt x="1896531" y="630817"/>
                </a:lnTo>
                <a:lnTo>
                  <a:pt x="1896531" y="3170"/>
                </a:lnTo>
                <a:lnTo>
                  <a:pt x="1849036" y="0"/>
                </a:lnTo>
              </a:path>
            </a:pathLst>
          </a:custGeom>
          <a:solidFill>
            <a:srgbClr val="00A8D5"/>
          </a:solidFill>
        </p:spPr>
        <p:txBody>
          <a:bodyPr wrap="square" lIns="0" tIns="0" rIns="0" bIns="0" rtlCol="0"/>
          <a:lstStyle/>
          <a:p>
            <a:endParaRPr dirty="0"/>
          </a:p>
        </p:txBody>
      </p:sp>
      <p:sp>
        <p:nvSpPr>
          <p:cNvPr id="21" name="object 11"/>
          <p:cNvSpPr/>
          <p:nvPr userDrawn="1"/>
        </p:nvSpPr>
        <p:spPr>
          <a:xfrm>
            <a:off x="6247858" y="6300934"/>
            <a:ext cx="2896235" cy="557530"/>
          </a:xfrm>
          <a:custGeom>
            <a:avLst/>
            <a:gdLst/>
            <a:ahLst/>
            <a:cxnLst/>
            <a:rect l="l" t="t" r="r" b="b"/>
            <a:pathLst>
              <a:path w="2896234" h="557529">
                <a:moveTo>
                  <a:pt x="2570098" y="0"/>
                </a:moveTo>
                <a:lnTo>
                  <a:pt x="2491518" y="2871"/>
                </a:lnTo>
                <a:lnTo>
                  <a:pt x="2411518" y="10735"/>
                </a:lnTo>
                <a:lnTo>
                  <a:pt x="2329435" y="23216"/>
                </a:lnTo>
                <a:lnTo>
                  <a:pt x="2244604" y="39940"/>
                </a:lnTo>
                <a:lnTo>
                  <a:pt x="2156361" y="60535"/>
                </a:lnTo>
                <a:lnTo>
                  <a:pt x="2064043" y="84625"/>
                </a:lnTo>
                <a:lnTo>
                  <a:pt x="1966986" y="111837"/>
                </a:lnTo>
                <a:lnTo>
                  <a:pt x="1548741" y="235437"/>
                </a:lnTo>
                <a:lnTo>
                  <a:pt x="1534299" y="241429"/>
                </a:lnTo>
                <a:lnTo>
                  <a:pt x="1364141" y="303101"/>
                </a:lnTo>
                <a:lnTo>
                  <a:pt x="1186393" y="358939"/>
                </a:lnTo>
                <a:lnTo>
                  <a:pt x="1001523" y="408686"/>
                </a:lnTo>
                <a:lnTo>
                  <a:pt x="809998" y="452085"/>
                </a:lnTo>
                <a:lnTo>
                  <a:pt x="612286" y="488879"/>
                </a:lnTo>
                <a:lnTo>
                  <a:pt x="408856" y="518811"/>
                </a:lnTo>
                <a:lnTo>
                  <a:pt x="200175" y="541626"/>
                </a:lnTo>
                <a:lnTo>
                  <a:pt x="0" y="556104"/>
                </a:lnTo>
                <a:lnTo>
                  <a:pt x="2247" y="557065"/>
                </a:lnTo>
                <a:lnTo>
                  <a:pt x="2896141" y="557065"/>
                </a:lnTo>
                <a:lnTo>
                  <a:pt x="2896141" y="50206"/>
                </a:lnTo>
                <a:lnTo>
                  <a:pt x="2883499" y="45907"/>
                </a:lnTo>
                <a:lnTo>
                  <a:pt x="2803959" y="25073"/>
                </a:lnTo>
                <a:lnTo>
                  <a:pt x="2725655" y="10726"/>
                </a:lnTo>
                <a:lnTo>
                  <a:pt x="2647922" y="2493"/>
                </a:lnTo>
                <a:lnTo>
                  <a:pt x="2570098" y="0"/>
                </a:lnTo>
              </a:path>
            </a:pathLst>
          </a:custGeom>
          <a:solidFill>
            <a:srgbClr val="005DAA"/>
          </a:solidFill>
        </p:spPr>
        <p:txBody>
          <a:bodyPr wrap="square" lIns="0" tIns="0" rIns="0" bIns="0" rtlCol="0"/>
          <a:lstStyle/>
          <a:p>
            <a:endParaRPr dirty="0"/>
          </a:p>
        </p:txBody>
      </p:sp>
      <p:sp>
        <p:nvSpPr>
          <p:cNvPr id="22" name="object 12"/>
          <p:cNvSpPr/>
          <p:nvPr userDrawn="1"/>
        </p:nvSpPr>
        <p:spPr>
          <a:xfrm>
            <a:off x="6234569" y="6511457"/>
            <a:ext cx="2909570" cy="346710"/>
          </a:xfrm>
          <a:custGeom>
            <a:avLst/>
            <a:gdLst/>
            <a:ahLst/>
            <a:cxnLst/>
            <a:rect l="l" t="t" r="r" b="b"/>
            <a:pathLst>
              <a:path w="2909570" h="346709">
                <a:moveTo>
                  <a:pt x="2227997" y="0"/>
                </a:moveTo>
                <a:lnTo>
                  <a:pt x="2120235" y="2183"/>
                </a:lnTo>
                <a:lnTo>
                  <a:pt x="2009237" y="9343"/>
                </a:lnTo>
                <a:lnTo>
                  <a:pt x="1895317" y="21310"/>
                </a:lnTo>
                <a:lnTo>
                  <a:pt x="1778788" y="37914"/>
                </a:lnTo>
                <a:lnTo>
                  <a:pt x="1659964" y="58983"/>
                </a:lnTo>
                <a:lnTo>
                  <a:pt x="1539160" y="84348"/>
                </a:lnTo>
                <a:lnTo>
                  <a:pt x="1416687" y="113839"/>
                </a:lnTo>
                <a:lnTo>
                  <a:pt x="1292861" y="147285"/>
                </a:lnTo>
                <a:lnTo>
                  <a:pt x="1167995" y="184516"/>
                </a:lnTo>
                <a:lnTo>
                  <a:pt x="1042401" y="225361"/>
                </a:lnTo>
                <a:lnTo>
                  <a:pt x="916591" y="246362"/>
                </a:lnTo>
                <a:lnTo>
                  <a:pt x="786934" y="263049"/>
                </a:lnTo>
                <a:lnTo>
                  <a:pt x="654757" y="275902"/>
                </a:lnTo>
                <a:lnTo>
                  <a:pt x="628847" y="277746"/>
                </a:lnTo>
                <a:lnTo>
                  <a:pt x="625574" y="278356"/>
                </a:lnTo>
                <a:lnTo>
                  <a:pt x="422144" y="308288"/>
                </a:lnTo>
                <a:lnTo>
                  <a:pt x="213463" y="331103"/>
                </a:lnTo>
                <a:lnTo>
                  <a:pt x="0" y="346542"/>
                </a:lnTo>
                <a:lnTo>
                  <a:pt x="2909430" y="346542"/>
                </a:lnTo>
                <a:lnTo>
                  <a:pt x="2909430" y="165685"/>
                </a:lnTo>
                <a:lnTo>
                  <a:pt x="2865387" y="138378"/>
                </a:lnTo>
                <a:lnTo>
                  <a:pt x="2789057" y="100954"/>
                </a:lnTo>
                <a:lnTo>
                  <a:pt x="2707295" y="69699"/>
                </a:lnTo>
                <a:lnTo>
                  <a:pt x="2620416" y="44442"/>
                </a:lnTo>
                <a:lnTo>
                  <a:pt x="2528733" y="25015"/>
                </a:lnTo>
                <a:lnTo>
                  <a:pt x="2432560" y="11245"/>
                </a:lnTo>
                <a:lnTo>
                  <a:pt x="2332210" y="2963"/>
                </a:lnTo>
                <a:lnTo>
                  <a:pt x="2227997" y="0"/>
                </a:lnTo>
              </a:path>
            </a:pathLst>
          </a:custGeom>
          <a:solidFill>
            <a:srgbClr val="14377D"/>
          </a:solidFill>
        </p:spPr>
        <p:txBody>
          <a:bodyPr wrap="square" lIns="0" tIns="0" rIns="0" bIns="0" rtlCol="0"/>
          <a:lstStyle/>
          <a:p>
            <a:endParaRPr dirty="0"/>
          </a:p>
        </p:txBody>
      </p:sp>
    </p:spTree>
    <p:extLst>
      <p:ext uri="{BB962C8B-B14F-4D97-AF65-F5344CB8AC3E}">
        <p14:creationId xmlns:p14="http://schemas.microsoft.com/office/powerpoint/2010/main" val="4044172863"/>
      </p:ext>
    </p:extLst>
  </p:cSld>
  <p:clrMap bg1="lt1" tx1="dk1" bg2="lt2" tx2="dk2" accent1="accent1" accent2="accent2" accent3="accent3" accent4="accent4" accent5="accent5" accent6="accent6" hlink="hlink" folHlink="folHlink"/>
  <p:sldLayoutIdLst>
    <p:sldLayoutId id="2147483751"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top header.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79" y="0"/>
            <a:ext cx="9144000" cy="1094232"/>
          </a:xfrm>
          <a:prstGeom prst="rect">
            <a:avLst/>
          </a:prstGeom>
        </p:spPr>
      </p:pic>
      <p:sp>
        <p:nvSpPr>
          <p:cNvPr id="12" name="object 7"/>
          <p:cNvSpPr/>
          <p:nvPr userDrawn="1"/>
        </p:nvSpPr>
        <p:spPr>
          <a:xfrm>
            <a:off x="6224868" y="5201559"/>
            <a:ext cx="2919730" cy="1656714"/>
          </a:xfrm>
          <a:custGeom>
            <a:avLst/>
            <a:gdLst/>
            <a:ahLst/>
            <a:cxnLst/>
            <a:rect l="l" t="t" r="r" b="b"/>
            <a:pathLst>
              <a:path w="2919729" h="1656715">
                <a:moveTo>
                  <a:pt x="2919131" y="0"/>
                </a:moveTo>
                <a:lnTo>
                  <a:pt x="2836834" y="239120"/>
                </a:lnTo>
                <a:lnTo>
                  <a:pt x="2791152" y="357661"/>
                </a:lnTo>
                <a:lnTo>
                  <a:pt x="2730596" y="473077"/>
                </a:lnTo>
                <a:lnTo>
                  <a:pt x="2655728" y="585059"/>
                </a:lnTo>
                <a:lnTo>
                  <a:pt x="2567108" y="693299"/>
                </a:lnTo>
                <a:lnTo>
                  <a:pt x="2465298" y="797489"/>
                </a:lnTo>
                <a:lnTo>
                  <a:pt x="2350860" y="897322"/>
                </a:lnTo>
                <a:lnTo>
                  <a:pt x="2224354" y="992489"/>
                </a:lnTo>
                <a:lnTo>
                  <a:pt x="2086342" y="1082683"/>
                </a:lnTo>
                <a:lnTo>
                  <a:pt x="1937385" y="1167595"/>
                </a:lnTo>
                <a:lnTo>
                  <a:pt x="1778045" y="1246917"/>
                </a:lnTo>
                <a:lnTo>
                  <a:pt x="1608882" y="1320343"/>
                </a:lnTo>
                <a:lnTo>
                  <a:pt x="1430458" y="1387562"/>
                </a:lnTo>
                <a:lnTo>
                  <a:pt x="1243334" y="1448269"/>
                </a:lnTo>
                <a:lnTo>
                  <a:pt x="1048071" y="1502154"/>
                </a:lnTo>
                <a:lnTo>
                  <a:pt x="845232" y="1548910"/>
                </a:lnTo>
                <a:lnTo>
                  <a:pt x="635376" y="1588229"/>
                </a:lnTo>
                <a:lnTo>
                  <a:pt x="419065" y="1619803"/>
                </a:lnTo>
                <a:lnTo>
                  <a:pt x="196861" y="1643324"/>
                </a:lnTo>
                <a:lnTo>
                  <a:pt x="0" y="1656440"/>
                </a:lnTo>
                <a:lnTo>
                  <a:pt x="2919131" y="1656440"/>
                </a:lnTo>
                <a:lnTo>
                  <a:pt x="2919131" y="0"/>
                </a:lnTo>
              </a:path>
            </a:pathLst>
          </a:custGeom>
          <a:solidFill>
            <a:srgbClr val="FFFFFF"/>
          </a:solidFill>
        </p:spPr>
        <p:txBody>
          <a:bodyPr wrap="square" lIns="0" tIns="0" rIns="0" bIns="0" rtlCol="0"/>
          <a:lstStyle/>
          <a:p>
            <a:endParaRPr dirty="0"/>
          </a:p>
        </p:txBody>
      </p:sp>
      <p:sp>
        <p:nvSpPr>
          <p:cNvPr id="13" name="object 8"/>
          <p:cNvSpPr/>
          <p:nvPr userDrawn="1"/>
        </p:nvSpPr>
        <p:spPr>
          <a:xfrm>
            <a:off x="8844894" y="5201564"/>
            <a:ext cx="299720" cy="629285"/>
          </a:xfrm>
          <a:custGeom>
            <a:avLst/>
            <a:gdLst/>
            <a:ahLst/>
            <a:cxnLst/>
            <a:rect l="l" t="t" r="r" b="b"/>
            <a:pathLst>
              <a:path w="299720" h="629285">
                <a:moveTo>
                  <a:pt x="299105" y="1"/>
                </a:moveTo>
                <a:lnTo>
                  <a:pt x="216810" y="239115"/>
                </a:lnTo>
                <a:lnTo>
                  <a:pt x="174230" y="350772"/>
                </a:lnTo>
                <a:lnTo>
                  <a:pt x="118445" y="459675"/>
                </a:lnTo>
                <a:lnTo>
                  <a:pt x="49923" y="565569"/>
                </a:lnTo>
                <a:lnTo>
                  <a:pt x="0" y="628985"/>
                </a:lnTo>
                <a:lnTo>
                  <a:pt x="36679" y="618939"/>
                </a:lnTo>
                <a:lnTo>
                  <a:pt x="118223" y="589008"/>
                </a:lnTo>
                <a:lnTo>
                  <a:pt x="299105" y="514656"/>
                </a:lnTo>
                <a:lnTo>
                  <a:pt x="299105" y="1"/>
                </a:lnTo>
              </a:path>
            </a:pathLst>
          </a:custGeom>
          <a:solidFill>
            <a:srgbClr val="7AD0E4"/>
          </a:solidFill>
        </p:spPr>
        <p:txBody>
          <a:bodyPr wrap="square" lIns="0" tIns="0" rIns="0" bIns="0" rtlCol="0"/>
          <a:lstStyle/>
          <a:p>
            <a:endParaRPr dirty="0"/>
          </a:p>
        </p:txBody>
      </p:sp>
      <p:sp>
        <p:nvSpPr>
          <p:cNvPr id="14" name="object 9"/>
          <p:cNvSpPr/>
          <p:nvPr userDrawn="1"/>
        </p:nvSpPr>
        <p:spPr>
          <a:xfrm>
            <a:off x="8392013" y="5552165"/>
            <a:ext cx="752475" cy="683260"/>
          </a:xfrm>
          <a:custGeom>
            <a:avLst/>
            <a:gdLst/>
            <a:ahLst/>
            <a:cxnLst/>
            <a:rect l="l" t="t" r="r" b="b"/>
            <a:pathLst>
              <a:path w="752475" h="683260">
                <a:moveTo>
                  <a:pt x="666194" y="0"/>
                </a:moveTo>
                <a:lnTo>
                  <a:pt x="626798" y="781"/>
                </a:lnTo>
                <a:lnTo>
                  <a:pt x="571325" y="109074"/>
                </a:lnTo>
                <a:lnTo>
                  <a:pt x="502804" y="214968"/>
                </a:lnTo>
                <a:lnTo>
                  <a:pt x="422013" y="317594"/>
                </a:lnTo>
                <a:lnTo>
                  <a:pt x="329420" y="416698"/>
                </a:lnTo>
                <a:lnTo>
                  <a:pt x="225495" y="512021"/>
                </a:lnTo>
                <a:lnTo>
                  <a:pt x="110704" y="603308"/>
                </a:lnTo>
                <a:lnTo>
                  <a:pt x="0" y="680235"/>
                </a:lnTo>
                <a:lnTo>
                  <a:pt x="37202" y="683236"/>
                </a:lnTo>
                <a:lnTo>
                  <a:pt x="133619" y="683236"/>
                </a:lnTo>
                <a:lnTo>
                  <a:pt x="234639" y="674981"/>
                </a:lnTo>
                <a:lnTo>
                  <a:pt x="340334" y="657599"/>
                </a:lnTo>
                <a:lnTo>
                  <a:pt x="450667" y="630230"/>
                </a:lnTo>
                <a:lnTo>
                  <a:pt x="565630" y="592009"/>
                </a:lnTo>
                <a:lnTo>
                  <a:pt x="751986" y="522415"/>
                </a:lnTo>
                <a:lnTo>
                  <a:pt x="751986" y="11883"/>
                </a:lnTo>
                <a:lnTo>
                  <a:pt x="710423" y="3787"/>
                </a:lnTo>
                <a:lnTo>
                  <a:pt x="666194" y="0"/>
                </a:lnTo>
              </a:path>
            </a:pathLst>
          </a:custGeom>
          <a:solidFill>
            <a:srgbClr val="7AD0E4"/>
          </a:solidFill>
        </p:spPr>
        <p:txBody>
          <a:bodyPr wrap="square" lIns="0" tIns="0" rIns="0" bIns="0" rtlCol="0"/>
          <a:lstStyle/>
          <a:p>
            <a:endParaRPr dirty="0"/>
          </a:p>
        </p:txBody>
      </p:sp>
      <p:sp>
        <p:nvSpPr>
          <p:cNvPr id="15" name="object 10"/>
          <p:cNvSpPr/>
          <p:nvPr userDrawn="1"/>
        </p:nvSpPr>
        <p:spPr>
          <a:xfrm>
            <a:off x="7247468" y="5944068"/>
            <a:ext cx="1896745" cy="835025"/>
          </a:xfrm>
          <a:custGeom>
            <a:avLst/>
            <a:gdLst/>
            <a:ahLst/>
            <a:cxnLst/>
            <a:rect l="l" t="t" r="r" b="b"/>
            <a:pathLst>
              <a:path w="1896745" h="835025">
                <a:moveTo>
                  <a:pt x="1849036" y="0"/>
                </a:moveTo>
                <a:lnTo>
                  <a:pt x="1795645" y="2635"/>
                </a:lnTo>
                <a:lnTo>
                  <a:pt x="1741639" y="10964"/>
                </a:lnTo>
                <a:lnTo>
                  <a:pt x="1686574" y="24494"/>
                </a:lnTo>
                <a:lnTo>
                  <a:pt x="1630006" y="42730"/>
                </a:lnTo>
                <a:lnTo>
                  <a:pt x="1571490" y="65180"/>
                </a:lnTo>
                <a:lnTo>
                  <a:pt x="1510581" y="91349"/>
                </a:lnTo>
                <a:lnTo>
                  <a:pt x="1446835" y="120744"/>
                </a:lnTo>
                <a:lnTo>
                  <a:pt x="1246973" y="217155"/>
                </a:lnTo>
                <a:lnTo>
                  <a:pt x="1130060" y="298397"/>
                </a:lnTo>
                <a:lnTo>
                  <a:pt x="994942" y="380839"/>
                </a:lnTo>
                <a:lnTo>
                  <a:pt x="850362" y="458474"/>
                </a:lnTo>
                <a:lnTo>
                  <a:pt x="696789" y="531045"/>
                </a:lnTo>
                <a:lnTo>
                  <a:pt x="534689" y="598295"/>
                </a:lnTo>
                <a:lnTo>
                  <a:pt x="364531" y="659967"/>
                </a:lnTo>
                <a:lnTo>
                  <a:pt x="186783" y="715805"/>
                </a:lnTo>
                <a:lnTo>
                  <a:pt x="1912" y="765552"/>
                </a:lnTo>
                <a:lnTo>
                  <a:pt x="0" y="765985"/>
                </a:lnTo>
                <a:lnTo>
                  <a:pt x="41598" y="773361"/>
                </a:lnTo>
                <a:lnTo>
                  <a:pt x="196210" y="796058"/>
                </a:lnTo>
                <a:lnTo>
                  <a:pt x="355859" y="814338"/>
                </a:lnTo>
                <a:lnTo>
                  <a:pt x="519366" y="827397"/>
                </a:lnTo>
                <a:lnTo>
                  <a:pt x="685549" y="834434"/>
                </a:lnTo>
                <a:lnTo>
                  <a:pt x="853229" y="834645"/>
                </a:lnTo>
                <a:lnTo>
                  <a:pt x="1021226" y="827228"/>
                </a:lnTo>
                <a:lnTo>
                  <a:pt x="1188359" y="811380"/>
                </a:lnTo>
                <a:lnTo>
                  <a:pt x="1353448" y="786299"/>
                </a:lnTo>
                <a:lnTo>
                  <a:pt x="1515313" y="751182"/>
                </a:lnTo>
                <a:lnTo>
                  <a:pt x="1672773" y="705226"/>
                </a:lnTo>
                <a:lnTo>
                  <a:pt x="1896531" y="630817"/>
                </a:lnTo>
                <a:lnTo>
                  <a:pt x="1896531" y="3170"/>
                </a:lnTo>
                <a:lnTo>
                  <a:pt x="1849036" y="0"/>
                </a:lnTo>
              </a:path>
            </a:pathLst>
          </a:custGeom>
          <a:solidFill>
            <a:srgbClr val="00A8D5"/>
          </a:solidFill>
        </p:spPr>
        <p:txBody>
          <a:bodyPr wrap="square" lIns="0" tIns="0" rIns="0" bIns="0" rtlCol="0"/>
          <a:lstStyle/>
          <a:p>
            <a:endParaRPr dirty="0"/>
          </a:p>
        </p:txBody>
      </p:sp>
      <p:sp>
        <p:nvSpPr>
          <p:cNvPr id="16" name="object 11"/>
          <p:cNvSpPr/>
          <p:nvPr userDrawn="1"/>
        </p:nvSpPr>
        <p:spPr>
          <a:xfrm>
            <a:off x="6247858" y="6300934"/>
            <a:ext cx="2896235" cy="557530"/>
          </a:xfrm>
          <a:custGeom>
            <a:avLst/>
            <a:gdLst/>
            <a:ahLst/>
            <a:cxnLst/>
            <a:rect l="l" t="t" r="r" b="b"/>
            <a:pathLst>
              <a:path w="2896234" h="557529">
                <a:moveTo>
                  <a:pt x="2570098" y="0"/>
                </a:moveTo>
                <a:lnTo>
                  <a:pt x="2491518" y="2871"/>
                </a:lnTo>
                <a:lnTo>
                  <a:pt x="2411518" y="10735"/>
                </a:lnTo>
                <a:lnTo>
                  <a:pt x="2329435" y="23216"/>
                </a:lnTo>
                <a:lnTo>
                  <a:pt x="2244604" y="39940"/>
                </a:lnTo>
                <a:lnTo>
                  <a:pt x="2156361" y="60535"/>
                </a:lnTo>
                <a:lnTo>
                  <a:pt x="2064043" y="84625"/>
                </a:lnTo>
                <a:lnTo>
                  <a:pt x="1966986" y="111837"/>
                </a:lnTo>
                <a:lnTo>
                  <a:pt x="1548741" y="235437"/>
                </a:lnTo>
                <a:lnTo>
                  <a:pt x="1534299" y="241429"/>
                </a:lnTo>
                <a:lnTo>
                  <a:pt x="1364141" y="303101"/>
                </a:lnTo>
                <a:lnTo>
                  <a:pt x="1186393" y="358939"/>
                </a:lnTo>
                <a:lnTo>
                  <a:pt x="1001523" y="408686"/>
                </a:lnTo>
                <a:lnTo>
                  <a:pt x="809998" y="452085"/>
                </a:lnTo>
                <a:lnTo>
                  <a:pt x="612286" y="488879"/>
                </a:lnTo>
                <a:lnTo>
                  <a:pt x="408856" y="518811"/>
                </a:lnTo>
                <a:lnTo>
                  <a:pt x="200175" y="541626"/>
                </a:lnTo>
                <a:lnTo>
                  <a:pt x="0" y="556104"/>
                </a:lnTo>
                <a:lnTo>
                  <a:pt x="2247" y="557065"/>
                </a:lnTo>
                <a:lnTo>
                  <a:pt x="2896141" y="557065"/>
                </a:lnTo>
                <a:lnTo>
                  <a:pt x="2896141" y="50206"/>
                </a:lnTo>
                <a:lnTo>
                  <a:pt x="2883499" y="45907"/>
                </a:lnTo>
                <a:lnTo>
                  <a:pt x="2803959" y="25073"/>
                </a:lnTo>
                <a:lnTo>
                  <a:pt x="2725655" y="10726"/>
                </a:lnTo>
                <a:lnTo>
                  <a:pt x="2647922" y="2493"/>
                </a:lnTo>
                <a:lnTo>
                  <a:pt x="2570098" y="0"/>
                </a:lnTo>
              </a:path>
            </a:pathLst>
          </a:custGeom>
          <a:solidFill>
            <a:srgbClr val="005DAA"/>
          </a:solidFill>
        </p:spPr>
        <p:txBody>
          <a:bodyPr wrap="square" lIns="0" tIns="0" rIns="0" bIns="0" rtlCol="0"/>
          <a:lstStyle/>
          <a:p>
            <a:endParaRPr dirty="0"/>
          </a:p>
        </p:txBody>
      </p:sp>
      <p:sp>
        <p:nvSpPr>
          <p:cNvPr id="17" name="object 12"/>
          <p:cNvSpPr/>
          <p:nvPr userDrawn="1"/>
        </p:nvSpPr>
        <p:spPr>
          <a:xfrm>
            <a:off x="6234569" y="6511457"/>
            <a:ext cx="2909570" cy="346710"/>
          </a:xfrm>
          <a:custGeom>
            <a:avLst/>
            <a:gdLst/>
            <a:ahLst/>
            <a:cxnLst/>
            <a:rect l="l" t="t" r="r" b="b"/>
            <a:pathLst>
              <a:path w="2909570" h="346709">
                <a:moveTo>
                  <a:pt x="2227997" y="0"/>
                </a:moveTo>
                <a:lnTo>
                  <a:pt x="2120235" y="2183"/>
                </a:lnTo>
                <a:lnTo>
                  <a:pt x="2009237" y="9343"/>
                </a:lnTo>
                <a:lnTo>
                  <a:pt x="1895317" y="21310"/>
                </a:lnTo>
                <a:lnTo>
                  <a:pt x="1778788" y="37914"/>
                </a:lnTo>
                <a:lnTo>
                  <a:pt x="1659964" y="58983"/>
                </a:lnTo>
                <a:lnTo>
                  <a:pt x="1539160" y="84348"/>
                </a:lnTo>
                <a:lnTo>
                  <a:pt x="1416687" y="113839"/>
                </a:lnTo>
                <a:lnTo>
                  <a:pt x="1292861" y="147285"/>
                </a:lnTo>
                <a:lnTo>
                  <a:pt x="1167995" y="184516"/>
                </a:lnTo>
                <a:lnTo>
                  <a:pt x="1042401" y="225361"/>
                </a:lnTo>
                <a:lnTo>
                  <a:pt x="916591" y="246362"/>
                </a:lnTo>
                <a:lnTo>
                  <a:pt x="786934" y="263049"/>
                </a:lnTo>
                <a:lnTo>
                  <a:pt x="654757" y="275902"/>
                </a:lnTo>
                <a:lnTo>
                  <a:pt x="628847" y="277746"/>
                </a:lnTo>
                <a:lnTo>
                  <a:pt x="625574" y="278356"/>
                </a:lnTo>
                <a:lnTo>
                  <a:pt x="422144" y="308288"/>
                </a:lnTo>
                <a:lnTo>
                  <a:pt x="213463" y="331103"/>
                </a:lnTo>
                <a:lnTo>
                  <a:pt x="0" y="346542"/>
                </a:lnTo>
                <a:lnTo>
                  <a:pt x="2909430" y="346542"/>
                </a:lnTo>
                <a:lnTo>
                  <a:pt x="2909430" y="165685"/>
                </a:lnTo>
                <a:lnTo>
                  <a:pt x="2865387" y="138378"/>
                </a:lnTo>
                <a:lnTo>
                  <a:pt x="2789057" y="100954"/>
                </a:lnTo>
                <a:lnTo>
                  <a:pt x="2707295" y="69699"/>
                </a:lnTo>
                <a:lnTo>
                  <a:pt x="2620416" y="44442"/>
                </a:lnTo>
                <a:lnTo>
                  <a:pt x="2528733" y="25015"/>
                </a:lnTo>
                <a:lnTo>
                  <a:pt x="2432560" y="11245"/>
                </a:lnTo>
                <a:lnTo>
                  <a:pt x="2332210" y="2963"/>
                </a:lnTo>
                <a:lnTo>
                  <a:pt x="2227997" y="0"/>
                </a:lnTo>
              </a:path>
            </a:pathLst>
          </a:custGeom>
          <a:solidFill>
            <a:srgbClr val="14377D"/>
          </a:solidFill>
        </p:spPr>
        <p:txBody>
          <a:bodyPr wrap="square" lIns="0" tIns="0" rIns="0" bIns="0" rtlCol="0"/>
          <a:lstStyle/>
          <a:p>
            <a:endParaRPr dirty="0"/>
          </a:p>
        </p:txBody>
      </p:sp>
      <p:pic>
        <p:nvPicPr>
          <p:cNvPr id="7" name="Picture 6" descr="Western logo tagline rgb.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48694" y="5628727"/>
            <a:ext cx="1410879" cy="913930"/>
          </a:xfrm>
          <a:prstGeom prst="rect">
            <a:avLst/>
          </a:prstGeom>
        </p:spPr>
      </p:pic>
      <p:sp>
        <p:nvSpPr>
          <p:cNvPr id="9" name="TextBox 4"/>
          <p:cNvSpPr txBox="1"/>
          <p:nvPr userDrawn="1"/>
        </p:nvSpPr>
        <p:spPr>
          <a:xfrm>
            <a:off x="3064817" y="5628727"/>
            <a:ext cx="3047893" cy="957275"/>
          </a:xfrm>
          <a:prstGeom prst="rect">
            <a:avLst/>
          </a:prstGeom>
          <a:noFill/>
          <a:ln>
            <a:noFill/>
          </a:ln>
        </p:spPr>
        <p:txBody>
          <a:bodyPr wrap="square" lIns="0" tIns="0" rIns="0" bIns="0" anchor="t"/>
          <a:lstStyle/>
          <a:p>
            <a:pPr algn="ctr" defTabSz="457200" eaLnBrk="1" fontAlgn="auto" hangingPunct="1">
              <a:spcBef>
                <a:spcPts val="0"/>
              </a:spcBef>
              <a:spcAft>
                <a:spcPts val="0"/>
              </a:spcAft>
              <a:defRPr lang="en-US"/>
            </a:pPr>
            <a:r>
              <a:rPr lang="en-US" sz="1100" b="0" i="0" dirty="0">
                <a:solidFill>
                  <a:srgbClr val="193B73"/>
                </a:solidFill>
                <a:latin typeface="Arial" charset="77"/>
                <a:ea typeface="Arial" charset="77"/>
                <a:cs typeface="Arial" charset="77"/>
              </a:rPr>
              <a:t>Western Municipal Water District</a:t>
            </a:r>
          </a:p>
          <a:p>
            <a:pPr algn="ctr" defTabSz="457200" eaLnBrk="1" fontAlgn="auto" hangingPunct="1">
              <a:spcBef>
                <a:spcPts val="0"/>
              </a:spcBef>
              <a:spcAft>
                <a:spcPts val="0"/>
              </a:spcAft>
              <a:defRPr lang="en-US"/>
            </a:pPr>
            <a:r>
              <a:rPr lang="en-US" sz="1100" b="0" i="0" dirty="0">
                <a:solidFill>
                  <a:srgbClr val="193B73"/>
                </a:solidFill>
                <a:latin typeface="Arial" charset="77"/>
                <a:ea typeface="Arial" charset="77"/>
                <a:cs typeface="Arial" charset="77"/>
              </a:rPr>
              <a:t>Administration 951.571.7100</a:t>
            </a:r>
          </a:p>
          <a:p>
            <a:pPr algn="ctr" defTabSz="457200" eaLnBrk="1" fontAlgn="auto" hangingPunct="1">
              <a:spcBef>
                <a:spcPts val="0"/>
              </a:spcBef>
              <a:spcAft>
                <a:spcPts val="400"/>
              </a:spcAft>
              <a:defRPr lang="en-US"/>
            </a:pPr>
            <a:r>
              <a:rPr lang="en-US" sz="1100" b="0" i="0" dirty="0">
                <a:solidFill>
                  <a:srgbClr val="193B73"/>
                </a:solidFill>
                <a:latin typeface="Arial" charset="77"/>
                <a:ea typeface="Arial" charset="77"/>
                <a:cs typeface="Arial" charset="77"/>
              </a:rPr>
              <a:t>Operations 951.789.5100</a:t>
            </a:r>
          </a:p>
          <a:p>
            <a:pPr algn="ctr" defTabSz="457200" eaLnBrk="1" fontAlgn="auto" hangingPunct="1">
              <a:spcBef>
                <a:spcPts val="0"/>
              </a:spcBef>
              <a:spcAft>
                <a:spcPts val="0"/>
              </a:spcAft>
              <a:defRPr lang="en-US"/>
            </a:pPr>
            <a:r>
              <a:rPr lang="en-US" sz="1100" b="0" i="0" dirty="0">
                <a:solidFill>
                  <a:srgbClr val="193B73"/>
                </a:solidFill>
                <a:latin typeface="Arial" charset="77"/>
                <a:ea typeface="Arial" charset="77"/>
                <a:cs typeface="Arial" charset="77"/>
              </a:rPr>
              <a:t>wmwd.com</a:t>
            </a:r>
          </a:p>
          <a:p>
            <a:pPr algn="ctr" defTabSz="457200" eaLnBrk="1" fontAlgn="auto" hangingPunct="1">
              <a:spcBef>
                <a:spcPts val="0"/>
              </a:spcBef>
              <a:spcAft>
                <a:spcPts val="0"/>
              </a:spcAft>
              <a:defRPr lang="en-US"/>
            </a:pPr>
            <a:r>
              <a:rPr lang="en-US" sz="1100" b="0" i="0" dirty="0" smtClean="0">
                <a:solidFill>
                  <a:srgbClr val="193B73"/>
                </a:solidFill>
                <a:latin typeface="Arial" charset="77"/>
                <a:ea typeface="Arial" charset="77"/>
                <a:cs typeface="Arial" charset="77"/>
              </a:rPr>
              <a:t>outreach@wmwd.com</a:t>
            </a:r>
            <a:endParaRPr lang="en-US" sz="1100" b="0" i="0" dirty="0">
              <a:solidFill>
                <a:srgbClr val="193B73"/>
              </a:solidFill>
              <a:latin typeface="Arial" charset="77"/>
              <a:ea typeface="Arial" charset="77"/>
              <a:cs typeface="Arial" charset="77"/>
            </a:endParaRPr>
          </a:p>
        </p:txBody>
      </p:sp>
      <p:sp>
        <p:nvSpPr>
          <p:cNvPr id="5" name="Rounded Rectangle 4"/>
          <p:cNvSpPr/>
          <p:nvPr userDrawn="1"/>
        </p:nvSpPr>
        <p:spPr>
          <a:xfrm>
            <a:off x="1152010" y="2193607"/>
            <a:ext cx="6912768" cy="1584176"/>
          </a:xfrm>
          <a:prstGeom prst="roundRect">
            <a:avLst/>
          </a:prstGeom>
          <a:solidFill>
            <a:schemeClr val="lt1">
              <a:alpha val="75000"/>
            </a:schemeClr>
          </a:solidFill>
          <a:effectLst>
            <a:reflection blurRad="6350" stA="50000" endA="300" endPos="38500" dist="50800" dir="5400000" sy="-100000" algn="bl" rotWithShape="0"/>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2357555890"/>
      </p:ext>
    </p:extLst>
  </p:cSld>
  <p:clrMap bg1="lt1" tx1="dk1" bg2="lt2" tx2="dk2" accent1="accent1" accent2="accent2" accent3="accent3" accent4="accent4" accent5="accent5" accent6="accent6" hlink="hlink" folHlink="folHlink"/>
  <p:sldLayoutIdLst>
    <p:sldLayoutId id="2147483753"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 name="object 2"/>
          <p:cNvSpPr/>
          <p:nvPr userDrawn="1"/>
        </p:nvSpPr>
        <p:spPr>
          <a:xfrm>
            <a:off x="0" y="630936"/>
            <a:ext cx="9144000" cy="6227064"/>
          </a:xfrm>
          <a:prstGeom prst="rect">
            <a:avLst/>
          </a:prstGeom>
          <a:gradFill flip="none" rotWithShape="1">
            <a:gsLst>
              <a:gs pos="0">
                <a:schemeClr val="accent1">
                  <a:lumMod val="20000"/>
                  <a:lumOff val="80000"/>
                </a:schemeClr>
              </a:gs>
              <a:gs pos="100000">
                <a:schemeClr val="accent1"/>
              </a:gs>
            </a:gsLst>
            <a:lin ang="16200000" scaled="1"/>
            <a:tileRect/>
          </a:gradFill>
        </p:spPr>
        <p:txBody>
          <a:bodyPr wrap="square" lIns="0" tIns="0" rIns="0" bIns="0" rtlCol="0"/>
          <a:lstStyle/>
          <a:p>
            <a:endParaRPr dirty="0"/>
          </a:p>
        </p:txBody>
      </p:sp>
      <p:pic>
        <p:nvPicPr>
          <p:cNvPr id="11" name="Picture 10" descr="top header.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79" y="0"/>
            <a:ext cx="9144000" cy="1094232"/>
          </a:xfrm>
          <a:prstGeom prst="rect">
            <a:avLst/>
          </a:prstGeom>
        </p:spPr>
      </p:pic>
      <p:sp>
        <p:nvSpPr>
          <p:cNvPr id="12" name="object 7"/>
          <p:cNvSpPr/>
          <p:nvPr userDrawn="1"/>
        </p:nvSpPr>
        <p:spPr>
          <a:xfrm>
            <a:off x="6224868" y="5201559"/>
            <a:ext cx="2919730" cy="1656714"/>
          </a:xfrm>
          <a:custGeom>
            <a:avLst/>
            <a:gdLst/>
            <a:ahLst/>
            <a:cxnLst/>
            <a:rect l="l" t="t" r="r" b="b"/>
            <a:pathLst>
              <a:path w="2919729" h="1656715">
                <a:moveTo>
                  <a:pt x="2919131" y="0"/>
                </a:moveTo>
                <a:lnTo>
                  <a:pt x="2836834" y="239120"/>
                </a:lnTo>
                <a:lnTo>
                  <a:pt x="2791152" y="357661"/>
                </a:lnTo>
                <a:lnTo>
                  <a:pt x="2730596" y="473077"/>
                </a:lnTo>
                <a:lnTo>
                  <a:pt x="2655728" y="585059"/>
                </a:lnTo>
                <a:lnTo>
                  <a:pt x="2567108" y="693299"/>
                </a:lnTo>
                <a:lnTo>
                  <a:pt x="2465298" y="797489"/>
                </a:lnTo>
                <a:lnTo>
                  <a:pt x="2350860" y="897322"/>
                </a:lnTo>
                <a:lnTo>
                  <a:pt x="2224354" y="992489"/>
                </a:lnTo>
                <a:lnTo>
                  <a:pt x="2086342" y="1082683"/>
                </a:lnTo>
                <a:lnTo>
                  <a:pt x="1937385" y="1167595"/>
                </a:lnTo>
                <a:lnTo>
                  <a:pt x="1778045" y="1246917"/>
                </a:lnTo>
                <a:lnTo>
                  <a:pt x="1608882" y="1320343"/>
                </a:lnTo>
                <a:lnTo>
                  <a:pt x="1430458" y="1387562"/>
                </a:lnTo>
                <a:lnTo>
                  <a:pt x="1243334" y="1448269"/>
                </a:lnTo>
                <a:lnTo>
                  <a:pt x="1048071" y="1502154"/>
                </a:lnTo>
                <a:lnTo>
                  <a:pt x="845232" y="1548910"/>
                </a:lnTo>
                <a:lnTo>
                  <a:pt x="635376" y="1588229"/>
                </a:lnTo>
                <a:lnTo>
                  <a:pt x="419065" y="1619803"/>
                </a:lnTo>
                <a:lnTo>
                  <a:pt x="196861" y="1643324"/>
                </a:lnTo>
                <a:lnTo>
                  <a:pt x="0" y="1656440"/>
                </a:lnTo>
                <a:lnTo>
                  <a:pt x="2919131" y="1656440"/>
                </a:lnTo>
                <a:lnTo>
                  <a:pt x="2919131" y="0"/>
                </a:lnTo>
              </a:path>
            </a:pathLst>
          </a:custGeom>
          <a:solidFill>
            <a:srgbClr val="FFFFFF"/>
          </a:solidFill>
        </p:spPr>
        <p:txBody>
          <a:bodyPr wrap="square" lIns="0" tIns="0" rIns="0" bIns="0" rtlCol="0"/>
          <a:lstStyle/>
          <a:p>
            <a:endParaRPr dirty="0"/>
          </a:p>
        </p:txBody>
      </p:sp>
      <p:sp>
        <p:nvSpPr>
          <p:cNvPr id="13" name="object 8"/>
          <p:cNvSpPr/>
          <p:nvPr userDrawn="1"/>
        </p:nvSpPr>
        <p:spPr>
          <a:xfrm>
            <a:off x="8844894" y="5201564"/>
            <a:ext cx="299720" cy="629285"/>
          </a:xfrm>
          <a:custGeom>
            <a:avLst/>
            <a:gdLst/>
            <a:ahLst/>
            <a:cxnLst/>
            <a:rect l="l" t="t" r="r" b="b"/>
            <a:pathLst>
              <a:path w="299720" h="629285">
                <a:moveTo>
                  <a:pt x="299105" y="1"/>
                </a:moveTo>
                <a:lnTo>
                  <a:pt x="216810" y="239115"/>
                </a:lnTo>
                <a:lnTo>
                  <a:pt x="174230" y="350772"/>
                </a:lnTo>
                <a:lnTo>
                  <a:pt x="118445" y="459675"/>
                </a:lnTo>
                <a:lnTo>
                  <a:pt x="49923" y="565569"/>
                </a:lnTo>
                <a:lnTo>
                  <a:pt x="0" y="628985"/>
                </a:lnTo>
                <a:lnTo>
                  <a:pt x="36679" y="618939"/>
                </a:lnTo>
                <a:lnTo>
                  <a:pt x="118223" y="589008"/>
                </a:lnTo>
                <a:lnTo>
                  <a:pt x="299105" y="514656"/>
                </a:lnTo>
                <a:lnTo>
                  <a:pt x="299105" y="1"/>
                </a:lnTo>
              </a:path>
            </a:pathLst>
          </a:custGeom>
          <a:solidFill>
            <a:srgbClr val="7AD0E4"/>
          </a:solidFill>
        </p:spPr>
        <p:txBody>
          <a:bodyPr wrap="square" lIns="0" tIns="0" rIns="0" bIns="0" rtlCol="0"/>
          <a:lstStyle/>
          <a:p>
            <a:endParaRPr dirty="0"/>
          </a:p>
        </p:txBody>
      </p:sp>
      <p:sp>
        <p:nvSpPr>
          <p:cNvPr id="14" name="object 9"/>
          <p:cNvSpPr/>
          <p:nvPr userDrawn="1"/>
        </p:nvSpPr>
        <p:spPr>
          <a:xfrm>
            <a:off x="8392013" y="5552165"/>
            <a:ext cx="752475" cy="683260"/>
          </a:xfrm>
          <a:custGeom>
            <a:avLst/>
            <a:gdLst/>
            <a:ahLst/>
            <a:cxnLst/>
            <a:rect l="l" t="t" r="r" b="b"/>
            <a:pathLst>
              <a:path w="752475" h="683260">
                <a:moveTo>
                  <a:pt x="666194" y="0"/>
                </a:moveTo>
                <a:lnTo>
                  <a:pt x="626798" y="781"/>
                </a:lnTo>
                <a:lnTo>
                  <a:pt x="571325" y="109074"/>
                </a:lnTo>
                <a:lnTo>
                  <a:pt x="502804" y="214968"/>
                </a:lnTo>
                <a:lnTo>
                  <a:pt x="422013" y="317594"/>
                </a:lnTo>
                <a:lnTo>
                  <a:pt x="329420" y="416698"/>
                </a:lnTo>
                <a:lnTo>
                  <a:pt x="225495" y="512021"/>
                </a:lnTo>
                <a:lnTo>
                  <a:pt x="110704" y="603308"/>
                </a:lnTo>
                <a:lnTo>
                  <a:pt x="0" y="680235"/>
                </a:lnTo>
                <a:lnTo>
                  <a:pt x="37202" y="683236"/>
                </a:lnTo>
                <a:lnTo>
                  <a:pt x="133619" y="683236"/>
                </a:lnTo>
                <a:lnTo>
                  <a:pt x="234639" y="674981"/>
                </a:lnTo>
                <a:lnTo>
                  <a:pt x="340334" y="657599"/>
                </a:lnTo>
                <a:lnTo>
                  <a:pt x="450667" y="630230"/>
                </a:lnTo>
                <a:lnTo>
                  <a:pt x="565630" y="592009"/>
                </a:lnTo>
                <a:lnTo>
                  <a:pt x="751986" y="522415"/>
                </a:lnTo>
                <a:lnTo>
                  <a:pt x="751986" y="11883"/>
                </a:lnTo>
                <a:lnTo>
                  <a:pt x="710423" y="3787"/>
                </a:lnTo>
                <a:lnTo>
                  <a:pt x="666194" y="0"/>
                </a:lnTo>
              </a:path>
            </a:pathLst>
          </a:custGeom>
          <a:solidFill>
            <a:srgbClr val="7AD0E4"/>
          </a:solidFill>
        </p:spPr>
        <p:txBody>
          <a:bodyPr wrap="square" lIns="0" tIns="0" rIns="0" bIns="0" rtlCol="0"/>
          <a:lstStyle/>
          <a:p>
            <a:endParaRPr dirty="0"/>
          </a:p>
        </p:txBody>
      </p:sp>
      <p:sp>
        <p:nvSpPr>
          <p:cNvPr id="15" name="object 10"/>
          <p:cNvSpPr/>
          <p:nvPr userDrawn="1"/>
        </p:nvSpPr>
        <p:spPr>
          <a:xfrm>
            <a:off x="7247468" y="5944068"/>
            <a:ext cx="1896745" cy="835025"/>
          </a:xfrm>
          <a:custGeom>
            <a:avLst/>
            <a:gdLst/>
            <a:ahLst/>
            <a:cxnLst/>
            <a:rect l="l" t="t" r="r" b="b"/>
            <a:pathLst>
              <a:path w="1896745" h="835025">
                <a:moveTo>
                  <a:pt x="1849036" y="0"/>
                </a:moveTo>
                <a:lnTo>
                  <a:pt x="1795645" y="2635"/>
                </a:lnTo>
                <a:lnTo>
                  <a:pt x="1741639" y="10964"/>
                </a:lnTo>
                <a:lnTo>
                  <a:pt x="1686574" y="24494"/>
                </a:lnTo>
                <a:lnTo>
                  <a:pt x="1630006" y="42730"/>
                </a:lnTo>
                <a:lnTo>
                  <a:pt x="1571490" y="65180"/>
                </a:lnTo>
                <a:lnTo>
                  <a:pt x="1510581" y="91349"/>
                </a:lnTo>
                <a:lnTo>
                  <a:pt x="1446835" y="120744"/>
                </a:lnTo>
                <a:lnTo>
                  <a:pt x="1246973" y="217155"/>
                </a:lnTo>
                <a:lnTo>
                  <a:pt x="1130060" y="298397"/>
                </a:lnTo>
                <a:lnTo>
                  <a:pt x="994942" y="380839"/>
                </a:lnTo>
                <a:lnTo>
                  <a:pt x="850362" y="458474"/>
                </a:lnTo>
                <a:lnTo>
                  <a:pt x="696789" y="531045"/>
                </a:lnTo>
                <a:lnTo>
                  <a:pt x="534689" y="598295"/>
                </a:lnTo>
                <a:lnTo>
                  <a:pt x="364531" y="659967"/>
                </a:lnTo>
                <a:lnTo>
                  <a:pt x="186783" y="715805"/>
                </a:lnTo>
                <a:lnTo>
                  <a:pt x="1912" y="765552"/>
                </a:lnTo>
                <a:lnTo>
                  <a:pt x="0" y="765985"/>
                </a:lnTo>
                <a:lnTo>
                  <a:pt x="41598" y="773361"/>
                </a:lnTo>
                <a:lnTo>
                  <a:pt x="196210" y="796058"/>
                </a:lnTo>
                <a:lnTo>
                  <a:pt x="355859" y="814338"/>
                </a:lnTo>
                <a:lnTo>
                  <a:pt x="519366" y="827397"/>
                </a:lnTo>
                <a:lnTo>
                  <a:pt x="685549" y="834434"/>
                </a:lnTo>
                <a:lnTo>
                  <a:pt x="853229" y="834645"/>
                </a:lnTo>
                <a:lnTo>
                  <a:pt x="1021226" y="827228"/>
                </a:lnTo>
                <a:lnTo>
                  <a:pt x="1188359" y="811380"/>
                </a:lnTo>
                <a:lnTo>
                  <a:pt x="1353448" y="786299"/>
                </a:lnTo>
                <a:lnTo>
                  <a:pt x="1515313" y="751182"/>
                </a:lnTo>
                <a:lnTo>
                  <a:pt x="1672773" y="705226"/>
                </a:lnTo>
                <a:lnTo>
                  <a:pt x="1896531" y="630817"/>
                </a:lnTo>
                <a:lnTo>
                  <a:pt x="1896531" y="3170"/>
                </a:lnTo>
                <a:lnTo>
                  <a:pt x="1849036" y="0"/>
                </a:lnTo>
              </a:path>
            </a:pathLst>
          </a:custGeom>
          <a:solidFill>
            <a:srgbClr val="00A8D5"/>
          </a:solidFill>
        </p:spPr>
        <p:txBody>
          <a:bodyPr wrap="square" lIns="0" tIns="0" rIns="0" bIns="0" rtlCol="0"/>
          <a:lstStyle/>
          <a:p>
            <a:endParaRPr dirty="0"/>
          </a:p>
        </p:txBody>
      </p:sp>
      <p:sp>
        <p:nvSpPr>
          <p:cNvPr id="16" name="object 11"/>
          <p:cNvSpPr/>
          <p:nvPr userDrawn="1"/>
        </p:nvSpPr>
        <p:spPr>
          <a:xfrm>
            <a:off x="6247858" y="6300934"/>
            <a:ext cx="2896235" cy="557530"/>
          </a:xfrm>
          <a:custGeom>
            <a:avLst/>
            <a:gdLst/>
            <a:ahLst/>
            <a:cxnLst/>
            <a:rect l="l" t="t" r="r" b="b"/>
            <a:pathLst>
              <a:path w="2896234" h="557529">
                <a:moveTo>
                  <a:pt x="2570098" y="0"/>
                </a:moveTo>
                <a:lnTo>
                  <a:pt x="2491518" y="2871"/>
                </a:lnTo>
                <a:lnTo>
                  <a:pt x="2411518" y="10735"/>
                </a:lnTo>
                <a:lnTo>
                  <a:pt x="2329435" y="23216"/>
                </a:lnTo>
                <a:lnTo>
                  <a:pt x="2244604" y="39940"/>
                </a:lnTo>
                <a:lnTo>
                  <a:pt x="2156361" y="60535"/>
                </a:lnTo>
                <a:lnTo>
                  <a:pt x="2064043" y="84625"/>
                </a:lnTo>
                <a:lnTo>
                  <a:pt x="1966986" y="111837"/>
                </a:lnTo>
                <a:lnTo>
                  <a:pt x="1548741" y="235437"/>
                </a:lnTo>
                <a:lnTo>
                  <a:pt x="1534299" y="241429"/>
                </a:lnTo>
                <a:lnTo>
                  <a:pt x="1364141" y="303101"/>
                </a:lnTo>
                <a:lnTo>
                  <a:pt x="1186393" y="358939"/>
                </a:lnTo>
                <a:lnTo>
                  <a:pt x="1001523" y="408686"/>
                </a:lnTo>
                <a:lnTo>
                  <a:pt x="809998" y="452085"/>
                </a:lnTo>
                <a:lnTo>
                  <a:pt x="612286" y="488879"/>
                </a:lnTo>
                <a:lnTo>
                  <a:pt x="408856" y="518811"/>
                </a:lnTo>
                <a:lnTo>
                  <a:pt x="200175" y="541626"/>
                </a:lnTo>
                <a:lnTo>
                  <a:pt x="0" y="556104"/>
                </a:lnTo>
                <a:lnTo>
                  <a:pt x="2247" y="557065"/>
                </a:lnTo>
                <a:lnTo>
                  <a:pt x="2896141" y="557065"/>
                </a:lnTo>
                <a:lnTo>
                  <a:pt x="2896141" y="50206"/>
                </a:lnTo>
                <a:lnTo>
                  <a:pt x="2883499" y="45907"/>
                </a:lnTo>
                <a:lnTo>
                  <a:pt x="2803959" y="25073"/>
                </a:lnTo>
                <a:lnTo>
                  <a:pt x="2725655" y="10726"/>
                </a:lnTo>
                <a:lnTo>
                  <a:pt x="2647922" y="2493"/>
                </a:lnTo>
                <a:lnTo>
                  <a:pt x="2570098" y="0"/>
                </a:lnTo>
              </a:path>
            </a:pathLst>
          </a:custGeom>
          <a:solidFill>
            <a:srgbClr val="005DAA"/>
          </a:solidFill>
        </p:spPr>
        <p:txBody>
          <a:bodyPr wrap="square" lIns="0" tIns="0" rIns="0" bIns="0" rtlCol="0"/>
          <a:lstStyle/>
          <a:p>
            <a:endParaRPr dirty="0"/>
          </a:p>
        </p:txBody>
      </p:sp>
      <p:sp>
        <p:nvSpPr>
          <p:cNvPr id="17" name="object 12"/>
          <p:cNvSpPr/>
          <p:nvPr userDrawn="1"/>
        </p:nvSpPr>
        <p:spPr>
          <a:xfrm>
            <a:off x="6234569" y="6511457"/>
            <a:ext cx="2909570" cy="346710"/>
          </a:xfrm>
          <a:custGeom>
            <a:avLst/>
            <a:gdLst/>
            <a:ahLst/>
            <a:cxnLst/>
            <a:rect l="l" t="t" r="r" b="b"/>
            <a:pathLst>
              <a:path w="2909570" h="346709">
                <a:moveTo>
                  <a:pt x="2227997" y="0"/>
                </a:moveTo>
                <a:lnTo>
                  <a:pt x="2120235" y="2183"/>
                </a:lnTo>
                <a:lnTo>
                  <a:pt x="2009237" y="9343"/>
                </a:lnTo>
                <a:lnTo>
                  <a:pt x="1895317" y="21310"/>
                </a:lnTo>
                <a:lnTo>
                  <a:pt x="1778788" y="37914"/>
                </a:lnTo>
                <a:lnTo>
                  <a:pt x="1659964" y="58983"/>
                </a:lnTo>
                <a:lnTo>
                  <a:pt x="1539160" y="84348"/>
                </a:lnTo>
                <a:lnTo>
                  <a:pt x="1416687" y="113839"/>
                </a:lnTo>
                <a:lnTo>
                  <a:pt x="1292861" y="147285"/>
                </a:lnTo>
                <a:lnTo>
                  <a:pt x="1167995" y="184516"/>
                </a:lnTo>
                <a:lnTo>
                  <a:pt x="1042401" y="225361"/>
                </a:lnTo>
                <a:lnTo>
                  <a:pt x="916591" y="246362"/>
                </a:lnTo>
                <a:lnTo>
                  <a:pt x="786934" y="263049"/>
                </a:lnTo>
                <a:lnTo>
                  <a:pt x="654757" y="275902"/>
                </a:lnTo>
                <a:lnTo>
                  <a:pt x="628847" y="277746"/>
                </a:lnTo>
                <a:lnTo>
                  <a:pt x="625574" y="278356"/>
                </a:lnTo>
                <a:lnTo>
                  <a:pt x="422144" y="308288"/>
                </a:lnTo>
                <a:lnTo>
                  <a:pt x="213463" y="331103"/>
                </a:lnTo>
                <a:lnTo>
                  <a:pt x="0" y="346542"/>
                </a:lnTo>
                <a:lnTo>
                  <a:pt x="2909430" y="346542"/>
                </a:lnTo>
                <a:lnTo>
                  <a:pt x="2909430" y="165685"/>
                </a:lnTo>
                <a:lnTo>
                  <a:pt x="2865387" y="138378"/>
                </a:lnTo>
                <a:lnTo>
                  <a:pt x="2789057" y="100954"/>
                </a:lnTo>
                <a:lnTo>
                  <a:pt x="2707295" y="69699"/>
                </a:lnTo>
                <a:lnTo>
                  <a:pt x="2620416" y="44442"/>
                </a:lnTo>
                <a:lnTo>
                  <a:pt x="2528733" y="25015"/>
                </a:lnTo>
                <a:lnTo>
                  <a:pt x="2432560" y="11245"/>
                </a:lnTo>
                <a:lnTo>
                  <a:pt x="2332210" y="2963"/>
                </a:lnTo>
                <a:lnTo>
                  <a:pt x="2227997" y="0"/>
                </a:lnTo>
              </a:path>
            </a:pathLst>
          </a:custGeom>
          <a:solidFill>
            <a:srgbClr val="14377D"/>
          </a:solidFill>
        </p:spPr>
        <p:txBody>
          <a:bodyPr wrap="square" lIns="0" tIns="0" rIns="0" bIns="0" rtlCol="0"/>
          <a:lstStyle/>
          <a:p>
            <a:endParaRPr dirty="0"/>
          </a:p>
        </p:txBody>
      </p:sp>
      <p:pic>
        <p:nvPicPr>
          <p:cNvPr id="7" name="Picture 6" descr="Western logo tagline rgb.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48694" y="5628727"/>
            <a:ext cx="1410879" cy="913930"/>
          </a:xfrm>
          <a:prstGeom prst="rect">
            <a:avLst/>
          </a:prstGeom>
        </p:spPr>
      </p:pic>
      <p:sp>
        <p:nvSpPr>
          <p:cNvPr id="9" name="TextBox 4"/>
          <p:cNvSpPr txBox="1"/>
          <p:nvPr userDrawn="1"/>
        </p:nvSpPr>
        <p:spPr>
          <a:xfrm>
            <a:off x="3064817" y="5628727"/>
            <a:ext cx="3047893" cy="957275"/>
          </a:xfrm>
          <a:prstGeom prst="rect">
            <a:avLst/>
          </a:prstGeom>
          <a:noFill/>
          <a:ln>
            <a:noFill/>
          </a:ln>
        </p:spPr>
        <p:txBody>
          <a:bodyPr wrap="square" lIns="0" tIns="0" rIns="0" bIns="0" anchor="t"/>
          <a:lstStyle/>
          <a:p>
            <a:pPr algn="ctr" defTabSz="457200" eaLnBrk="1" fontAlgn="auto" hangingPunct="1">
              <a:spcBef>
                <a:spcPts val="0"/>
              </a:spcBef>
              <a:spcAft>
                <a:spcPts val="0"/>
              </a:spcAft>
              <a:defRPr lang="en-US"/>
            </a:pPr>
            <a:r>
              <a:rPr lang="en-US" sz="1100" b="0" i="0" dirty="0">
                <a:solidFill>
                  <a:srgbClr val="193B73"/>
                </a:solidFill>
                <a:latin typeface="Arial" charset="77"/>
                <a:ea typeface="Arial" charset="77"/>
                <a:cs typeface="Arial" charset="77"/>
              </a:rPr>
              <a:t>Western Municipal Water District</a:t>
            </a:r>
          </a:p>
          <a:p>
            <a:pPr algn="ctr" defTabSz="457200" eaLnBrk="1" fontAlgn="auto" hangingPunct="1">
              <a:spcBef>
                <a:spcPts val="0"/>
              </a:spcBef>
              <a:spcAft>
                <a:spcPts val="0"/>
              </a:spcAft>
              <a:defRPr lang="en-US"/>
            </a:pPr>
            <a:r>
              <a:rPr lang="en-US" sz="1100" b="0" i="0" dirty="0">
                <a:solidFill>
                  <a:srgbClr val="193B73"/>
                </a:solidFill>
                <a:latin typeface="Arial" charset="77"/>
                <a:ea typeface="Arial" charset="77"/>
                <a:cs typeface="Arial" charset="77"/>
              </a:rPr>
              <a:t>Administration 951.571.7100</a:t>
            </a:r>
          </a:p>
          <a:p>
            <a:pPr algn="ctr" defTabSz="457200" eaLnBrk="1" fontAlgn="auto" hangingPunct="1">
              <a:spcBef>
                <a:spcPts val="0"/>
              </a:spcBef>
              <a:spcAft>
                <a:spcPts val="400"/>
              </a:spcAft>
              <a:defRPr lang="en-US"/>
            </a:pPr>
            <a:r>
              <a:rPr lang="en-US" sz="1100" b="0" i="0" dirty="0">
                <a:solidFill>
                  <a:srgbClr val="193B73"/>
                </a:solidFill>
                <a:latin typeface="Arial" charset="77"/>
                <a:ea typeface="Arial" charset="77"/>
                <a:cs typeface="Arial" charset="77"/>
              </a:rPr>
              <a:t>Operations 951.789.5100</a:t>
            </a:r>
          </a:p>
          <a:p>
            <a:pPr algn="ctr" defTabSz="457200" eaLnBrk="1" fontAlgn="auto" hangingPunct="1">
              <a:spcBef>
                <a:spcPts val="0"/>
              </a:spcBef>
              <a:spcAft>
                <a:spcPts val="0"/>
              </a:spcAft>
              <a:defRPr lang="en-US"/>
            </a:pPr>
            <a:r>
              <a:rPr lang="en-US" sz="1100" b="0" i="0" dirty="0">
                <a:solidFill>
                  <a:srgbClr val="193B73"/>
                </a:solidFill>
                <a:latin typeface="Arial" charset="77"/>
                <a:ea typeface="Arial" charset="77"/>
                <a:cs typeface="Arial" charset="77"/>
              </a:rPr>
              <a:t>wmwd.com</a:t>
            </a:r>
          </a:p>
          <a:p>
            <a:pPr algn="ctr" defTabSz="457200" eaLnBrk="1" fontAlgn="auto" hangingPunct="1">
              <a:spcBef>
                <a:spcPts val="0"/>
              </a:spcBef>
              <a:spcAft>
                <a:spcPts val="0"/>
              </a:spcAft>
              <a:defRPr lang="en-US"/>
            </a:pPr>
            <a:r>
              <a:rPr lang="en-US" sz="1100" b="0" i="0" dirty="0" smtClean="0">
                <a:solidFill>
                  <a:srgbClr val="193B73"/>
                </a:solidFill>
                <a:latin typeface="Arial" charset="77"/>
                <a:ea typeface="Arial" charset="77"/>
                <a:cs typeface="Arial" charset="77"/>
              </a:rPr>
              <a:t>outreach@wmwd.com</a:t>
            </a:r>
            <a:endParaRPr lang="en-US" sz="1100" b="0" i="0" dirty="0">
              <a:solidFill>
                <a:srgbClr val="193B73"/>
              </a:solidFill>
              <a:latin typeface="Arial" charset="77"/>
              <a:ea typeface="Arial" charset="77"/>
              <a:cs typeface="Arial" charset="77"/>
            </a:endParaRPr>
          </a:p>
        </p:txBody>
      </p:sp>
      <p:sp>
        <p:nvSpPr>
          <p:cNvPr id="5" name="Rounded Rectangle 4"/>
          <p:cNvSpPr/>
          <p:nvPr userDrawn="1"/>
        </p:nvSpPr>
        <p:spPr>
          <a:xfrm>
            <a:off x="1152010" y="2193607"/>
            <a:ext cx="6912768" cy="1584176"/>
          </a:xfrm>
          <a:prstGeom prst="roundRect">
            <a:avLst/>
          </a:prstGeom>
          <a:solidFill>
            <a:schemeClr val="lt1">
              <a:alpha val="75000"/>
            </a:schemeClr>
          </a:solidFill>
          <a:effectLst>
            <a:reflection blurRad="6350" stA="50000" endA="300" endPos="38500" dist="50800" dir="5400000" sy="-100000" algn="bl" rotWithShape="0"/>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6" name="TextBox 5"/>
          <p:cNvSpPr txBox="1"/>
          <p:nvPr userDrawn="1"/>
        </p:nvSpPr>
        <p:spPr>
          <a:xfrm>
            <a:off x="1296026" y="2481639"/>
            <a:ext cx="6628774" cy="1015663"/>
          </a:xfrm>
          <a:prstGeom prst="rect">
            <a:avLst/>
          </a:prstGeom>
          <a:noFill/>
        </p:spPr>
        <p:txBody>
          <a:bodyPr wrap="square" rtlCol="0">
            <a:spAutoFit/>
          </a:bodyPr>
          <a:lstStyle/>
          <a:p>
            <a:pPr algn="ctr"/>
            <a:r>
              <a:rPr lang="en-US" sz="6000" b="0" i="0" dirty="0" smtClean="0">
                <a:solidFill>
                  <a:schemeClr val="tx2">
                    <a:lumMod val="75000"/>
                  </a:schemeClr>
                </a:solidFill>
                <a:latin typeface="Arial Black" pitchFamily="34" charset="0"/>
                <a:cs typeface="Helvetica" pitchFamily="34" charset="0"/>
              </a:rPr>
              <a:t>QUESTIONS?</a:t>
            </a:r>
            <a:endParaRPr lang="en-US" sz="6000" b="0" i="0" dirty="0">
              <a:solidFill>
                <a:schemeClr val="tx2">
                  <a:lumMod val="75000"/>
                </a:schemeClr>
              </a:solidFill>
              <a:latin typeface="Arial Black" pitchFamily="34" charset="0"/>
              <a:cs typeface="Helvetica" pitchFamily="34" charset="0"/>
            </a:endParaRPr>
          </a:p>
        </p:txBody>
      </p:sp>
    </p:spTree>
    <p:extLst>
      <p:ext uri="{BB962C8B-B14F-4D97-AF65-F5344CB8AC3E}">
        <p14:creationId xmlns:p14="http://schemas.microsoft.com/office/powerpoint/2010/main" val="1658958488"/>
      </p:ext>
    </p:extLst>
  </p:cSld>
  <p:clrMap bg1="lt1" tx1="dk1" bg2="lt2" tx2="dk2" accent1="accent1" accent2="accent2" accent3="accent3" accent4="accent4" accent5="accent5" accent6="accent6" hlink="hlink" folHlink="folHlink"/>
  <p:sldLayoutIdLst>
    <p:sldLayoutId id="2147483741"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Picture 14" descr="top header.png"/>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079" y="0"/>
            <a:ext cx="9144000" cy="1094232"/>
          </a:xfrm>
          <a:prstGeom prst="rect">
            <a:avLst/>
          </a:prstGeom>
        </p:spPr>
      </p:pic>
      <p:sp>
        <p:nvSpPr>
          <p:cNvPr id="10" name="object 15"/>
          <p:cNvSpPr/>
          <p:nvPr userDrawn="1"/>
        </p:nvSpPr>
        <p:spPr>
          <a:xfrm>
            <a:off x="8844894" y="5201564"/>
            <a:ext cx="299720" cy="629285"/>
          </a:xfrm>
          <a:custGeom>
            <a:avLst/>
            <a:gdLst/>
            <a:ahLst/>
            <a:cxnLst/>
            <a:rect l="l" t="t" r="r" b="b"/>
            <a:pathLst>
              <a:path w="299720" h="629285">
                <a:moveTo>
                  <a:pt x="299105" y="1"/>
                </a:moveTo>
                <a:lnTo>
                  <a:pt x="216810" y="239115"/>
                </a:lnTo>
                <a:lnTo>
                  <a:pt x="174230" y="350772"/>
                </a:lnTo>
                <a:lnTo>
                  <a:pt x="118445" y="459675"/>
                </a:lnTo>
                <a:lnTo>
                  <a:pt x="49923" y="565569"/>
                </a:lnTo>
                <a:lnTo>
                  <a:pt x="0" y="628985"/>
                </a:lnTo>
                <a:lnTo>
                  <a:pt x="36679" y="618939"/>
                </a:lnTo>
                <a:lnTo>
                  <a:pt x="118223" y="589008"/>
                </a:lnTo>
                <a:lnTo>
                  <a:pt x="299105" y="514656"/>
                </a:lnTo>
                <a:lnTo>
                  <a:pt x="299105" y="1"/>
                </a:lnTo>
              </a:path>
            </a:pathLst>
          </a:custGeom>
          <a:solidFill>
            <a:srgbClr val="C9E9EB"/>
          </a:solidFill>
        </p:spPr>
        <p:txBody>
          <a:bodyPr wrap="square" lIns="0" tIns="0" rIns="0" bIns="0" rtlCol="0"/>
          <a:lstStyle/>
          <a:p>
            <a:endParaRPr dirty="0">
              <a:solidFill>
                <a:prstClr val="black"/>
              </a:solidFill>
            </a:endParaRPr>
          </a:p>
        </p:txBody>
      </p:sp>
      <p:sp>
        <p:nvSpPr>
          <p:cNvPr id="11" name="object 16"/>
          <p:cNvSpPr/>
          <p:nvPr userDrawn="1"/>
        </p:nvSpPr>
        <p:spPr>
          <a:xfrm>
            <a:off x="8392013" y="5552165"/>
            <a:ext cx="752475" cy="683260"/>
          </a:xfrm>
          <a:custGeom>
            <a:avLst/>
            <a:gdLst/>
            <a:ahLst/>
            <a:cxnLst/>
            <a:rect l="l" t="t" r="r" b="b"/>
            <a:pathLst>
              <a:path w="752475" h="683260">
                <a:moveTo>
                  <a:pt x="666194" y="0"/>
                </a:moveTo>
                <a:lnTo>
                  <a:pt x="626798" y="781"/>
                </a:lnTo>
                <a:lnTo>
                  <a:pt x="571325" y="109074"/>
                </a:lnTo>
                <a:lnTo>
                  <a:pt x="502804" y="214968"/>
                </a:lnTo>
                <a:lnTo>
                  <a:pt x="422013" y="317594"/>
                </a:lnTo>
                <a:lnTo>
                  <a:pt x="329420" y="416698"/>
                </a:lnTo>
                <a:lnTo>
                  <a:pt x="225495" y="512021"/>
                </a:lnTo>
                <a:lnTo>
                  <a:pt x="110704" y="603308"/>
                </a:lnTo>
                <a:lnTo>
                  <a:pt x="0" y="680235"/>
                </a:lnTo>
                <a:lnTo>
                  <a:pt x="37202" y="683236"/>
                </a:lnTo>
                <a:lnTo>
                  <a:pt x="133619" y="683236"/>
                </a:lnTo>
                <a:lnTo>
                  <a:pt x="234639" y="674981"/>
                </a:lnTo>
                <a:lnTo>
                  <a:pt x="340334" y="657599"/>
                </a:lnTo>
                <a:lnTo>
                  <a:pt x="450667" y="630230"/>
                </a:lnTo>
                <a:lnTo>
                  <a:pt x="565630" y="592009"/>
                </a:lnTo>
                <a:lnTo>
                  <a:pt x="751986" y="522415"/>
                </a:lnTo>
                <a:lnTo>
                  <a:pt x="751986" y="11883"/>
                </a:lnTo>
                <a:lnTo>
                  <a:pt x="710423" y="3787"/>
                </a:lnTo>
                <a:lnTo>
                  <a:pt x="666194" y="0"/>
                </a:lnTo>
              </a:path>
            </a:pathLst>
          </a:custGeom>
          <a:solidFill>
            <a:srgbClr val="C9E9EB"/>
          </a:solidFill>
        </p:spPr>
        <p:txBody>
          <a:bodyPr wrap="square" lIns="0" tIns="0" rIns="0" bIns="0" rtlCol="0"/>
          <a:lstStyle/>
          <a:p>
            <a:endParaRPr dirty="0">
              <a:solidFill>
                <a:prstClr val="black"/>
              </a:solidFill>
            </a:endParaRPr>
          </a:p>
        </p:txBody>
      </p:sp>
      <p:sp>
        <p:nvSpPr>
          <p:cNvPr id="12" name="object 17"/>
          <p:cNvSpPr/>
          <p:nvPr userDrawn="1"/>
        </p:nvSpPr>
        <p:spPr>
          <a:xfrm>
            <a:off x="7247468" y="5944068"/>
            <a:ext cx="1896745" cy="835025"/>
          </a:xfrm>
          <a:custGeom>
            <a:avLst/>
            <a:gdLst/>
            <a:ahLst/>
            <a:cxnLst/>
            <a:rect l="l" t="t" r="r" b="b"/>
            <a:pathLst>
              <a:path w="1896745" h="835025">
                <a:moveTo>
                  <a:pt x="1849036" y="0"/>
                </a:moveTo>
                <a:lnTo>
                  <a:pt x="1795645" y="2635"/>
                </a:lnTo>
                <a:lnTo>
                  <a:pt x="1741639" y="10964"/>
                </a:lnTo>
                <a:lnTo>
                  <a:pt x="1686574" y="24494"/>
                </a:lnTo>
                <a:lnTo>
                  <a:pt x="1630006" y="42730"/>
                </a:lnTo>
                <a:lnTo>
                  <a:pt x="1571490" y="65180"/>
                </a:lnTo>
                <a:lnTo>
                  <a:pt x="1510581" y="91349"/>
                </a:lnTo>
                <a:lnTo>
                  <a:pt x="1446835" y="120744"/>
                </a:lnTo>
                <a:lnTo>
                  <a:pt x="1246973" y="217155"/>
                </a:lnTo>
                <a:lnTo>
                  <a:pt x="1130060" y="298397"/>
                </a:lnTo>
                <a:lnTo>
                  <a:pt x="994942" y="380839"/>
                </a:lnTo>
                <a:lnTo>
                  <a:pt x="850362" y="458474"/>
                </a:lnTo>
                <a:lnTo>
                  <a:pt x="696789" y="531045"/>
                </a:lnTo>
                <a:lnTo>
                  <a:pt x="534689" y="598295"/>
                </a:lnTo>
                <a:lnTo>
                  <a:pt x="364531" y="659967"/>
                </a:lnTo>
                <a:lnTo>
                  <a:pt x="186783" y="715805"/>
                </a:lnTo>
                <a:lnTo>
                  <a:pt x="1912" y="765552"/>
                </a:lnTo>
                <a:lnTo>
                  <a:pt x="0" y="765985"/>
                </a:lnTo>
                <a:lnTo>
                  <a:pt x="41598" y="773361"/>
                </a:lnTo>
                <a:lnTo>
                  <a:pt x="196210" y="796058"/>
                </a:lnTo>
                <a:lnTo>
                  <a:pt x="355859" y="814338"/>
                </a:lnTo>
                <a:lnTo>
                  <a:pt x="519366" y="827397"/>
                </a:lnTo>
                <a:lnTo>
                  <a:pt x="685549" y="834434"/>
                </a:lnTo>
                <a:lnTo>
                  <a:pt x="853229" y="834645"/>
                </a:lnTo>
                <a:lnTo>
                  <a:pt x="1021226" y="827228"/>
                </a:lnTo>
                <a:lnTo>
                  <a:pt x="1188359" y="811380"/>
                </a:lnTo>
                <a:lnTo>
                  <a:pt x="1353448" y="786299"/>
                </a:lnTo>
                <a:lnTo>
                  <a:pt x="1515313" y="751182"/>
                </a:lnTo>
                <a:lnTo>
                  <a:pt x="1672773" y="705226"/>
                </a:lnTo>
                <a:lnTo>
                  <a:pt x="1896531" y="630817"/>
                </a:lnTo>
                <a:lnTo>
                  <a:pt x="1896531" y="3170"/>
                </a:lnTo>
                <a:lnTo>
                  <a:pt x="1849036" y="0"/>
                </a:lnTo>
              </a:path>
            </a:pathLst>
          </a:custGeom>
          <a:solidFill>
            <a:srgbClr val="9DDAE5"/>
          </a:solidFill>
        </p:spPr>
        <p:txBody>
          <a:bodyPr wrap="square" lIns="0" tIns="0" rIns="0" bIns="0" rtlCol="0"/>
          <a:lstStyle/>
          <a:p>
            <a:endParaRPr dirty="0">
              <a:solidFill>
                <a:prstClr val="black"/>
              </a:solidFill>
            </a:endParaRPr>
          </a:p>
        </p:txBody>
      </p:sp>
      <p:sp>
        <p:nvSpPr>
          <p:cNvPr id="13" name="object 18"/>
          <p:cNvSpPr/>
          <p:nvPr userDrawn="1"/>
        </p:nvSpPr>
        <p:spPr>
          <a:xfrm>
            <a:off x="6247858" y="6300934"/>
            <a:ext cx="2896235" cy="557530"/>
          </a:xfrm>
          <a:custGeom>
            <a:avLst/>
            <a:gdLst/>
            <a:ahLst/>
            <a:cxnLst/>
            <a:rect l="l" t="t" r="r" b="b"/>
            <a:pathLst>
              <a:path w="2896234" h="557529">
                <a:moveTo>
                  <a:pt x="2570098" y="0"/>
                </a:moveTo>
                <a:lnTo>
                  <a:pt x="2491518" y="2871"/>
                </a:lnTo>
                <a:lnTo>
                  <a:pt x="2411518" y="10735"/>
                </a:lnTo>
                <a:lnTo>
                  <a:pt x="2329435" y="23216"/>
                </a:lnTo>
                <a:lnTo>
                  <a:pt x="2244604" y="39940"/>
                </a:lnTo>
                <a:lnTo>
                  <a:pt x="2156361" y="60535"/>
                </a:lnTo>
                <a:lnTo>
                  <a:pt x="2064043" y="84625"/>
                </a:lnTo>
                <a:lnTo>
                  <a:pt x="1966986" y="111837"/>
                </a:lnTo>
                <a:lnTo>
                  <a:pt x="1548741" y="235437"/>
                </a:lnTo>
                <a:lnTo>
                  <a:pt x="1534299" y="241429"/>
                </a:lnTo>
                <a:lnTo>
                  <a:pt x="1364141" y="303101"/>
                </a:lnTo>
                <a:lnTo>
                  <a:pt x="1186393" y="358939"/>
                </a:lnTo>
                <a:lnTo>
                  <a:pt x="1001523" y="408686"/>
                </a:lnTo>
                <a:lnTo>
                  <a:pt x="809998" y="452085"/>
                </a:lnTo>
                <a:lnTo>
                  <a:pt x="612286" y="488879"/>
                </a:lnTo>
                <a:lnTo>
                  <a:pt x="408856" y="518811"/>
                </a:lnTo>
                <a:lnTo>
                  <a:pt x="200175" y="541626"/>
                </a:lnTo>
                <a:lnTo>
                  <a:pt x="0" y="556104"/>
                </a:lnTo>
                <a:lnTo>
                  <a:pt x="2247" y="557065"/>
                </a:lnTo>
                <a:lnTo>
                  <a:pt x="2896141" y="557065"/>
                </a:lnTo>
                <a:lnTo>
                  <a:pt x="2896141" y="50206"/>
                </a:lnTo>
                <a:lnTo>
                  <a:pt x="2883499" y="45907"/>
                </a:lnTo>
                <a:lnTo>
                  <a:pt x="2803959" y="25073"/>
                </a:lnTo>
                <a:lnTo>
                  <a:pt x="2725655" y="10726"/>
                </a:lnTo>
                <a:lnTo>
                  <a:pt x="2647922" y="2493"/>
                </a:lnTo>
                <a:lnTo>
                  <a:pt x="2570098" y="0"/>
                </a:lnTo>
              </a:path>
            </a:pathLst>
          </a:custGeom>
          <a:solidFill>
            <a:srgbClr val="34C3DE"/>
          </a:solidFill>
        </p:spPr>
        <p:txBody>
          <a:bodyPr wrap="square" lIns="0" tIns="0" rIns="0" bIns="0" rtlCol="0"/>
          <a:lstStyle/>
          <a:p>
            <a:endParaRPr dirty="0">
              <a:solidFill>
                <a:prstClr val="black"/>
              </a:solidFill>
            </a:endParaRPr>
          </a:p>
        </p:txBody>
      </p:sp>
      <p:sp>
        <p:nvSpPr>
          <p:cNvPr id="14" name="object 19"/>
          <p:cNvSpPr/>
          <p:nvPr userDrawn="1"/>
        </p:nvSpPr>
        <p:spPr>
          <a:xfrm>
            <a:off x="6234569" y="6511457"/>
            <a:ext cx="2909570" cy="346710"/>
          </a:xfrm>
          <a:custGeom>
            <a:avLst/>
            <a:gdLst/>
            <a:ahLst/>
            <a:cxnLst/>
            <a:rect l="l" t="t" r="r" b="b"/>
            <a:pathLst>
              <a:path w="2909570" h="346709">
                <a:moveTo>
                  <a:pt x="2227997" y="0"/>
                </a:moveTo>
                <a:lnTo>
                  <a:pt x="2120235" y="2183"/>
                </a:lnTo>
                <a:lnTo>
                  <a:pt x="2009237" y="9343"/>
                </a:lnTo>
                <a:lnTo>
                  <a:pt x="1895317" y="21310"/>
                </a:lnTo>
                <a:lnTo>
                  <a:pt x="1778788" y="37914"/>
                </a:lnTo>
                <a:lnTo>
                  <a:pt x="1659964" y="58983"/>
                </a:lnTo>
                <a:lnTo>
                  <a:pt x="1539160" y="84348"/>
                </a:lnTo>
                <a:lnTo>
                  <a:pt x="1416687" y="113839"/>
                </a:lnTo>
                <a:lnTo>
                  <a:pt x="1292861" y="147285"/>
                </a:lnTo>
                <a:lnTo>
                  <a:pt x="1167995" y="184516"/>
                </a:lnTo>
                <a:lnTo>
                  <a:pt x="1042401" y="225361"/>
                </a:lnTo>
                <a:lnTo>
                  <a:pt x="916591" y="246362"/>
                </a:lnTo>
                <a:lnTo>
                  <a:pt x="786934" y="263049"/>
                </a:lnTo>
                <a:lnTo>
                  <a:pt x="654757" y="275902"/>
                </a:lnTo>
                <a:lnTo>
                  <a:pt x="628847" y="277746"/>
                </a:lnTo>
                <a:lnTo>
                  <a:pt x="625574" y="278356"/>
                </a:lnTo>
                <a:lnTo>
                  <a:pt x="422144" y="308288"/>
                </a:lnTo>
                <a:lnTo>
                  <a:pt x="213463" y="331103"/>
                </a:lnTo>
                <a:lnTo>
                  <a:pt x="0" y="346542"/>
                </a:lnTo>
                <a:lnTo>
                  <a:pt x="2909430" y="346542"/>
                </a:lnTo>
                <a:lnTo>
                  <a:pt x="2909430" y="165685"/>
                </a:lnTo>
                <a:lnTo>
                  <a:pt x="2865387" y="138378"/>
                </a:lnTo>
                <a:lnTo>
                  <a:pt x="2789057" y="100954"/>
                </a:lnTo>
                <a:lnTo>
                  <a:pt x="2707295" y="69699"/>
                </a:lnTo>
                <a:lnTo>
                  <a:pt x="2620416" y="44442"/>
                </a:lnTo>
                <a:lnTo>
                  <a:pt x="2528733" y="25015"/>
                </a:lnTo>
                <a:lnTo>
                  <a:pt x="2432560" y="11245"/>
                </a:lnTo>
                <a:lnTo>
                  <a:pt x="2332210" y="2963"/>
                </a:lnTo>
                <a:lnTo>
                  <a:pt x="2227997" y="0"/>
                </a:lnTo>
              </a:path>
            </a:pathLst>
          </a:custGeom>
          <a:solidFill>
            <a:srgbClr val="00A8D5"/>
          </a:solidFill>
        </p:spPr>
        <p:txBody>
          <a:bodyPr wrap="square" lIns="0" tIns="0" rIns="0" bIns="0" rtlCol="0"/>
          <a:lstStyle/>
          <a:p>
            <a:endParaRPr dirty="0">
              <a:solidFill>
                <a:prstClr val="black"/>
              </a:solidFill>
            </a:endParaRPr>
          </a:p>
        </p:txBody>
      </p:sp>
    </p:spTree>
    <p:extLst>
      <p:ext uri="{BB962C8B-B14F-4D97-AF65-F5344CB8AC3E}">
        <p14:creationId xmlns:p14="http://schemas.microsoft.com/office/powerpoint/2010/main" val="31471660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9" r:id="rId3"/>
    <p:sldLayoutId id="2147483760" r:id="rId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Picture 14" descr="top header.png"/>
          <p:cNvPicPr>
            <a:picLocks noChangeAspect="1"/>
          </p:cNvPicPr>
          <p:nvPr userDrawn="1"/>
        </p:nvPicPr>
        <p:blipFill>
          <a:blip r:embed="rId7" cstate="email">
            <a:extLst>
              <a:ext uri="{28A0092B-C50C-407E-A947-70E740481C1C}">
                <a14:useLocalDpi xmlns:a14="http://schemas.microsoft.com/office/drawing/2010/main" val="0"/>
              </a:ext>
            </a:extLst>
          </a:blip>
          <a:stretch>
            <a:fillRect/>
          </a:stretch>
        </p:blipFill>
        <p:spPr>
          <a:xfrm>
            <a:off x="-3079" y="0"/>
            <a:ext cx="9144000" cy="1094232"/>
          </a:xfrm>
          <a:prstGeom prst="rect">
            <a:avLst/>
          </a:prstGeom>
        </p:spPr>
      </p:pic>
      <p:sp>
        <p:nvSpPr>
          <p:cNvPr id="10" name="object 15"/>
          <p:cNvSpPr/>
          <p:nvPr userDrawn="1"/>
        </p:nvSpPr>
        <p:spPr>
          <a:xfrm>
            <a:off x="8844894" y="5201564"/>
            <a:ext cx="299720" cy="629285"/>
          </a:xfrm>
          <a:custGeom>
            <a:avLst/>
            <a:gdLst/>
            <a:ahLst/>
            <a:cxnLst/>
            <a:rect l="l" t="t" r="r" b="b"/>
            <a:pathLst>
              <a:path w="299720" h="629285">
                <a:moveTo>
                  <a:pt x="299105" y="1"/>
                </a:moveTo>
                <a:lnTo>
                  <a:pt x="216810" y="239115"/>
                </a:lnTo>
                <a:lnTo>
                  <a:pt x="174230" y="350772"/>
                </a:lnTo>
                <a:lnTo>
                  <a:pt x="118445" y="459675"/>
                </a:lnTo>
                <a:lnTo>
                  <a:pt x="49923" y="565569"/>
                </a:lnTo>
                <a:lnTo>
                  <a:pt x="0" y="628985"/>
                </a:lnTo>
                <a:lnTo>
                  <a:pt x="36679" y="618939"/>
                </a:lnTo>
                <a:lnTo>
                  <a:pt x="118223" y="589008"/>
                </a:lnTo>
                <a:lnTo>
                  <a:pt x="299105" y="514656"/>
                </a:lnTo>
                <a:lnTo>
                  <a:pt x="299105" y="1"/>
                </a:lnTo>
              </a:path>
            </a:pathLst>
          </a:custGeom>
          <a:solidFill>
            <a:srgbClr val="C9E9EB"/>
          </a:solidFill>
        </p:spPr>
        <p:txBody>
          <a:bodyPr wrap="square" lIns="0" tIns="0" rIns="0" bIns="0" rtlCol="0"/>
          <a:lstStyle/>
          <a:p>
            <a:endParaRPr dirty="0">
              <a:solidFill>
                <a:prstClr val="black"/>
              </a:solidFill>
            </a:endParaRPr>
          </a:p>
        </p:txBody>
      </p:sp>
      <p:sp>
        <p:nvSpPr>
          <p:cNvPr id="11" name="object 16"/>
          <p:cNvSpPr/>
          <p:nvPr userDrawn="1"/>
        </p:nvSpPr>
        <p:spPr>
          <a:xfrm>
            <a:off x="8392013" y="5552165"/>
            <a:ext cx="752475" cy="683260"/>
          </a:xfrm>
          <a:custGeom>
            <a:avLst/>
            <a:gdLst/>
            <a:ahLst/>
            <a:cxnLst/>
            <a:rect l="l" t="t" r="r" b="b"/>
            <a:pathLst>
              <a:path w="752475" h="683260">
                <a:moveTo>
                  <a:pt x="666194" y="0"/>
                </a:moveTo>
                <a:lnTo>
                  <a:pt x="626798" y="781"/>
                </a:lnTo>
                <a:lnTo>
                  <a:pt x="571325" y="109074"/>
                </a:lnTo>
                <a:lnTo>
                  <a:pt x="502804" y="214968"/>
                </a:lnTo>
                <a:lnTo>
                  <a:pt x="422013" y="317594"/>
                </a:lnTo>
                <a:lnTo>
                  <a:pt x="329420" y="416698"/>
                </a:lnTo>
                <a:lnTo>
                  <a:pt x="225495" y="512021"/>
                </a:lnTo>
                <a:lnTo>
                  <a:pt x="110704" y="603308"/>
                </a:lnTo>
                <a:lnTo>
                  <a:pt x="0" y="680235"/>
                </a:lnTo>
                <a:lnTo>
                  <a:pt x="37202" y="683236"/>
                </a:lnTo>
                <a:lnTo>
                  <a:pt x="133619" y="683236"/>
                </a:lnTo>
                <a:lnTo>
                  <a:pt x="234639" y="674981"/>
                </a:lnTo>
                <a:lnTo>
                  <a:pt x="340334" y="657599"/>
                </a:lnTo>
                <a:lnTo>
                  <a:pt x="450667" y="630230"/>
                </a:lnTo>
                <a:lnTo>
                  <a:pt x="565630" y="592009"/>
                </a:lnTo>
                <a:lnTo>
                  <a:pt x="751986" y="522415"/>
                </a:lnTo>
                <a:lnTo>
                  <a:pt x="751986" y="11883"/>
                </a:lnTo>
                <a:lnTo>
                  <a:pt x="710423" y="3787"/>
                </a:lnTo>
                <a:lnTo>
                  <a:pt x="666194" y="0"/>
                </a:lnTo>
              </a:path>
            </a:pathLst>
          </a:custGeom>
          <a:solidFill>
            <a:srgbClr val="C9E9EB"/>
          </a:solidFill>
        </p:spPr>
        <p:txBody>
          <a:bodyPr wrap="square" lIns="0" tIns="0" rIns="0" bIns="0" rtlCol="0"/>
          <a:lstStyle/>
          <a:p>
            <a:endParaRPr dirty="0">
              <a:solidFill>
                <a:prstClr val="black"/>
              </a:solidFill>
            </a:endParaRPr>
          </a:p>
        </p:txBody>
      </p:sp>
      <p:sp>
        <p:nvSpPr>
          <p:cNvPr id="12" name="object 17"/>
          <p:cNvSpPr/>
          <p:nvPr userDrawn="1"/>
        </p:nvSpPr>
        <p:spPr>
          <a:xfrm>
            <a:off x="7247468" y="5944068"/>
            <a:ext cx="1896745" cy="835025"/>
          </a:xfrm>
          <a:custGeom>
            <a:avLst/>
            <a:gdLst/>
            <a:ahLst/>
            <a:cxnLst/>
            <a:rect l="l" t="t" r="r" b="b"/>
            <a:pathLst>
              <a:path w="1896745" h="835025">
                <a:moveTo>
                  <a:pt x="1849036" y="0"/>
                </a:moveTo>
                <a:lnTo>
                  <a:pt x="1795645" y="2635"/>
                </a:lnTo>
                <a:lnTo>
                  <a:pt x="1741639" y="10964"/>
                </a:lnTo>
                <a:lnTo>
                  <a:pt x="1686574" y="24494"/>
                </a:lnTo>
                <a:lnTo>
                  <a:pt x="1630006" y="42730"/>
                </a:lnTo>
                <a:lnTo>
                  <a:pt x="1571490" y="65180"/>
                </a:lnTo>
                <a:lnTo>
                  <a:pt x="1510581" y="91349"/>
                </a:lnTo>
                <a:lnTo>
                  <a:pt x="1446835" y="120744"/>
                </a:lnTo>
                <a:lnTo>
                  <a:pt x="1246973" y="217155"/>
                </a:lnTo>
                <a:lnTo>
                  <a:pt x="1130060" y="298397"/>
                </a:lnTo>
                <a:lnTo>
                  <a:pt x="994942" y="380839"/>
                </a:lnTo>
                <a:lnTo>
                  <a:pt x="850362" y="458474"/>
                </a:lnTo>
                <a:lnTo>
                  <a:pt x="696789" y="531045"/>
                </a:lnTo>
                <a:lnTo>
                  <a:pt x="534689" y="598295"/>
                </a:lnTo>
                <a:lnTo>
                  <a:pt x="364531" y="659967"/>
                </a:lnTo>
                <a:lnTo>
                  <a:pt x="186783" y="715805"/>
                </a:lnTo>
                <a:lnTo>
                  <a:pt x="1912" y="765552"/>
                </a:lnTo>
                <a:lnTo>
                  <a:pt x="0" y="765985"/>
                </a:lnTo>
                <a:lnTo>
                  <a:pt x="41598" y="773361"/>
                </a:lnTo>
                <a:lnTo>
                  <a:pt x="196210" y="796058"/>
                </a:lnTo>
                <a:lnTo>
                  <a:pt x="355859" y="814338"/>
                </a:lnTo>
                <a:lnTo>
                  <a:pt x="519366" y="827397"/>
                </a:lnTo>
                <a:lnTo>
                  <a:pt x="685549" y="834434"/>
                </a:lnTo>
                <a:lnTo>
                  <a:pt x="853229" y="834645"/>
                </a:lnTo>
                <a:lnTo>
                  <a:pt x="1021226" y="827228"/>
                </a:lnTo>
                <a:lnTo>
                  <a:pt x="1188359" y="811380"/>
                </a:lnTo>
                <a:lnTo>
                  <a:pt x="1353448" y="786299"/>
                </a:lnTo>
                <a:lnTo>
                  <a:pt x="1515313" y="751182"/>
                </a:lnTo>
                <a:lnTo>
                  <a:pt x="1672773" y="705226"/>
                </a:lnTo>
                <a:lnTo>
                  <a:pt x="1896531" y="630817"/>
                </a:lnTo>
                <a:lnTo>
                  <a:pt x="1896531" y="3170"/>
                </a:lnTo>
                <a:lnTo>
                  <a:pt x="1849036" y="0"/>
                </a:lnTo>
              </a:path>
            </a:pathLst>
          </a:custGeom>
          <a:solidFill>
            <a:srgbClr val="9DDAE5"/>
          </a:solidFill>
        </p:spPr>
        <p:txBody>
          <a:bodyPr wrap="square" lIns="0" tIns="0" rIns="0" bIns="0" rtlCol="0"/>
          <a:lstStyle/>
          <a:p>
            <a:endParaRPr dirty="0">
              <a:solidFill>
                <a:prstClr val="black"/>
              </a:solidFill>
            </a:endParaRPr>
          </a:p>
        </p:txBody>
      </p:sp>
      <p:sp>
        <p:nvSpPr>
          <p:cNvPr id="13" name="object 18"/>
          <p:cNvSpPr/>
          <p:nvPr userDrawn="1"/>
        </p:nvSpPr>
        <p:spPr>
          <a:xfrm>
            <a:off x="6247858" y="6300934"/>
            <a:ext cx="2896235" cy="557530"/>
          </a:xfrm>
          <a:custGeom>
            <a:avLst/>
            <a:gdLst/>
            <a:ahLst/>
            <a:cxnLst/>
            <a:rect l="l" t="t" r="r" b="b"/>
            <a:pathLst>
              <a:path w="2896234" h="557529">
                <a:moveTo>
                  <a:pt x="2570098" y="0"/>
                </a:moveTo>
                <a:lnTo>
                  <a:pt x="2491518" y="2871"/>
                </a:lnTo>
                <a:lnTo>
                  <a:pt x="2411518" y="10735"/>
                </a:lnTo>
                <a:lnTo>
                  <a:pt x="2329435" y="23216"/>
                </a:lnTo>
                <a:lnTo>
                  <a:pt x="2244604" y="39940"/>
                </a:lnTo>
                <a:lnTo>
                  <a:pt x="2156361" y="60535"/>
                </a:lnTo>
                <a:lnTo>
                  <a:pt x="2064043" y="84625"/>
                </a:lnTo>
                <a:lnTo>
                  <a:pt x="1966986" y="111837"/>
                </a:lnTo>
                <a:lnTo>
                  <a:pt x="1548741" y="235437"/>
                </a:lnTo>
                <a:lnTo>
                  <a:pt x="1534299" y="241429"/>
                </a:lnTo>
                <a:lnTo>
                  <a:pt x="1364141" y="303101"/>
                </a:lnTo>
                <a:lnTo>
                  <a:pt x="1186393" y="358939"/>
                </a:lnTo>
                <a:lnTo>
                  <a:pt x="1001523" y="408686"/>
                </a:lnTo>
                <a:lnTo>
                  <a:pt x="809998" y="452085"/>
                </a:lnTo>
                <a:lnTo>
                  <a:pt x="612286" y="488879"/>
                </a:lnTo>
                <a:lnTo>
                  <a:pt x="408856" y="518811"/>
                </a:lnTo>
                <a:lnTo>
                  <a:pt x="200175" y="541626"/>
                </a:lnTo>
                <a:lnTo>
                  <a:pt x="0" y="556104"/>
                </a:lnTo>
                <a:lnTo>
                  <a:pt x="2247" y="557065"/>
                </a:lnTo>
                <a:lnTo>
                  <a:pt x="2896141" y="557065"/>
                </a:lnTo>
                <a:lnTo>
                  <a:pt x="2896141" y="50206"/>
                </a:lnTo>
                <a:lnTo>
                  <a:pt x="2883499" y="45907"/>
                </a:lnTo>
                <a:lnTo>
                  <a:pt x="2803959" y="25073"/>
                </a:lnTo>
                <a:lnTo>
                  <a:pt x="2725655" y="10726"/>
                </a:lnTo>
                <a:lnTo>
                  <a:pt x="2647922" y="2493"/>
                </a:lnTo>
                <a:lnTo>
                  <a:pt x="2570098" y="0"/>
                </a:lnTo>
              </a:path>
            </a:pathLst>
          </a:custGeom>
          <a:solidFill>
            <a:srgbClr val="34C3DE"/>
          </a:solidFill>
        </p:spPr>
        <p:txBody>
          <a:bodyPr wrap="square" lIns="0" tIns="0" rIns="0" bIns="0" rtlCol="0"/>
          <a:lstStyle/>
          <a:p>
            <a:endParaRPr dirty="0">
              <a:solidFill>
                <a:prstClr val="black"/>
              </a:solidFill>
            </a:endParaRPr>
          </a:p>
        </p:txBody>
      </p:sp>
      <p:sp>
        <p:nvSpPr>
          <p:cNvPr id="14" name="object 19"/>
          <p:cNvSpPr/>
          <p:nvPr userDrawn="1"/>
        </p:nvSpPr>
        <p:spPr>
          <a:xfrm>
            <a:off x="6234569" y="6511457"/>
            <a:ext cx="2909570" cy="346710"/>
          </a:xfrm>
          <a:custGeom>
            <a:avLst/>
            <a:gdLst/>
            <a:ahLst/>
            <a:cxnLst/>
            <a:rect l="l" t="t" r="r" b="b"/>
            <a:pathLst>
              <a:path w="2909570" h="346709">
                <a:moveTo>
                  <a:pt x="2227997" y="0"/>
                </a:moveTo>
                <a:lnTo>
                  <a:pt x="2120235" y="2183"/>
                </a:lnTo>
                <a:lnTo>
                  <a:pt x="2009237" y="9343"/>
                </a:lnTo>
                <a:lnTo>
                  <a:pt x="1895317" y="21310"/>
                </a:lnTo>
                <a:lnTo>
                  <a:pt x="1778788" y="37914"/>
                </a:lnTo>
                <a:lnTo>
                  <a:pt x="1659964" y="58983"/>
                </a:lnTo>
                <a:lnTo>
                  <a:pt x="1539160" y="84348"/>
                </a:lnTo>
                <a:lnTo>
                  <a:pt x="1416687" y="113839"/>
                </a:lnTo>
                <a:lnTo>
                  <a:pt x="1292861" y="147285"/>
                </a:lnTo>
                <a:lnTo>
                  <a:pt x="1167995" y="184516"/>
                </a:lnTo>
                <a:lnTo>
                  <a:pt x="1042401" y="225361"/>
                </a:lnTo>
                <a:lnTo>
                  <a:pt x="916591" y="246362"/>
                </a:lnTo>
                <a:lnTo>
                  <a:pt x="786934" y="263049"/>
                </a:lnTo>
                <a:lnTo>
                  <a:pt x="654757" y="275902"/>
                </a:lnTo>
                <a:lnTo>
                  <a:pt x="628847" y="277746"/>
                </a:lnTo>
                <a:lnTo>
                  <a:pt x="625574" y="278356"/>
                </a:lnTo>
                <a:lnTo>
                  <a:pt x="422144" y="308288"/>
                </a:lnTo>
                <a:lnTo>
                  <a:pt x="213463" y="331103"/>
                </a:lnTo>
                <a:lnTo>
                  <a:pt x="0" y="346542"/>
                </a:lnTo>
                <a:lnTo>
                  <a:pt x="2909430" y="346542"/>
                </a:lnTo>
                <a:lnTo>
                  <a:pt x="2909430" y="165685"/>
                </a:lnTo>
                <a:lnTo>
                  <a:pt x="2865387" y="138378"/>
                </a:lnTo>
                <a:lnTo>
                  <a:pt x="2789057" y="100954"/>
                </a:lnTo>
                <a:lnTo>
                  <a:pt x="2707295" y="69699"/>
                </a:lnTo>
                <a:lnTo>
                  <a:pt x="2620416" y="44442"/>
                </a:lnTo>
                <a:lnTo>
                  <a:pt x="2528733" y="25015"/>
                </a:lnTo>
                <a:lnTo>
                  <a:pt x="2432560" y="11245"/>
                </a:lnTo>
                <a:lnTo>
                  <a:pt x="2332210" y="2963"/>
                </a:lnTo>
                <a:lnTo>
                  <a:pt x="2227997" y="0"/>
                </a:lnTo>
              </a:path>
            </a:pathLst>
          </a:custGeom>
          <a:solidFill>
            <a:srgbClr val="00A8D5"/>
          </a:solidFill>
        </p:spPr>
        <p:txBody>
          <a:bodyPr wrap="square" lIns="0" tIns="0" rIns="0" bIns="0" rtlCol="0"/>
          <a:lstStyle/>
          <a:p>
            <a:endParaRPr dirty="0">
              <a:solidFill>
                <a:prstClr val="black"/>
              </a:solidFill>
            </a:endParaRPr>
          </a:p>
        </p:txBody>
      </p:sp>
    </p:spTree>
    <p:extLst>
      <p:ext uri="{BB962C8B-B14F-4D97-AF65-F5344CB8AC3E}">
        <p14:creationId xmlns:p14="http://schemas.microsoft.com/office/powerpoint/2010/main" val="1698552054"/>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35.tmp"/><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0.xml"/><Relationship Id="rId4" Type="http://schemas.openxmlformats.org/officeDocument/2006/relationships/image" Target="../media/image16.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hyperlink" Target="http://www.socalwatersmart.com/"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8.pn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3"/>
          <p:cNvSpPr txBox="1"/>
          <p:nvPr/>
        </p:nvSpPr>
        <p:spPr>
          <a:xfrm>
            <a:off x="762000" y="3657600"/>
            <a:ext cx="7315200" cy="448841"/>
          </a:xfrm>
          <a:prstGeom prst="rect">
            <a:avLst/>
          </a:prstGeom>
        </p:spPr>
        <p:txBody>
          <a:bodyPr vert="horz" wrap="square" lIns="0" tIns="0" rIns="0" bIns="0" rtlCol="0">
            <a:spAutoFit/>
          </a:bodyPr>
          <a:lstStyle/>
          <a:p>
            <a:pPr marL="12700">
              <a:lnSpc>
                <a:spcPts val="3454"/>
              </a:lnSpc>
            </a:pPr>
            <a:r>
              <a:rPr lang="en-US" sz="3200" b="0" i="0" dirty="0" smtClean="0">
                <a:solidFill>
                  <a:srgbClr val="003876"/>
                </a:solidFill>
                <a:latin typeface="+mj-lt"/>
                <a:cs typeface="Museo Sans 500"/>
              </a:rPr>
              <a:t>Landscape Water Conservation Challenges</a:t>
            </a:r>
          </a:p>
        </p:txBody>
      </p:sp>
      <p:sp>
        <p:nvSpPr>
          <p:cNvPr id="3" name="object 14"/>
          <p:cNvSpPr txBox="1"/>
          <p:nvPr/>
        </p:nvSpPr>
        <p:spPr>
          <a:xfrm>
            <a:off x="770744" y="4572000"/>
            <a:ext cx="3962400" cy="807913"/>
          </a:xfrm>
          <a:prstGeom prst="rect">
            <a:avLst/>
          </a:prstGeom>
        </p:spPr>
        <p:txBody>
          <a:bodyPr vert="horz" wrap="square" lIns="0" tIns="0" rIns="0" bIns="0" rtlCol="0">
            <a:spAutoFit/>
          </a:bodyPr>
          <a:lstStyle/>
          <a:p>
            <a:pPr marL="12700">
              <a:lnSpc>
                <a:spcPts val="2145"/>
              </a:lnSpc>
            </a:pPr>
            <a:r>
              <a:rPr lang="en-US" sz="1800" b="0" i="0" dirty="0" smtClean="0">
                <a:solidFill>
                  <a:srgbClr val="0054A6"/>
                </a:solidFill>
                <a:latin typeface="+mn-lt"/>
                <a:cs typeface="Museo Sans 500"/>
              </a:rPr>
              <a:t>Tim Barr, Director of Water Resources</a:t>
            </a:r>
          </a:p>
          <a:p>
            <a:pPr marL="12700">
              <a:lnSpc>
                <a:spcPts val="2145"/>
              </a:lnSpc>
            </a:pPr>
            <a:r>
              <a:rPr lang="en-US" sz="1800" b="0" i="0" dirty="0" smtClean="0">
                <a:solidFill>
                  <a:srgbClr val="0054A6"/>
                </a:solidFill>
                <a:latin typeface="+mn-lt"/>
                <a:cs typeface="Museo Sans 500"/>
              </a:rPr>
              <a:t>tbarr@wmwd.com</a:t>
            </a:r>
          </a:p>
          <a:p>
            <a:pPr marL="12700">
              <a:lnSpc>
                <a:spcPts val="2145"/>
              </a:lnSpc>
            </a:pPr>
            <a:r>
              <a:rPr lang="en-US" sz="1800" b="0" i="0" dirty="0" smtClean="0">
                <a:solidFill>
                  <a:srgbClr val="0054A6"/>
                </a:solidFill>
                <a:latin typeface="+mn-lt"/>
                <a:cs typeface="Museo Sans 500"/>
              </a:rPr>
              <a:t>October 14, 2016</a:t>
            </a:r>
            <a:endParaRPr sz="1800" b="0" i="0" dirty="0">
              <a:latin typeface="+mn-lt"/>
              <a:cs typeface="Museo Sans 500"/>
            </a:endParaRPr>
          </a:p>
        </p:txBody>
      </p:sp>
    </p:spTree>
    <p:extLst>
      <p:ext uri="{BB962C8B-B14F-4D97-AF65-F5344CB8AC3E}">
        <p14:creationId xmlns:p14="http://schemas.microsoft.com/office/powerpoint/2010/main" val="34978450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4"/>
          <p:cNvGrpSpPr/>
          <p:nvPr/>
        </p:nvGrpSpPr>
        <p:grpSpPr>
          <a:xfrm>
            <a:off x="390746" y="1447800"/>
            <a:ext cx="3710871" cy="3115433"/>
            <a:chOff x="4000499" y="1600200"/>
            <a:chExt cx="5334001" cy="4572000"/>
          </a:xfrm>
        </p:grpSpPr>
        <p:sp>
          <p:nvSpPr>
            <p:cNvPr id="6" name="Rounded Rectangle 5"/>
            <p:cNvSpPr/>
            <p:nvPr/>
          </p:nvSpPr>
          <p:spPr>
            <a:xfrm>
              <a:off x="4000500" y="5257800"/>
              <a:ext cx="26670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prstClr val="white"/>
                  </a:solidFill>
                </a:rPr>
                <a:t>INDOOR</a:t>
              </a:r>
            </a:p>
            <a:p>
              <a:pPr algn="ctr"/>
              <a:r>
                <a:rPr lang="en-US" sz="2000" dirty="0" smtClean="0">
                  <a:solidFill>
                    <a:prstClr val="white"/>
                  </a:solidFill>
                </a:rPr>
                <a:t>WATER USE</a:t>
              </a:r>
              <a:endParaRPr lang="en-US" sz="2000" dirty="0">
                <a:solidFill>
                  <a:prstClr val="white"/>
                </a:solidFill>
              </a:endParaRPr>
            </a:p>
          </p:txBody>
        </p:sp>
        <p:sp>
          <p:nvSpPr>
            <p:cNvPr id="7" name="Rounded Rectangle 6"/>
            <p:cNvSpPr/>
            <p:nvPr/>
          </p:nvSpPr>
          <p:spPr>
            <a:xfrm>
              <a:off x="4000500" y="4343400"/>
              <a:ext cx="2667000" cy="9144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800" dirty="0" smtClean="0">
                  <a:solidFill>
                    <a:prstClr val="white"/>
                  </a:solidFill>
                </a:rPr>
                <a:t>OUTDOOR</a:t>
              </a:r>
            </a:p>
            <a:p>
              <a:pPr algn="ctr"/>
              <a:r>
                <a:rPr lang="en-US" sz="1800" dirty="0" smtClean="0">
                  <a:solidFill>
                    <a:prstClr val="white"/>
                  </a:solidFill>
                </a:rPr>
                <a:t>WATER USE</a:t>
              </a:r>
              <a:endParaRPr lang="en-US" sz="1800" dirty="0">
                <a:solidFill>
                  <a:prstClr val="white"/>
                </a:solidFill>
              </a:endParaRPr>
            </a:p>
          </p:txBody>
        </p:sp>
        <p:sp>
          <p:nvSpPr>
            <p:cNvPr id="8" name="Rounded Rectangle 7"/>
            <p:cNvSpPr/>
            <p:nvPr/>
          </p:nvSpPr>
          <p:spPr>
            <a:xfrm>
              <a:off x="4000500" y="3429000"/>
              <a:ext cx="2667000" cy="914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prstClr val="black"/>
                  </a:solidFill>
                </a:rPr>
                <a:t>INEFFICIENT</a:t>
              </a:r>
            </a:p>
            <a:p>
              <a:pPr algn="ctr"/>
              <a:r>
                <a:rPr lang="en-US" sz="1800" dirty="0" smtClean="0">
                  <a:solidFill>
                    <a:prstClr val="black"/>
                  </a:solidFill>
                </a:rPr>
                <a:t>WATER USE</a:t>
              </a:r>
              <a:endParaRPr lang="en-US" sz="1800" dirty="0">
                <a:solidFill>
                  <a:prstClr val="black"/>
                </a:solidFill>
              </a:endParaRPr>
            </a:p>
          </p:txBody>
        </p:sp>
        <p:sp>
          <p:nvSpPr>
            <p:cNvPr id="9" name="Rounded Rectangle 8"/>
            <p:cNvSpPr/>
            <p:nvPr/>
          </p:nvSpPr>
          <p:spPr>
            <a:xfrm>
              <a:off x="4000499" y="2514601"/>
              <a:ext cx="2667000" cy="91440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800" dirty="0" smtClean="0">
                  <a:solidFill>
                    <a:prstClr val="white"/>
                  </a:solidFill>
                </a:rPr>
                <a:t>WASTEFUL</a:t>
              </a:r>
            </a:p>
            <a:p>
              <a:pPr algn="ctr"/>
              <a:r>
                <a:rPr lang="en-US" sz="1800" dirty="0" smtClean="0">
                  <a:solidFill>
                    <a:prstClr val="white"/>
                  </a:solidFill>
                </a:rPr>
                <a:t>WATER USE</a:t>
              </a:r>
              <a:endParaRPr lang="en-US" sz="1800" dirty="0">
                <a:solidFill>
                  <a:prstClr val="white"/>
                </a:solidFill>
              </a:endParaRPr>
            </a:p>
          </p:txBody>
        </p:sp>
        <p:sp>
          <p:nvSpPr>
            <p:cNvPr id="10" name="Rounded Rectangle 9"/>
            <p:cNvSpPr/>
            <p:nvPr/>
          </p:nvSpPr>
          <p:spPr>
            <a:xfrm>
              <a:off x="4000500" y="1600200"/>
              <a:ext cx="2667000" cy="914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smtClean="0">
                  <a:solidFill>
                    <a:prstClr val="white"/>
                  </a:solidFill>
                </a:rPr>
                <a:t>UNSUSTAINABLE  WATER USE</a:t>
              </a:r>
              <a:endParaRPr lang="en-US" sz="1600" dirty="0">
                <a:solidFill>
                  <a:prstClr val="white"/>
                </a:solidFill>
              </a:endParaRPr>
            </a:p>
          </p:txBody>
        </p:sp>
        <p:sp>
          <p:nvSpPr>
            <p:cNvPr id="11" name="TextBox 10"/>
            <p:cNvSpPr txBox="1"/>
            <p:nvPr/>
          </p:nvSpPr>
          <p:spPr>
            <a:xfrm>
              <a:off x="6972300" y="1824336"/>
              <a:ext cx="2285999" cy="587175"/>
            </a:xfrm>
            <a:prstGeom prst="rect">
              <a:avLst/>
            </a:prstGeom>
            <a:noFill/>
          </p:spPr>
          <p:txBody>
            <a:bodyPr wrap="square" rtlCol="0">
              <a:spAutoFit/>
            </a:bodyPr>
            <a:lstStyle/>
            <a:p>
              <a:r>
                <a:rPr lang="en-US" sz="2000" dirty="0" smtClean="0">
                  <a:solidFill>
                    <a:prstClr val="black"/>
                  </a:solidFill>
                </a:rPr>
                <a:t>Tier </a:t>
              </a:r>
              <a:r>
                <a:rPr lang="en-US" sz="2000" dirty="0">
                  <a:solidFill>
                    <a:prstClr val="black"/>
                  </a:solidFill>
                </a:rPr>
                <a:t>5</a:t>
              </a:r>
            </a:p>
          </p:txBody>
        </p:sp>
        <p:sp>
          <p:nvSpPr>
            <p:cNvPr id="12" name="TextBox 11"/>
            <p:cNvSpPr txBox="1"/>
            <p:nvPr/>
          </p:nvSpPr>
          <p:spPr>
            <a:xfrm>
              <a:off x="6972300" y="2743200"/>
              <a:ext cx="2285999" cy="587175"/>
            </a:xfrm>
            <a:prstGeom prst="rect">
              <a:avLst/>
            </a:prstGeom>
            <a:noFill/>
          </p:spPr>
          <p:txBody>
            <a:bodyPr wrap="square" rtlCol="0">
              <a:spAutoFit/>
            </a:bodyPr>
            <a:lstStyle/>
            <a:p>
              <a:r>
                <a:rPr lang="en-US" sz="2000" dirty="0" smtClean="0">
                  <a:solidFill>
                    <a:prstClr val="black"/>
                  </a:solidFill>
                </a:rPr>
                <a:t>Tier 4</a:t>
              </a:r>
              <a:endParaRPr lang="en-US" sz="2000" dirty="0">
                <a:solidFill>
                  <a:prstClr val="black"/>
                </a:solidFill>
              </a:endParaRPr>
            </a:p>
          </p:txBody>
        </p:sp>
        <p:sp>
          <p:nvSpPr>
            <p:cNvPr id="13" name="TextBox 12"/>
            <p:cNvSpPr txBox="1"/>
            <p:nvPr/>
          </p:nvSpPr>
          <p:spPr>
            <a:xfrm>
              <a:off x="6972300" y="3657600"/>
              <a:ext cx="2285999" cy="587175"/>
            </a:xfrm>
            <a:prstGeom prst="rect">
              <a:avLst/>
            </a:prstGeom>
            <a:noFill/>
          </p:spPr>
          <p:txBody>
            <a:bodyPr wrap="square" rtlCol="0">
              <a:spAutoFit/>
            </a:bodyPr>
            <a:lstStyle/>
            <a:p>
              <a:r>
                <a:rPr lang="en-US" sz="2000" dirty="0" smtClean="0">
                  <a:solidFill>
                    <a:prstClr val="black"/>
                  </a:solidFill>
                </a:rPr>
                <a:t>Tier 3</a:t>
              </a:r>
              <a:endParaRPr lang="en-US" sz="2000" dirty="0">
                <a:solidFill>
                  <a:prstClr val="black"/>
                </a:solidFill>
              </a:endParaRPr>
            </a:p>
          </p:txBody>
        </p:sp>
        <p:sp>
          <p:nvSpPr>
            <p:cNvPr id="14" name="TextBox 13"/>
            <p:cNvSpPr txBox="1"/>
            <p:nvPr/>
          </p:nvSpPr>
          <p:spPr>
            <a:xfrm>
              <a:off x="6972300" y="4571999"/>
              <a:ext cx="2362200" cy="587175"/>
            </a:xfrm>
            <a:prstGeom prst="rect">
              <a:avLst/>
            </a:prstGeom>
            <a:noFill/>
          </p:spPr>
          <p:txBody>
            <a:bodyPr wrap="square" rtlCol="0">
              <a:spAutoFit/>
            </a:bodyPr>
            <a:lstStyle/>
            <a:p>
              <a:r>
                <a:rPr lang="en-US" sz="2000" dirty="0" smtClean="0">
                  <a:solidFill>
                    <a:prstClr val="black"/>
                  </a:solidFill>
                </a:rPr>
                <a:t>Tier 2</a:t>
              </a:r>
              <a:endParaRPr lang="en-US" sz="2000" dirty="0">
                <a:solidFill>
                  <a:prstClr val="black"/>
                </a:solidFill>
              </a:endParaRPr>
            </a:p>
          </p:txBody>
        </p:sp>
        <p:sp>
          <p:nvSpPr>
            <p:cNvPr id="15" name="TextBox 14"/>
            <p:cNvSpPr txBox="1"/>
            <p:nvPr/>
          </p:nvSpPr>
          <p:spPr>
            <a:xfrm>
              <a:off x="6972300" y="5486400"/>
              <a:ext cx="2362200" cy="587175"/>
            </a:xfrm>
            <a:prstGeom prst="rect">
              <a:avLst/>
            </a:prstGeom>
            <a:noFill/>
          </p:spPr>
          <p:txBody>
            <a:bodyPr wrap="square" rtlCol="0">
              <a:spAutoFit/>
            </a:bodyPr>
            <a:lstStyle/>
            <a:p>
              <a:r>
                <a:rPr lang="en-US" sz="2000" dirty="0" smtClean="0">
                  <a:solidFill>
                    <a:prstClr val="black"/>
                  </a:solidFill>
                </a:rPr>
                <a:t>Tier 1</a:t>
              </a:r>
              <a:endParaRPr lang="en-US" sz="2000" dirty="0">
                <a:solidFill>
                  <a:prstClr val="black"/>
                </a:solidFill>
              </a:endParaRPr>
            </a:p>
          </p:txBody>
        </p:sp>
        <p:sp>
          <p:nvSpPr>
            <p:cNvPr id="16" name="Right Brace 15"/>
            <p:cNvSpPr/>
            <p:nvPr/>
          </p:nvSpPr>
          <p:spPr>
            <a:xfrm>
              <a:off x="6591300" y="1600200"/>
              <a:ext cx="381000" cy="914400"/>
            </a:xfrm>
            <a:prstGeom prst="rightBrace">
              <a:avLst>
                <a:gd name="adj1" fmla="val 0"/>
                <a:gd name="adj2" fmla="val 50000"/>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17" name="Right Brace 16"/>
            <p:cNvSpPr/>
            <p:nvPr/>
          </p:nvSpPr>
          <p:spPr>
            <a:xfrm>
              <a:off x="6591300" y="2514600"/>
              <a:ext cx="381000" cy="914400"/>
            </a:xfrm>
            <a:prstGeom prst="rightBrace">
              <a:avLst>
                <a:gd name="adj1" fmla="val 0"/>
                <a:gd name="adj2" fmla="val 50000"/>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18" name="Right Brace 17"/>
            <p:cNvSpPr/>
            <p:nvPr/>
          </p:nvSpPr>
          <p:spPr>
            <a:xfrm>
              <a:off x="6591300" y="3429000"/>
              <a:ext cx="381000" cy="914400"/>
            </a:xfrm>
            <a:prstGeom prst="rightBrace">
              <a:avLst>
                <a:gd name="adj1" fmla="val 0"/>
                <a:gd name="adj2" fmla="val 50000"/>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19" name="Right Brace 18"/>
            <p:cNvSpPr/>
            <p:nvPr/>
          </p:nvSpPr>
          <p:spPr>
            <a:xfrm>
              <a:off x="6591300" y="4343400"/>
              <a:ext cx="381000" cy="914400"/>
            </a:xfrm>
            <a:prstGeom prst="rightBrace">
              <a:avLst>
                <a:gd name="adj1" fmla="val 0"/>
                <a:gd name="adj2" fmla="val 50000"/>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20" name="Right Brace 19"/>
            <p:cNvSpPr/>
            <p:nvPr/>
          </p:nvSpPr>
          <p:spPr>
            <a:xfrm>
              <a:off x="6591300" y="5257800"/>
              <a:ext cx="381000" cy="914400"/>
            </a:xfrm>
            <a:prstGeom prst="rightBrace">
              <a:avLst>
                <a:gd name="adj1" fmla="val 0"/>
                <a:gd name="adj2" fmla="val 50000"/>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grpSp>
      <p:sp>
        <p:nvSpPr>
          <p:cNvPr id="23" name="TextBox 22"/>
          <p:cNvSpPr txBox="1"/>
          <p:nvPr/>
        </p:nvSpPr>
        <p:spPr>
          <a:xfrm>
            <a:off x="838200" y="5032776"/>
            <a:ext cx="7543800" cy="1569660"/>
          </a:xfrm>
          <a:prstGeom prst="rect">
            <a:avLst/>
          </a:prstGeom>
          <a:noFill/>
        </p:spPr>
        <p:txBody>
          <a:bodyPr wrap="square" rtlCol="0">
            <a:spAutoFit/>
          </a:bodyPr>
          <a:lstStyle/>
          <a:p>
            <a:r>
              <a:rPr lang="en-US" b="0" i="0" dirty="0" smtClean="0">
                <a:latin typeface="+mj-lt"/>
              </a:rPr>
              <a:t>The rate structure is based on the cost of service and efficient water use.</a:t>
            </a:r>
          </a:p>
          <a:p>
            <a:r>
              <a:rPr lang="en-US" b="0" i="0" dirty="0" smtClean="0">
                <a:solidFill>
                  <a:srgbClr val="FF0000"/>
                </a:solidFill>
                <a:latin typeface="+mj-lt"/>
              </a:rPr>
              <a:t>The rate structure rewards water efficiency</a:t>
            </a:r>
          </a:p>
          <a:p>
            <a:r>
              <a:rPr lang="en-US" b="0" i="0" dirty="0" smtClean="0">
                <a:solidFill>
                  <a:srgbClr val="FF0000"/>
                </a:solidFill>
                <a:latin typeface="+mj-lt"/>
              </a:rPr>
              <a:t>and penalizes water waste.</a:t>
            </a:r>
            <a:endParaRPr lang="en-US" b="0" i="0" u="sng" dirty="0">
              <a:solidFill>
                <a:srgbClr val="FF0000"/>
              </a:solidFill>
              <a:latin typeface="+mj-lt"/>
            </a:endParaRPr>
          </a:p>
        </p:txBody>
      </p:sp>
      <p:sp>
        <p:nvSpPr>
          <p:cNvPr id="27" name="TextBox 6"/>
          <p:cNvSpPr txBox="1"/>
          <p:nvPr/>
        </p:nvSpPr>
        <p:spPr>
          <a:xfrm>
            <a:off x="1126343" y="34610"/>
            <a:ext cx="7980368" cy="657987"/>
          </a:xfrm>
          <a:prstGeom prst="rect">
            <a:avLst/>
          </a:prstGeom>
          <a:noFill/>
          <a:ln>
            <a:noFill/>
          </a:ln>
        </p:spPr>
        <p:txBody>
          <a:bodyPr wrap="square" lIns="0" tIns="0" rIns="0" bIns="0" anchor="t"/>
          <a:lstStyle/>
          <a:p>
            <a:pPr defTabSz="457200" eaLnBrk="1" fontAlgn="auto" hangingPunct="1">
              <a:lnSpc>
                <a:spcPts val="5180"/>
              </a:lnSpc>
              <a:spcBef>
                <a:spcPts val="0"/>
              </a:spcBef>
              <a:spcAft>
                <a:spcPts val="300"/>
              </a:spcAft>
              <a:defRPr lang="en-US"/>
            </a:pPr>
            <a:r>
              <a:rPr lang="en-US" sz="3000" i="0" dirty="0" smtClean="0">
                <a:solidFill>
                  <a:prstClr val="white"/>
                </a:solidFill>
                <a:latin typeface="+mj-lt"/>
                <a:ea typeface="Arial" charset="77"/>
                <a:cs typeface="Arial" charset="77"/>
              </a:rPr>
              <a:t>Budget-based Water Rate Structure</a:t>
            </a:r>
            <a:endParaRPr lang="en-US" sz="3000" i="0" dirty="0">
              <a:solidFill>
                <a:prstClr val="white"/>
              </a:solidFill>
              <a:latin typeface="+mj-lt"/>
              <a:ea typeface="Arial" charset="77"/>
              <a:cs typeface="Arial" charset="77"/>
            </a:endParaRPr>
          </a:p>
        </p:txBody>
      </p:sp>
      <p:grpSp>
        <p:nvGrpSpPr>
          <p:cNvPr id="4" name="Group 3"/>
          <p:cNvGrpSpPr/>
          <p:nvPr/>
        </p:nvGrpSpPr>
        <p:grpSpPr>
          <a:xfrm>
            <a:off x="3429000" y="1371600"/>
            <a:ext cx="5572048" cy="3328101"/>
            <a:chOff x="3505199" y="1371600"/>
            <a:chExt cx="5572048" cy="3328101"/>
          </a:xfrm>
        </p:grpSpPr>
        <p:grpSp>
          <p:nvGrpSpPr>
            <p:cNvPr id="24" name="Group 23"/>
            <p:cNvGrpSpPr/>
            <p:nvPr/>
          </p:nvGrpSpPr>
          <p:grpSpPr>
            <a:xfrm>
              <a:off x="3657600" y="2050096"/>
              <a:ext cx="5419647" cy="2649605"/>
              <a:chOff x="0" y="1371600"/>
              <a:chExt cx="9144000" cy="4419601"/>
            </a:xfrm>
            <a:solidFill>
              <a:schemeClr val="bg1">
                <a:lumMod val="85000"/>
              </a:schemeClr>
            </a:solidFill>
          </p:grpSpPr>
          <p:pic>
            <p:nvPicPr>
              <p:cNvPr id="25" name="Picture 2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371600"/>
                <a:ext cx="9144000" cy="2407656"/>
              </a:xfrm>
              <a:prstGeom prst="rect">
                <a:avLst/>
              </a:prstGeom>
              <a:grpFill/>
            </p:spPr>
          </p:pic>
          <p:pic>
            <p:nvPicPr>
              <p:cNvPr id="26" name="Picture 2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3383545"/>
                <a:ext cx="9144000" cy="2407656"/>
              </a:xfrm>
              <a:prstGeom prst="rect">
                <a:avLst/>
              </a:prstGeom>
              <a:grpFill/>
            </p:spPr>
          </p:pic>
        </p:grpSp>
        <p:sp>
          <p:nvSpPr>
            <p:cNvPr id="3" name="Rounded Rectangle 2"/>
            <p:cNvSpPr/>
            <p:nvPr/>
          </p:nvSpPr>
          <p:spPr>
            <a:xfrm>
              <a:off x="3505200" y="1371600"/>
              <a:ext cx="5572047" cy="3328101"/>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p:cNvSpPr txBox="1"/>
            <p:nvPr/>
          </p:nvSpPr>
          <p:spPr>
            <a:xfrm>
              <a:off x="3505199" y="1676712"/>
              <a:ext cx="5572048" cy="461665"/>
            </a:xfrm>
            <a:prstGeom prst="rect">
              <a:avLst/>
            </a:prstGeom>
            <a:noFill/>
          </p:spPr>
          <p:txBody>
            <a:bodyPr wrap="square" rtlCol="0">
              <a:spAutoFit/>
            </a:bodyPr>
            <a:lstStyle/>
            <a:p>
              <a:pPr algn="ctr"/>
              <a:r>
                <a:rPr lang="en-US" u="sng" dirty="0" smtClean="0"/>
                <a:t>Residential Water Budget</a:t>
              </a:r>
              <a:endParaRPr lang="en-US" u="sng" dirty="0"/>
            </a:p>
          </p:txBody>
        </p:sp>
      </p:grpSp>
    </p:spTree>
    <p:extLst>
      <p:ext uri="{BB962C8B-B14F-4D97-AF65-F5344CB8AC3E}">
        <p14:creationId xmlns:p14="http://schemas.microsoft.com/office/powerpoint/2010/main" val="29403926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487732" y="152400"/>
            <a:ext cx="6141668" cy="461665"/>
          </a:xfrm>
          <a:prstGeom prst="rect">
            <a:avLst/>
          </a:prstGeom>
          <a:noFill/>
          <a:ln w="9525">
            <a:noFill/>
            <a:miter lim="800000"/>
            <a:headEnd/>
            <a:tailEnd/>
          </a:ln>
        </p:spPr>
        <p:txBody>
          <a:bodyPr wrap="square">
            <a:spAutoFit/>
          </a:bodyPr>
          <a:lstStyle>
            <a:defPPr>
              <a:defRPr lang="en-US"/>
            </a:defPPr>
            <a:lvl1pPr marL="0" marR="0" lvl="0" indent="0" defTabSz="914400" eaLnBrk="1" latinLnBrk="0" hangingPunct="1">
              <a:lnSpc>
                <a:spcPct val="100000"/>
              </a:lnSpc>
              <a:buClrTx/>
              <a:buSzTx/>
              <a:buFontTx/>
              <a:buNone/>
              <a:tabLst/>
              <a:defRPr kumimoji="0" i="0" u="none" strike="noStrike" cap="none" spc="0" normalizeH="0" baseline="0">
                <a:ln>
                  <a:noFill/>
                </a:ln>
                <a:solidFill>
                  <a:prstClr val="white"/>
                </a:solidFill>
                <a:effectLst/>
                <a:uLnTx/>
                <a:uFillTx/>
                <a:latin typeface="Arial" panose="020B0604020202020204" pitchFamily="34" charset="0"/>
                <a:cs typeface="Arial" panose="020B0604020202020204" pitchFamily="34" charset="0"/>
              </a:defRPr>
            </a:lvl1pPr>
          </a:lstStyle>
          <a:p>
            <a:r>
              <a:rPr lang="en-US" dirty="0"/>
              <a:t>How to Stay Within Your Water Budget</a:t>
            </a:r>
          </a:p>
        </p:txBody>
      </p:sp>
      <p:grpSp>
        <p:nvGrpSpPr>
          <p:cNvPr id="6" name="Group 5"/>
          <p:cNvGrpSpPr/>
          <p:nvPr/>
        </p:nvGrpSpPr>
        <p:grpSpPr>
          <a:xfrm>
            <a:off x="381000" y="1143000"/>
            <a:ext cx="8521456" cy="5105400"/>
            <a:chOff x="381000" y="1143000"/>
            <a:chExt cx="8521456" cy="510540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7732" y="1676400"/>
              <a:ext cx="8414724" cy="4572000"/>
            </a:xfrm>
            <a:prstGeom prst="rect">
              <a:avLst/>
            </a:prstGeom>
            <a:ln w="28575">
              <a:solidFill>
                <a:schemeClr val="tx1"/>
              </a:solidFill>
            </a:ln>
          </p:spPr>
        </p:pic>
        <p:sp>
          <p:nvSpPr>
            <p:cNvPr id="3" name="TextBox 2"/>
            <p:cNvSpPr txBox="1"/>
            <p:nvPr/>
          </p:nvSpPr>
          <p:spPr>
            <a:xfrm>
              <a:off x="381000" y="1143000"/>
              <a:ext cx="5410200" cy="400110"/>
            </a:xfrm>
            <a:prstGeom prst="rect">
              <a:avLst/>
            </a:prstGeom>
            <a:noFill/>
          </p:spPr>
          <p:txBody>
            <a:bodyPr wrap="square" rtlCol="0">
              <a:spAutoFit/>
            </a:bodyPr>
            <a:lstStyle/>
            <a:p>
              <a:r>
                <a:rPr lang="en-US" sz="2000" dirty="0" smtClean="0">
                  <a:solidFill>
                    <a:srgbClr val="1A3A81"/>
                  </a:solidFill>
                </a:rPr>
                <a:t>Visit: </a:t>
              </a:r>
              <a:r>
                <a:rPr lang="en-US" sz="2000" u="sng" dirty="0" smtClean="0">
                  <a:solidFill>
                    <a:srgbClr val="1A3A81"/>
                  </a:solidFill>
                </a:rPr>
                <a:t>YourWaterBudget.wmwd.com</a:t>
              </a:r>
              <a:endParaRPr lang="en-US" sz="2000" u="sng" dirty="0">
                <a:solidFill>
                  <a:srgbClr val="1A3A81"/>
                </a:solidFill>
              </a:endParaRPr>
            </a:p>
          </p:txBody>
        </p:sp>
        <p:sp>
          <p:nvSpPr>
            <p:cNvPr id="4" name="Rectangle 3"/>
            <p:cNvSpPr/>
            <p:nvPr/>
          </p:nvSpPr>
          <p:spPr>
            <a:xfrm>
              <a:off x="6858000" y="1676400"/>
              <a:ext cx="1981200" cy="457200"/>
            </a:xfrm>
            <a:prstGeom prst="rect">
              <a:avLst/>
            </a:prstGeom>
            <a:solidFill>
              <a:srgbClr val="B0C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594226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379050" y="152013"/>
            <a:ext cx="8115300" cy="553998"/>
          </a:xfrm>
          <a:prstGeom prst="rect">
            <a:avLst/>
          </a:prstGeom>
          <a:noFill/>
          <a:ln w="9525">
            <a:noFill/>
            <a:miter lim="800000"/>
            <a:headEnd/>
            <a:tailEnd/>
          </a:ln>
          <a:effectLst>
            <a:outerShdw dist="35921" dir="2700000" algn="ctr" rotWithShape="0">
              <a:srgbClr val="808080">
                <a:alpha val="75000"/>
              </a:srgbClr>
            </a:outerShdw>
          </a:effectLst>
        </p:spPr>
        <p:txBody>
          <a:bodyPr wrap="square">
            <a:spAutoFit/>
          </a:bodyPr>
          <a:lstStyle/>
          <a:p>
            <a:pPr>
              <a:defRPr/>
            </a:pPr>
            <a:r>
              <a:rPr lang="en-US" sz="3000" i="0" dirty="0" smtClean="0">
                <a:solidFill>
                  <a:schemeClr val="bg1"/>
                </a:solidFill>
                <a:latin typeface="+mj-lt"/>
              </a:rPr>
              <a:t>Customers Embracing Efficiency</a:t>
            </a:r>
            <a:endParaRPr lang="en-US" sz="3000" i="0" dirty="0">
              <a:solidFill>
                <a:schemeClr val="bg1"/>
              </a:solidFill>
              <a:latin typeface="+mj-lt"/>
            </a:endParaRPr>
          </a:p>
        </p:txBody>
      </p:sp>
      <p:grpSp>
        <p:nvGrpSpPr>
          <p:cNvPr id="27" name="Group 26"/>
          <p:cNvGrpSpPr/>
          <p:nvPr/>
        </p:nvGrpSpPr>
        <p:grpSpPr>
          <a:xfrm>
            <a:off x="533400" y="1295400"/>
            <a:ext cx="8371481" cy="5029200"/>
            <a:chOff x="990600" y="1411031"/>
            <a:chExt cx="7696199" cy="4684969"/>
          </a:xfrm>
        </p:grpSpPr>
        <p:grpSp>
          <p:nvGrpSpPr>
            <p:cNvPr id="13" name="Group 12"/>
            <p:cNvGrpSpPr/>
            <p:nvPr/>
          </p:nvGrpSpPr>
          <p:grpSpPr>
            <a:xfrm>
              <a:off x="1447800" y="1676400"/>
              <a:ext cx="6661884" cy="4419600"/>
              <a:chOff x="1143000" y="914400"/>
              <a:chExt cx="6661884" cy="4419600"/>
            </a:xfrm>
          </p:grpSpPr>
          <p:grpSp>
            <p:nvGrpSpPr>
              <p:cNvPr id="2" name="Group 1"/>
              <p:cNvGrpSpPr/>
              <p:nvPr/>
            </p:nvGrpSpPr>
            <p:grpSpPr>
              <a:xfrm>
                <a:off x="1143000" y="914400"/>
                <a:ext cx="6282601" cy="4419600"/>
                <a:chOff x="1676400" y="990600"/>
                <a:chExt cx="6282601" cy="4419600"/>
              </a:xfrm>
            </p:grpSpPr>
            <p:grpSp>
              <p:nvGrpSpPr>
                <p:cNvPr id="6" name="Group 5"/>
                <p:cNvGrpSpPr/>
                <p:nvPr/>
              </p:nvGrpSpPr>
              <p:grpSpPr>
                <a:xfrm>
                  <a:off x="1676400" y="990600"/>
                  <a:ext cx="6282601" cy="4419600"/>
                  <a:chOff x="2496502" y="2071370"/>
                  <a:chExt cx="4150995" cy="2715260"/>
                </a:xfrm>
              </p:grpSpPr>
              <p:pic>
                <p:nvPicPr>
                  <p:cNvPr id="8" name="Picture 7"/>
                  <p:cNvPicPr/>
                  <p:nvPr/>
                </p:nvPicPr>
                <p:blipFill rotWithShape="1">
                  <a:blip r:embed="rId3" cstate="email">
                    <a:extLst>
                      <a:ext uri="{28A0092B-C50C-407E-A947-70E740481C1C}">
                        <a14:useLocalDpi xmlns:a14="http://schemas.microsoft.com/office/drawing/2010/main"/>
                      </a:ext>
                    </a:extLst>
                  </a:blip>
                  <a:srcRect/>
                  <a:stretch/>
                </p:blipFill>
                <p:spPr bwMode="auto">
                  <a:xfrm>
                    <a:off x="2496502" y="2071370"/>
                    <a:ext cx="4150995" cy="2715260"/>
                  </a:xfrm>
                  <a:prstGeom prst="rect">
                    <a:avLst/>
                  </a:prstGeom>
                  <a:noFill/>
                  <a:ln>
                    <a:noFill/>
                  </a:ln>
                  <a:extLst>
                    <a:ext uri="{53640926-AAD7-44D8-BBD7-CCE9431645EC}">
                      <a14:shadowObscured xmlns:a14="http://schemas.microsoft.com/office/drawing/2010/main"/>
                    </a:ext>
                  </a:extLst>
                </p:spPr>
              </p:pic>
              <p:cxnSp>
                <p:nvCxnSpPr>
                  <p:cNvPr id="10" name="Curved Connector 9"/>
                  <p:cNvCxnSpPr/>
                  <p:nvPr/>
                </p:nvCxnSpPr>
                <p:spPr>
                  <a:xfrm flipH="1">
                    <a:off x="4605125" y="2582638"/>
                    <a:ext cx="254000" cy="335280"/>
                  </a:xfrm>
                  <a:prstGeom prst="curvedConnector3">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urved Connector 11"/>
                  <p:cNvCxnSpPr/>
                  <p:nvPr/>
                </p:nvCxnSpPr>
                <p:spPr>
                  <a:xfrm flipV="1">
                    <a:off x="4718372" y="4365298"/>
                    <a:ext cx="370205" cy="45720"/>
                  </a:xfrm>
                  <a:prstGeom prst="curvedConnector3">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2970936" y="2362200"/>
                  <a:ext cx="1846764" cy="0"/>
                </a:xfrm>
                <a:prstGeom prst="line">
                  <a:avLst/>
                </a:prstGeom>
                <a:ln w="38100">
                  <a:solidFill>
                    <a:srgbClr val="FF0000"/>
                  </a:solidFill>
                  <a:headEnd type="diamond" w="med" len="med"/>
                  <a:tailEnd type="diamond" w="med" len="med"/>
                </a:ln>
              </p:spPr>
              <p:style>
                <a:lnRef idx="1">
                  <a:schemeClr val="accent2"/>
                </a:lnRef>
                <a:fillRef idx="0">
                  <a:schemeClr val="accent2"/>
                </a:fillRef>
                <a:effectRef idx="0">
                  <a:schemeClr val="accent2"/>
                </a:effectRef>
                <a:fontRef idx="minor">
                  <a:schemeClr val="tx1"/>
                </a:fontRef>
              </p:style>
            </p:cxnSp>
            <p:sp>
              <p:nvSpPr>
                <p:cNvPr id="16" name="TextBox 15"/>
                <p:cNvSpPr txBox="1"/>
                <p:nvPr/>
              </p:nvSpPr>
              <p:spPr>
                <a:xfrm>
                  <a:off x="5252269" y="1668895"/>
                  <a:ext cx="2362200" cy="307777"/>
                </a:xfrm>
                <a:prstGeom prst="rect">
                  <a:avLst/>
                </a:prstGeom>
                <a:noFill/>
              </p:spPr>
              <p:txBody>
                <a:bodyPr wrap="square" rtlCol="0">
                  <a:spAutoFit/>
                </a:bodyPr>
                <a:lstStyle/>
                <a:p>
                  <a:r>
                    <a:rPr lang="en-US" sz="1400" i="0" dirty="0" smtClean="0">
                      <a:solidFill>
                        <a:srgbClr val="FF0000"/>
                      </a:solidFill>
                    </a:rPr>
                    <a:t>5-YEAR AVERAGE = 248</a:t>
                  </a:r>
                  <a:endParaRPr lang="en-US" sz="1400" i="0" dirty="0">
                    <a:solidFill>
                      <a:srgbClr val="FF0000"/>
                    </a:solidFill>
                  </a:endParaRPr>
                </a:p>
              </p:txBody>
            </p:sp>
            <p:sp>
              <p:nvSpPr>
                <p:cNvPr id="22" name="TextBox 21"/>
                <p:cNvSpPr txBox="1"/>
                <p:nvPr/>
              </p:nvSpPr>
              <p:spPr>
                <a:xfrm>
                  <a:off x="2890069" y="4651353"/>
                  <a:ext cx="2362200" cy="307777"/>
                </a:xfrm>
                <a:prstGeom prst="rect">
                  <a:avLst/>
                </a:prstGeom>
                <a:noFill/>
              </p:spPr>
              <p:txBody>
                <a:bodyPr wrap="square" rtlCol="0">
                  <a:spAutoFit/>
                </a:bodyPr>
                <a:lstStyle/>
                <a:p>
                  <a:r>
                    <a:rPr lang="en-US" sz="1400" i="0" dirty="0" smtClean="0">
                      <a:solidFill>
                        <a:srgbClr val="FF0000"/>
                      </a:solidFill>
                    </a:rPr>
                    <a:t>5-YEAR AVERAGE = 174</a:t>
                  </a:r>
                  <a:endParaRPr lang="en-US" sz="1400" i="0" dirty="0">
                    <a:solidFill>
                      <a:srgbClr val="FF0000"/>
                    </a:solidFill>
                  </a:endParaRPr>
                </a:p>
              </p:txBody>
            </p:sp>
          </p:grpSp>
          <p:sp>
            <p:nvSpPr>
              <p:cNvPr id="9" name="Right Brace 8"/>
              <p:cNvSpPr/>
              <p:nvPr/>
            </p:nvSpPr>
            <p:spPr>
              <a:xfrm>
                <a:off x="7503518" y="1755638"/>
                <a:ext cx="301366" cy="2920479"/>
              </a:xfrm>
              <a:prstGeom prst="rightBrace">
                <a:avLst/>
              </a:prstGeom>
              <a:ln w="28575">
                <a:solidFill>
                  <a:srgbClr val="FF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grpSp>
        <p:cxnSp>
          <p:nvCxnSpPr>
            <p:cNvPr id="18" name="Straight Connector 17"/>
            <p:cNvCxnSpPr/>
            <p:nvPr/>
          </p:nvCxnSpPr>
          <p:spPr>
            <a:xfrm>
              <a:off x="4662932" y="3430449"/>
              <a:ext cx="0" cy="1522551"/>
            </a:xfrm>
            <a:prstGeom prst="line">
              <a:avLst/>
            </a:prstGeom>
            <a:ln w="31750">
              <a:solidFill>
                <a:srgbClr val="00B050"/>
              </a:solidFill>
              <a:tailEnd type="stealt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5400000">
              <a:off x="7179617" y="3747045"/>
              <a:ext cx="2552700" cy="461665"/>
            </a:xfrm>
            <a:prstGeom prst="rect">
              <a:avLst/>
            </a:prstGeom>
            <a:noFill/>
          </p:spPr>
          <p:txBody>
            <a:bodyPr wrap="square" rtlCol="0">
              <a:spAutoFit/>
            </a:bodyPr>
            <a:lstStyle/>
            <a:p>
              <a:pPr algn="ctr"/>
              <a:r>
                <a:rPr lang="en-US" dirty="0" smtClean="0">
                  <a:solidFill>
                    <a:srgbClr val="FF0000"/>
                  </a:solidFill>
                </a:rPr>
                <a:t>30% Reduction</a:t>
              </a:r>
              <a:endParaRPr lang="en-US" dirty="0">
                <a:solidFill>
                  <a:srgbClr val="FF0000"/>
                </a:solidFill>
              </a:endParaRPr>
            </a:p>
          </p:txBody>
        </p:sp>
        <p:cxnSp>
          <p:nvCxnSpPr>
            <p:cNvPr id="17" name="Straight Connector 16"/>
            <p:cNvCxnSpPr/>
            <p:nvPr/>
          </p:nvCxnSpPr>
          <p:spPr>
            <a:xfrm>
              <a:off x="5486400" y="5410201"/>
              <a:ext cx="1846764" cy="0"/>
            </a:xfrm>
            <a:prstGeom prst="line">
              <a:avLst/>
            </a:prstGeom>
            <a:ln w="38100">
              <a:solidFill>
                <a:srgbClr val="FF0000"/>
              </a:solidFill>
              <a:headEnd type="diamond" w="med" len="med"/>
              <a:tailEnd type="diamond" w="med" len="med"/>
            </a:ln>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1676400" y="3369846"/>
              <a:ext cx="2984608" cy="1015663"/>
            </a:xfrm>
            <a:prstGeom prst="rect">
              <a:avLst/>
            </a:prstGeom>
            <a:noFill/>
          </p:spPr>
          <p:txBody>
            <a:bodyPr wrap="square" rtlCol="0">
              <a:spAutoFit/>
            </a:bodyPr>
            <a:lstStyle/>
            <a:p>
              <a:pPr algn="r"/>
              <a:r>
                <a:rPr lang="en-US" sz="1500" dirty="0" smtClean="0">
                  <a:solidFill>
                    <a:srgbClr val="00B050"/>
                  </a:solidFill>
                </a:rPr>
                <a:t>2008 – Board Adoption of Water Efficiency Master Plan resulted in downward</a:t>
              </a:r>
            </a:p>
            <a:p>
              <a:pPr algn="r"/>
              <a:r>
                <a:rPr lang="en-US" sz="1500" dirty="0" smtClean="0">
                  <a:solidFill>
                    <a:srgbClr val="00B050"/>
                  </a:solidFill>
                </a:rPr>
                <a:t>changes in demand</a:t>
              </a:r>
              <a:endParaRPr lang="en-US" sz="1500" dirty="0">
                <a:solidFill>
                  <a:srgbClr val="00B050"/>
                </a:solidFill>
              </a:endParaRPr>
            </a:p>
          </p:txBody>
        </p:sp>
        <p:sp>
          <p:nvSpPr>
            <p:cNvPr id="24" name="TextBox 23"/>
            <p:cNvSpPr txBox="1"/>
            <p:nvPr/>
          </p:nvSpPr>
          <p:spPr>
            <a:xfrm>
              <a:off x="990600" y="1411031"/>
              <a:ext cx="5257800" cy="482121"/>
            </a:xfrm>
            <a:prstGeom prst="rect">
              <a:avLst/>
            </a:prstGeom>
            <a:solidFill>
              <a:schemeClr val="bg1"/>
            </a:solidFill>
            <a:ln>
              <a:solidFill>
                <a:schemeClr val="tx1"/>
              </a:solidFill>
            </a:ln>
          </p:spPr>
          <p:txBody>
            <a:bodyPr wrap="square" rtlCol="0">
              <a:spAutoFit/>
            </a:bodyPr>
            <a:lstStyle/>
            <a:p>
              <a:r>
                <a:rPr lang="en-US" dirty="0" smtClean="0">
                  <a:latin typeface="+mj-lt"/>
                </a:rPr>
                <a:t>Annual Residential Per Capita Use</a:t>
              </a:r>
              <a:endParaRPr lang="en-US" dirty="0">
                <a:latin typeface="+mj-lt"/>
              </a:endParaRPr>
            </a:p>
          </p:txBody>
        </p:sp>
      </p:grpSp>
    </p:spTree>
    <p:extLst>
      <p:ext uri="{BB962C8B-B14F-4D97-AF65-F5344CB8AC3E}">
        <p14:creationId xmlns:p14="http://schemas.microsoft.com/office/powerpoint/2010/main" val="831382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52400"/>
            <a:ext cx="5638800" cy="461665"/>
          </a:xfrm>
          <a:prstGeom prst="rect">
            <a:avLst/>
          </a:prstGeom>
          <a:noFill/>
          <a:ln w="9525">
            <a:noFill/>
            <a:miter lim="800000"/>
            <a:headEnd/>
            <a:tailEnd/>
          </a:ln>
        </p:spPr>
        <p:txBody>
          <a:bodyPr wrap="square">
            <a:spAutoFit/>
          </a:bodyPr>
          <a:lstStyle>
            <a:defPPr>
              <a:defRPr lang="en-US"/>
            </a:defPPr>
            <a:lvl1pPr marL="0" marR="0" lvl="0" indent="0" defTabSz="914400" eaLnBrk="1" latinLnBrk="0" hangingPunct="1">
              <a:lnSpc>
                <a:spcPct val="100000"/>
              </a:lnSpc>
              <a:buClrTx/>
              <a:buSzTx/>
              <a:buFontTx/>
              <a:buNone/>
              <a:tabLst/>
              <a:defRPr kumimoji="0" i="0" u="none" strike="noStrike" cap="none" spc="0" normalizeH="0" baseline="0">
                <a:ln>
                  <a:noFill/>
                </a:ln>
                <a:solidFill>
                  <a:prstClr val="white"/>
                </a:solidFill>
                <a:effectLst/>
                <a:uLnTx/>
                <a:uFillTx/>
                <a:latin typeface="Arial" panose="020B0604020202020204" pitchFamily="34" charset="0"/>
                <a:cs typeface="Arial" panose="020B0604020202020204" pitchFamily="34" charset="0"/>
              </a:defRPr>
            </a:lvl1pPr>
          </a:lstStyle>
          <a:p>
            <a:r>
              <a:rPr lang="en-US" dirty="0" smtClean="0"/>
              <a:t>How did we get here?</a:t>
            </a:r>
            <a:endParaRPr lang="en-US" dirty="0"/>
          </a:p>
        </p:txBody>
      </p:sp>
      <p:pic>
        <p:nvPicPr>
          <p:cNvPr id="7" name="Picture 6" descr="Northern Sierra Precipitation 8-Station Index Chart - Internet Explorer"/>
          <p:cNvPicPr>
            <a:picLocks noChangeAspect="1"/>
          </p:cNvPicPr>
          <p:nvPr/>
        </p:nvPicPr>
        <p:blipFill rotWithShape="1">
          <a:blip r:embed="rId3">
            <a:extLst>
              <a:ext uri="{28A0092B-C50C-407E-A947-70E740481C1C}">
                <a14:useLocalDpi xmlns:a14="http://schemas.microsoft.com/office/drawing/2010/main" val="0"/>
              </a:ext>
            </a:extLst>
          </a:blip>
          <a:srcRect l="26667" t="29709" r="34166" b="4737"/>
          <a:stretch/>
        </p:blipFill>
        <p:spPr>
          <a:xfrm>
            <a:off x="1524000" y="1066800"/>
            <a:ext cx="6324600" cy="5651772"/>
          </a:xfrm>
          <a:prstGeom prst="rect">
            <a:avLst/>
          </a:prstGeom>
        </p:spPr>
      </p:pic>
    </p:spTree>
    <p:extLst>
      <p:ext uri="{BB962C8B-B14F-4D97-AF65-F5344CB8AC3E}">
        <p14:creationId xmlns:p14="http://schemas.microsoft.com/office/powerpoint/2010/main" val="14814643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8304" y="1682497"/>
            <a:ext cx="3756481" cy="426503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5"/>
          <p:cNvSpPr txBox="1">
            <a:spLocks/>
          </p:cNvSpPr>
          <p:nvPr/>
        </p:nvSpPr>
        <p:spPr>
          <a:xfrm>
            <a:off x="4313587" y="1224212"/>
            <a:ext cx="4786815" cy="5181600"/>
          </a:xfrm>
          <a:prstGeom prst="rect">
            <a:avLst/>
          </a:prstGeom>
        </p:spPr>
        <p:txBody>
          <a:bodyPr/>
          <a:lstStyle>
            <a:lvl1pPr marL="396875" indent="-396875" algn="l" defTabSz="914363" rtl="0" eaLnBrk="1" latinLnBrk="0" hangingPunct="1">
              <a:lnSpc>
                <a:spcPct val="90000"/>
              </a:lnSpc>
              <a:spcBef>
                <a:spcPct val="20000"/>
              </a:spcBef>
              <a:buFontTx/>
              <a:buBlip>
                <a:blip r:embed="rId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200"/>
              </a:spcAft>
              <a:buNone/>
            </a:pPr>
            <a:r>
              <a:rPr lang="en-US" sz="2400" i="0" u="sng" dirty="0" smtClean="0">
                <a:solidFill>
                  <a:srgbClr val="132A7E"/>
                </a:solidFill>
              </a:rPr>
              <a:t>Water Year (WY) 2012-2013</a:t>
            </a:r>
          </a:p>
          <a:p>
            <a:pPr marL="0" indent="0">
              <a:spcAft>
                <a:spcPts val="200"/>
              </a:spcAft>
              <a:buNone/>
            </a:pPr>
            <a:r>
              <a:rPr lang="en-US" sz="2000" b="0" dirty="0" smtClean="0">
                <a:solidFill>
                  <a:srgbClr val="00B0F0"/>
                </a:solidFill>
              </a:rPr>
              <a:t>Below average runoff</a:t>
            </a:r>
          </a:p>
          <a:p>
            <a:pPr marL="0" indent="0">
              <a:spcAft>
                <a:spcPts val="200"/>
              </a:spcAft>
              <a:buNone/>
            </a:pPr>
            <a:r>
              <a:rPr lang="en-US" sz="2400" i="0" u="sng" dirty="0" smtClean="0">
                <a:solidFill>
                  <a:srgbClr val="132A7E"/>
                </a:solidFill>
              </a:rPr>
              <a:t>Calendar Year 2013</a:t>
            </a:r>
          </a:p>
          <a:p>
            <a:pPr marL="0" indent="0">
              <a:spcAft>
                <a:spcPts val="200"/>
              </a:spcAft>
              <a:buNone/>
            </a:pPr>
            <a:r>
              <a:rPr lang="en-US" sz="2000" b="0" dirty="0" smtClean="0">
                <a:solidFill>
                  <a:srgbClr val="00B0F0"/>
                </a:solidFill>
              </a:rPr>
              <a:t>Driest on record</a:t>
            </a:r>
          </a:p>
          <a:p>
            <a:pPr marL="0" indent="0">
              <a:spcAft>
                <a:spcPts val="200"/>
              </a:spcAft>
              <a:buNone/>
            </a:pPr>
            <a:r>
              <a:rPr lang="en-US" sz="2400" i="0" u="sng" dirty="0" smtClean="0">
                <a:solidFill>
                  <a:srgbClr val="132A7E"/>
                </a:solidFill>
              </a:rPr>
              <a:t>January 2014</a:t>
            </a:r>
          </a:p>
          <a:p>
            <a:pPr marL="0" indent="0">
              <a:spcAft>
                <a:spcPts val="200"/>
              </a:spcAft>
              <a:buNone/>
            </a:pPr>
            <a:r>
              <a:rPr lang="en-US" sz="2000" b="0" dirty="0" smtClean="0">
                <a:solidFill>
                  <a:srgbClr val="00B0F0"/>
                </a:solidFill>
              </a:rPr>
              <a:t>Lowest </a:t>
            </a:r>
            <a:r>
              <a:rPr lang="en-US" sz="2000" b="0" dirty="0">
                <a:solidFill>
                  <a:srgbClr val="00B0F0"/>
                </a:solidFill>
              </a:rPr>
              <a:t>snowpack</a:t>
            </a:r>
          </a:p>
          <a:p>
            <a:pPr marL="0" indent="0">
              <a:spcAft>
                <a:spcPts val="200"/>
              </a:spcAft>
              <a:buNone/>
            </a:pPr>
            <a:r>
              <a:rPr lang="en-US" sz="2400" i="0" u="sng" dirty="0" smtClean="0">
                <a:solidFill>
                  <a:srgbClr val="132A7E"/>
                </a:solidFill>
              </a:rPr>
              <a:t>WY 2014 </a:t>
            </a:r>
          </a:p>
          <a:p>
            <a:pPr marL="0" indent="0">
              <a:spcAft>
                <a:spcPts val="200"/>
              </a:spcAft>
              <a:buNone/>
            </a:pPr>
            <a:r>
              <a:rPr lang="en-US" sz="2000" b="0" dirty="0" smtClean="0">
                <a:solidFill>
                  <a:srgbClr val="00B0F0"/>
                </a:solidFill>
              </a:rPr>
              <a:t>4</a:t>
            </a:r>
            <a:r>
              <a:rPr lang="en-US" sz="2000" b="0" baseline="30000" dirty="0" smtClean="0">
                <a:solidFill>
                  <a:srgbClr val="00B0F0"/>
                </a:solidFill>
              </a:rPr>
              <a:t>th</a:t>
            </a:r>
            <a:r>
              <a:rPr lang="en-US" sz="2000" b="0" dirty="0" smtClean="0">
                <a:solidFill>
                  <a:srgbClr val="00B0F0"/>
                </a:solidFill>
              </a:rPr>
              <a:t> lowest runoff</a:t>
            </a:r>
            <a:endParaRPr lang="en-US" sz="2000" b="0" dirty="0">
              <a:solidFill>
                <a:srgbClr val="00B0F0"/>
              </a:solidFill>
            </a:endParaRPr>
          </a:p>
          <a:p>
            <a:pPr marL="0" indent="0">
              <a:spcAft>
                <a:spcPts val="200"/>
              </a:spcAft>
              <a:buNone/>
            </a:pPr>
            <a:r>
              <a:rPr lang="en-US" sz="2400" i="0" u="sng" dirty="0" smtClean="0">
                <a:solidFill>
                  <a:srgbClr val="132A7E"/>
                </a:solidFill>
              </a:rPr>
              <a:t>2014 State Water Project Allocation</a:t>
            </a:r>
          </a:p>
          <a:p>
            <a:pPr marL="0" indent="0">
              <a:spcAft>
                <a:spcPts val="200"/>
              </a:spcAft>
              <a:buNone/>
            </a:pPr>
            <a:r>
              <a:rPr lang="en-US" sz="2000" b="0" dirty="0" smtClean="0">
                <a:solidFill>
                  <a:srgbClr val="00B0F0"/>
                </a:solidFill>
              </a:rPr>
              <a:t>5% - lowest ever</a:t>
            </a:r>
          </a:p>
          <a:p>
            <a:pPr marL="0" indent="0">
              <a:buNone/>
            </a:pPr>
            <a:r>
              <a:rPr lang="en-US" sz="2400" i="0" u="sng" dirty="0" smtClean="0">
                <a:solidFill>
                  <a:srgbClr val="132A7E"/>
                </a:solidFill>
              </a:rPr>
              <a:t>2014 Temps</a:t>
            </a:r>
          </a:p>
          <a:p>
            <a:pPr marL="0" indent="0">
              <a:buNone/>
            </a:pPr>
            <a:r>
              <a:rPr lang="en-US" sz="2000" b="0" dirty="0" smtClean="0">
                <a:solidFill>
                  <a:srgbClr val="00B0F0"/>
                </a:solidFill>
              </a:rPr>
              <a:t>Record high temperatures</a:t>
            </a:r>
            <a:endParaRPr lang="en-US" sz="2000" b="0" dirty="0">
              <a:solidFill>
                <a:srgbClr val="00B0F0"/>
              </a:solidFill>
            </a:endParaRPr>
          </a:p>
        </p:txBody>
      </p:sp>
      <p:sp>
        <p:nvSpPr>
          <p:cNvPr id="8" name="TextBox 7"/>
          <p:cNvSpPr txBox="1"/>
          <p:nvPr/>
        </p:nvSpPr>
        <p:spPr>
          <a:xfrm>
            <a:off x="2133600" y="1716364"/>
            <a:ext cx="2202847" cy="1200329"/>
          </a:xfrm>
          <a:prstGeom prst="rect">
            <a:avLst/>
          </a:prstGeom>
          <a:noFill/>
        </p:spPr>
        <p:txBody>
          <a:bodyPr wrap="none" rtlCol="0">
            <a:spAutoFit/>
          </a:bodyPr>
          <a:lstStyle/>
          <a:p>
            <a:pPr algn="ctr"/>
            <a:r>
              <a:rPr lang="en-US" sz="2400" b="1" dirty="0" smtClean="0">
                <a:solidFill>
                  <a:srgbClr val="FF0000"/>
                </a:solidFill>
                <a:effectLst>
                  <a:outerShdw blurRad="38100" dist="38100" dir="2700000" algn="tl">
                    <a:srgbClr val="000000">
                      <a:alpha val="43137"/>
                    </a:srgbClr>
                  </a:outerShdw>
                </a:effectLst>
              </a:rPr>
              <a:t>82%</a:t>
            </a:r>
          </a:p>
          <a:p>
            <a:pPr algn="ctr"/>
            <a:r>
              <a:rPr lang="en-US" sz="2400" b="1" dirty="0" smtClean="0">
                <a:solidFill>
                  <a:srgbClr val="FF0000"/>
                </a:solidFill>
                <a:effectLst>
                  <a:outerShdw blurRad="38100" dist="38100" dir="2700000" algn="tl">
                    <a:srgbClr val="000000">
                      <a:alpha val="43137"/>
                    </a:srgbClr>
                  </a:outerShdw>
                </a:effectLst>
              </a:rPr>
              <a:t> Extreme and </a:t>
            </a:r>
          </a:p>
          <a:p>
            <a:pPr algn="ctr"/>
            <a:r>
              <a:rPr lang="en-US" sz="2400" b="1" dirty="0" smtClean="0">
                <a:solidFill>
                  <a:srgbClr val="FF0000"/>
                </a:solidFill>
                <a:effectLst>
                  <a:outerShdw blurRad="38100" dist="38100" dir="2700000" algn="tl">
                    <a:srgbClr val="000000">
                      <a:alpha val="43137"/>
                    </a:srgbClr>
                  </a:outerShdw>
                </a:effectLst>
              </a:rPr>
              <a:t>Exceptional </a:t>
            </a:r>
          </a:p>
        </p:txBody>
      </p:sp>
      <p:sp>
        <p:nvSpPr>
          <p:cNvPr id="6" name="Rectangle 8"/>
          <p:cNvSpPr>
            <a:spLocks noChangeArrowheads="1"/>
          </p:cNvSpPr>
          <p:nvPr/>
        </p:nvSpPr>
        <p:spPr bwMode="auto">
          <a:xfrm>
            <a:off x="304800" y="152400"/>
            <a:ext cx="6705600" cy="584775"/>
          </a:xfrm>
          <a:prstGeom prst="rect">
            <a:avLst/>
          </a:prstGeom>
          <a:noFill/>
          <a:ln w="9525">
            <a:noFill/>
            <a:miter lim="800000"/>
            <a:headEnd/>
            <a:tailEnd/>
          </a:ln>
        </p:spPr>
        <p:txBody>
          <a:bodyPr wrap="square">
            <a:spAutoFit/>
          </a:bodyPr>
          <a:lstStyle/>
          <a:p>
            <a:pPr eaLnBrk="1" hangingPunct="1">
              <a:defRPr/>
            </a:pPr>
            <a:r>
              <a:rPr lang="en-US" sz="3200" i="0" dirty="0" smtClean="0">
                <a:solidFill>
                  <a:prstClr val="white"/>
                </a:solidFill>
                <a:latin typeface="Calibri"/>
              </a:rPr>
              <a:t>Unprecedented Conditions</a:t>
            </a:r>
            <a:endParaRPr lang="en-US" sz="3200" i="0" dirty="0">
              <a:solidFill>
                <a:prstClr val="white"/>
              </a:solidFill>
              <a:latin typeface="Calibri"/>
            </a:endParaRPr>
          </a:p>
        </p:txBody>
      </p:sp>
    </p:spTree>
    <p:custDataLst>
      <p:tags r:id="rId1"/>
    </p:custDataLst>
    <p:extLst>
      <p:ext uri="{BB962C8B-B14F-4D97-AF65-F5344CB8AC3E}">
        <p14:creationId xmlns:p14="http://schemas.microsoft.com/office/powerpoint/2010/main" val="1645382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a:spLocks noChangeArrowheads="1"/>
          </p:cNvSpPr>
          <p:nvPr/>
        </p:nvSpPr>
        <p:spPr bwMode="auto">
          <a:xfrm>
            <a:off x="381000" y="152400"/>
            <a:ext cx="6019800" cy="553998"/>
          </a:xfrm>
          <a:prstGeom prst="rect">
            <a:avLst/>
          </a:prstGeom>
          <a:noFill/>
          <a:ln w="9525">
            <a:noFill/>
            <a:miter lim="800000"/>
            <a:headEnd/>
            <a:tailEnd/>
          </a:ln>
        </p:spPr>
        <p:txBody>
          <a:bodyPr>
            <a:spAutoFit/>
          </a:bodyPr>
          <a:lstStyle/>
          <a:p>
            <a:pPr eaLnBrk="1" hangingPunct="1">
              <a:defRPr/>
            </a:pPr>
            <a:r>
              <a:rPr lang="en-US" sz="3000" i="0" dirty="0" smtClean="0">
                <a:solidFill>
                  <a:prstClr val="white"/>
                </a:solidFill>
                <a:latin typeface="+mj-lt"/>
              </a:rPr>
              <a:t>2015 Emergency Regulations</a:t>
            </a:r>
            <a:endParaRPr lang="en-US" sz="3000" i="0" dirty="0">
              <a:solidFill>
                <a:prstClr val="white"/>
              </a:solidFill>
              <a:latin typeface="+mj-lt"/>
            </a:endParaRPr>
          </a:p>
        </p:txBody>
      </p:sp>
      <p:sp>
        <p:nvSpPr>
          <p:cNvPr id="3" name="TextBox 2"/>
          <p:cNvSpPr txBox="1"/>
          <p:nvPr/>
        </p:nvSpPr>
        <p:spPr>
          <a:xfrm>
            <a:off x="3905250" y="1268440"/>
            <a:ext cx="5238750" cy="5262979"/>
          </a:xfrm>
          <a:prstGeom prst="rect">
            <a:avLst/>
          </a:prstGeom>
          <a:noFill/>
        </p:spPr>
        <p:txBody>
          <a:bodyPr wrap="square" rtlCol="0">
            <a:spAutoFit/>
          </a:bodyPr>
          <a:lstStyle/>
          <a:p>
            <a:pPr marL="342900" indent="-342900">
              <a:buFont typeface="Arial" panose="020B0604020202020204" pitchFamily="34" charset="0"/>
              <a:buChar char="•"/>
            </a:pPr>
            <a:r>
              <a:rPr lang="en-US" b="0" i="0" dirty="0" smtClean="0">
                <a:solidFill>
                  <a:schemeClr val="tx2">
                    <a:lumMod val="75000"/>
                  </a:schemeClr>
                </a:solidFill>
                <a:latin typeface="+mj-lt"/>
              </a:rPr>
              <a:t>Governor’s Executive Order on 4-1-15</a:t>
            </a:r>
          </a:p>
          <a:p>
            <a:pPr lvl="1"/>
            <a:r>
              <a:rPr lang="en-US" b="0" i="0" dirty="0" smtClean="0">
                <a:solidFill>
                  <a:schemeClr val="tx2">
                    <a:lumMod val="75000"/>
                  </a:schemeClr>
                </a:solidFill>
                <a:latin typeface="+mj-lt"/>
              </a:rPr>
              <a:t>	25% reduction </a:t>
            </a:r>
            <a:r>
              <a:rPr lang="en-US" b="0" i="0" dirty="0">
                <a:solidFill>
                  <a:schemeClr val="tx2">
                    <a:lumMod val="75000"/>
                  </a:schemeClr>
                </a:solidFill>
                <a:latin typeface="+mj-lt"/>
              </a:rPr>
              <a:t>o</a:t>
            </a:r>
            <a:r>
              <a:rPr lang="en-US" b="0" i="0" dirty="0" smtClean="0">
                <a:solidFill>
                  <a:schemeClr val="tx2">
                    <a:lumMod val="75000"/>
                  </a:schemeClr>
                </a:solidFill>
                <a:latin typeface="+mj-lt"/>
              </a:rPr>
              <a:t>rdered</a:t>
            </a:r>
          </a:p>
          <a:p>
            <a:pPr marL="342900" indent="-342900">
              <a:buFont typeface="Arial" panose="020B0604020202020204" pitchFamily="34" charset="0"/>
              <a:buChar char="•"/>
            </a:pPr>
            <a:endParaRPr lang="en-US" b="0" i="0" dirty="0">
              <a:solidFill>
                <a:schemeClr val="tx2">
                  <a:lumMod val="75000"/>
                </a:schemeClr>
              </a:solidFill>
              <a:latin typeface="+mj-lt"/>
            </a:endParaRPr>
          </a:p>
          <a:p>
            <a:pPr marL="342900" indent="-342900">
              <a:buFont typeface="Arial" panose="020B0604020202020204" pitchFamily="34" charset="0"/>
              <a:buChar char="•"/>
            </a:pPr>
            <a:r>
              <a:rPr lang="en-US" b="0" i="0" dirty="0" smtClean="0">
                <a:solidFill>
                  <a:schemeClr val="tx2">
                    <a:lumMod val="75000"/>
                  </a:schemeClr>
                </a:solidFill>
                <a:latin typeface="+mj-lt"/>
              </a:rPr>
              <a:t>4% to 36% reduction from 2013 base </a:t>
            </a:r>
            <a:r>
              <a:rPr lang="en-US" b="0" i="0" dirty="0">
                <a:solidFill>
                  <a:schemeClr val="tx2">
                    <a:lumMod val="75000"/>
                  </a:schemeClr>
                </a:solidFill>
                <a:latin typeface="+mj-lt"/>
              </a:rPr>
              <a:t>p</a:t>
            </a:r>
            <a:r>
              <a:rPr lang="en-US" b="0" i="0" dirty="0" smtClean="0">
                <a:solidFill>
                  <a:schemeClr val="tx2">
                    <a:lumMod val="75000"/>
                  </a:schemeClr>
                </a:solidFill>
                <a:latin typeface="+mj-lt"/>
              </a:rPr>
              <a:t>eriod</a:t>
            </a:r>
          </a:p>
          <a:p>
            <a:r>
              <a:rPr lang="en-US" b="0" i="0" dirty="0">
                <a:solidFill>
                  <a:schemeClr val="tx2">
                    <a:lumMod val="75000"/>
                  </a:schemeClr>
                </a:solidFill>
                <a:latin typeface="+mj-lt"/>
              </a:rPr>
              <a:t>	</a:t>
            </a:r>
            <a:r>
              <a:rPr lang="en-US" b="0" i="0" dirty="0" smtClean="0">
                <a:solidFill>
                  <a:srgbClr val="FF0000"/>
                </a:solidFill>
                <a:latin typeface="+mj-lt"/>
              </a:rPr>
              <a:t>Western 32%</a:t>
            </a:r>
          </a:p>
          <a:p>
            <a:r>
              <a:rPr lang="en-US" b="0" i="0" dirty="0">
                <a:solidFill>
                  <a:srgbClr val="FF0000"/>
                </a:solidFill>
                <a:latin typeface="+mj-lt"/>
              </a:rPr>
              <a:t>	</a:t>
            </a:r>
            <a:r>
              <a:rPr lang="en-US" b="0" i="0" dirty="0" smtClean="0">
                <a:solidFill>
                  <a:srgbClr val="FF0000"/>
                </a:solidFill>
                <a:latin typeface="+mj-lt"/>
              </a:rPr>
              <a:t>Eastern &amp; RPU 28%</a:t>
            </a:r>
            <a:r>
              <a:rPr lang="en-US" b="0" i="0" dirty="0" smtClean="0">
                <a:solidFill>
                  <a:schemeClr val="tx2">
                    <a:lumMod val="75000"/>
                  </a:schemeClr>
                </a:solidFill>
                <a:latin typeface="+mj-lt"/>
              </a:rPr>
              <a:t/>
            </a:r>
            <a:br>
              <a:rPr lang="en-US" b="0" i="0" dirty="0" smtClean="0">
                <a:solidFill>
                  <a:schemeClr val="tx2">
                    <a:lumMod val="75000"/>
                  </a:schemeClr>
                </a:solidFill>
                <a:latin typeface="+mj-lt"/>
              </a:rPr>
            </a:br>
            <a:endParaRPr lang="en-US" b="0" i="0" dirty="0" smtClean="0">
              <a:solidFill>
                <a:schemeClr val="tx2">
                  <a:lumMod val="75000"/>
                </a:schemeClr>
              </a:solidFill>
              <a:latin typeface="+mj-lt"/>
            </a:endParaRPr>
          </a:p>
          <a:p>
            <a:pPr marL="342900" indent="-342900">
              <a:buFont typeface="Arial" panose="020B0604020202020204" pitchFamily="34" charset="0"/>
              <a:buChar char="•"/>
            </a:pPr>
            <a:r>
              <a:rPr lang="en-US" b="0" i="0" dirty="0" smtClean="0">
                <a:solidFill>
                  <a:schemeClr val="tx2">
                    <a:lumMod val="75000"/>
                  </a:schemeClr>
                </a:solidFill>
                <a:latin typeface="+mj-lt"/>
              </a:rPr>
              <a:t>Suppliers assigned targets based on 3-months of 2014 </a:t>
            </a:r>
            <a:r>
              <a:rPr lang="en-US" b="0" i="0" dirty="0">
                <a:solidFill>
                  <a:schemeClr val="tx2">
                    <a:lumMod val="75000"/>
                  </a:schemeClr>
                </a:solidFill>
                <a:latin typeface="+mj-lt"/>
              </a:rPr>
              <a:t>s</a:t>
            </a:r>
            <a:r>
              <a:rPr lang="en-US" b="0" i="0" dirty="0" smtClean="0">
                <a:solidFill>
                  <a:schemeClr val="tx2">
                    <a:lumMod val="75000"/>
                  </a:schemeClr>
                </a:solidFill>
                <a:latin typeface="+mj-lt"/>
              </a:rPr>
              <a:t>ummer </a:t>
            </a:r>
            <a:r>
              <a:rPr lang="en-US" b="0" i="0" dirty="0">
                <a:solidFill>
                  <a:schemeClr val="tx2">
                    <a:lumMod val="75000"/>
                  </a:schemeClr>
                </a:solidFill>
                <a:latin typeface="+mj-lt"/>
              </a:rPr>
              <a:t>w</a:t>
            </a:r>
            <a:r>
              <a:rPr lang="en-US" b="0" i="0" dirty="0" smtClean="0">
                <a:solidFill>
                  <a:schemeClr val="tx2">
                    <a:lumMod val="75000"/>
                  </a:schemeClr>
                </a:solidFill>
                <a:latin typeface="+mj-lt"/>
              </a:rPr>
              <a:t>ater </a:t>
            </a:r>
            <a:r>
              <a:rPr lang="en-US" b="0" i="0" dirty="0">
                <a:solidFill>
                  <a:schemeClr val="tx2">
                    <a:lumMod val="75000"/>
                  </a:schemeClr>
                </a:solidFill>
                <a:latin typeface="+mj-lt"/>
              </a:rPr>
              <a:t>u</a:t>
            </a:r>
            <a:r>
              <a:rPr lang="en-US" b="0" i="0" dirty="0" smtClean="0">
                <a:solidFill>
                  <a:schemeClr val="tx2">
                    <a:lumMod val="75000"/>
                  </a:schemeClr>
                </a:solidFill>
                <a:latin typeface="+mj-lt"/>
              </a:rPr>
              <a:t>se</a:t>
            </a:r>
          </a:p>
          <a:p>
            <a:pPr marL="342900" indent="-342900">
              <a:buFont typeface="Arial" panose="020B0604020202020204" pitchFamily="34" charset="0"/>
              <a:buChar char="•"/>
            </a:pPr>
            <a:endParaRPr lang="en-US" b="0" i="0" dirty="0">
              <a:solidFill>
                <a:schemeClr val="tx2">
                  <a:lumMod val="75000"/>
                </a:schemeClr>
              </a:solidFill>
              <a:latin typeface="+mj-lt"/>
            </a:endParaRPr>
          </a:p>
          <a:p>
            <a:pPr marL="342900" indent="-342900">
              <a:buFont typeface="Arial" panose="020B0604020202020204" pitchFamily="34" charset="0"/>
              <a:buChar char="•"/>
            </a:pPr>
            <a:r>
              <a:rPr lang="en-US" b="0" i="0" dirty="0" smtClean="0">
                <a:solidFill>
                  <a:schemeClr val="tx2">
                    <a:lumMod val="75000"/>
                  </a:schemeClr>
                </a:solidFill>
                <a:latin typeface="+mj-lt"/>
              </a:rPr>
              <a:t>Issue information and conservation </a:t>
            </a:r>
            <a:r>
              <a:rPr lang="en-US" b="0" i="0" dirty="0">
                <a:solidFill>
                  <a:schemeClr val="tx2">
                    <a:lumMod val="75000"/>
                  </a:schemeClr>
                </a:solidFill>
                <a:latin typeface="+mj-lt"/>
              </a:rPr>
              <a:t>o</a:t>
            </a:r>
            <a:r>
              <a:rPr lang="en-US" b="0" i="0" dirty="0" smtClean="0">
                <a:solidFill>
                  <a:schemeClr val="tx2">
                    <a:lumMod val="75000"/>
                  </a:schemeClr>
                </a:solidFill>
                <a:latin typeface="+mj-lt"/>
              </a:rPr>
              <a:t>rders for non-compliance</a:t>
            </a:r>
          </a:p>
          <a:p>
            <a:endParaRPr lang="en-US" b="0" i="0" dirty="0" smtClean="0">
              <a:latin typeface="+mj-lt"/>
            </a:endParaRPr>
          </a:p>
        </p:txBody>
      </p:sp>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17443" y="1473986"/>
            <a:ext cx="3235328" cy="2450078"/>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17443" y="3934003"/>
            <a:ext cx="3251656" cy="2411341"/>
          </a:xfrm>
          <a:prstGeom prst="rect">
            <a:avLst/>
          </a:prstGeom>
        </p:spPr>
      </p:pic>
    </p:spTree>
    <p:extLst>
      <p:ext uri="{BB962C8B-B14F-4D97-AF65-F5344CB8AC3E}">
        <p14:creationId xmlns:p14="http://schemas.microsoft.com/office/powerpoint/2010/main" val="19627443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381000" y="228600"/>
            <a:ext cx="6458819" cy="461665"/>
          </a:xfrm>
          <a:prstGeom prst="rect">
            <a:avLst/>
          </a:prstGeom>
          <a:noFill/>
        </p:spPr>
        <p:txBody>
          <a:bodyPr wrap="none" rtlCol="0">
            <a:spAutoFit/>
          </a:bodyPr>
          <a:lstStyle>
            <a:defPPr>
              <a:defRPr lang="en-US"/>
            </a:defPPr>
            <a:lvl1pPr>
              <a:defRPr sz="2800" i="0">
                <a:solidFill>
                  <a:schemeClr val="accent1">
                    <a:lumMod val="75000"/>
                  </a:schemeClr>
                </a:solidFill>
                <a:latin typeface="Arial Bold" panose="020B0704020202020204" pitchFamily="34" charset="0"/>
                <a:cs typeface="Arial Bold" panose="020B0704020202020204" pitchFamily="34" charset="0"/>
              </a:defRPr>
            </a:lvl1pPr>
          </a:lstStyle>
          <a:p>
            <a:r>
              <a:rPr lang="en-US" sz="2400" dirty="0">
                <a:solidFill>
                  <a:schemeClr val="bg1"/>
                </a:solidFill>
              </a:rPr>
              <a:t>Projected Reduction from Shortage Stages</a:t>
            </a:r>
          </a:p>
        </p:txBody>
      </p:sp>
      <p:graphicFrame>
        <p:nvGraphicFramePr>
          <p:cNvPr id="7" name="Table 6"/>
          <p:cNvGraphicFramePr>
            <a:graphicFrameLocks noGrp="1"/>
          </p:cNvGraphicFramePr>
          <p:nvPr>
            <p:extLst>
              <p:ext uri="{D42A27DB-BD31-4B8C-83A1-F6EECF244321}">
                <p14:modId xmlns:p14="http://schemas.microsoft.com/office/powerpoint/2010/main" val="2909479135"/>
              </p:ext>
            </p:extLst>
          </p:nvPr>
        </p:nvGraphicFramePr>
        <p:xfrm>
          <a:off x="1219200" y="1447800"/>
          <a:ext cx="6705600" cy="3200400"/>
        </p:xfrm>
        <a:graphic>
          <a:graphicData uri="http://schemas.openxmlformats.org/drawingml/2006/table">
            <a:tbl>
              <a:tblPr firstRow="1" bandRow="1">
                <a:tableStyleId>{5C22544A-7EE6-4342-B048-85BDC9FD1C3A}</a:tableStyleId>
              </a:tblPr>
              <a:tblGrid>
                <a:gridCol w="2235200"/>
                <a:gridCol w="2235200"/>
                <a:gridCol w="2235200"/>
              </a:tblGrid>
              <a:tr h="370840">
                <a:tc>
                  <a:txBody>
                    <a:bodyPr/>
                    <a:lstStyle/>
                    <a:p>
                      <a:pPr algn="ctr"/>
                      <a:r>
                        <a:rPr lang="en-US" sz="2400" dirty="0" smtClean="0"/>
                        <a:t>Shortage </a:t>
                      </a:r>
                      <a:r>
                        <a:rPr lang="en-US" sz="2400" baseline="0" dirty="0" smtClean="0"/>
                        <a:t>Stage</a:t>
                      </a:r>
                      <a:endParaRPr lang="en-US" sz="2400" dirty="0"/>
                    </a:p>
                  </a:txBody>
                  <a:tcPr/>
                </a:tc>
                <a:tc>
                  <a:txBody>
                    <a:bodyPr/>
                    <a:lstStyle/>
                    <a:p>
                      <a:pPr algn="ctr"/>
                      <a:r>
                        <a:rPr lang="en-US" sz="2400" dirty="0" smtClean="0"/>
                        <a:t>Murrieta</a:t>
                      </a:r>
                      <a:endParaRPr lang="en-US" sz="2400" dirty="0"/>
                    </a:p>
                  </a:txBody>
                  <a:tcPr/>
                </a:tc>
                <a:tc>
                  <a:txBody>
                    <a:bodyPr/>
                    <a:lstStyle/>
                    <a:p>
                      <a:pPr algn="ctr"/>
                      <a:r>
                        <a:rPr lang="en-US" sz="2400" dirty="0" smtClean="0"/>
                        <a:t>Riverside</a:t>
                      </a:r>
                      <a:endParaRPr lang="en-US" sz="2400" dirty="0"/>
                    </a:p>
                  </a:txBody>
                  <a:tcPr/>
                </a:tc>
              </a:tr>
              <a:tr h="370840">
                <a:tc>
                  <a:txBody>
                    <a:bodyPr/>
                    <a:lstStyle/>
                    <a:p>
                      <a:pPr algn="ctr"/>
                      <a:r>
                        <a:rPr lang="en-US" sz="2400" dirty="0" smtClean="0"/>
                        <a:t>3(a)</a:t>
                      </a:r>
                      <a:endParaRPr lang="en-US" sz="2400" dirty="0"/>
                    </a:p>
                  </a:txBody>
                  <a:tcPr/>
                </a:tc>
                <a:tc>
                  <a:txBody>
                    <a:bodyPr/>
                    <a:lstStyle/>
                    <a:p>
                      <a:pPr marL="0" marR="0" algn="ctr">
                        <a:spcBef>
                          <a:spcPts val="0"/>
                        </a:spcBef>
                        <a:spcAft>
                          <a:spcPts val="0"/>
                        </a:spcAft>
                      </a:pPr>
                      <a:r>
                        <a:rPr lang="en-US" sz="2400" dirty="0" smtClean="0">
                          <a:effectLst/>
                        </a:rPr>
                        <a:t>-</a:t>
                      </a:r>
                      <a:endParaRPr lang="en-US" sz="24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400" dirty="0" smtClean="0">
                          <a:effectLst/>
                        </a:rPr>
                        <a:t>-</a:t>
                      </a:r>
                      <a:endParaRPr lang="en-US" sz="2400" dirty="0">
                        <a:effectLst/>
                        <a:latin typeface="Times New Roman" panose="02020603050405020304" pitchFamily="18" charset="0"/>
                        <a:ea typeface="Times New Roman" panose="02020603050405020304" pitchFamily="18" charset="0"/>
                      </a:endParaRPr>
                    </a:p>
                  </a:txBody>
                  <a:tcPr marL="68580" marR="68580" marT="0" marB="0" anchor="b"/>
                </a:tc>
              </a:tr>
              <a:tr h="370840">
                <a:tc>
                  <a:txBody>
                    <a:bodyPr/>
                    <a:lstStyle/>
                    <a:p>
                      <a:pPr algn="ctr"/>
                      <a:r>
                        <a:rPr lang="en-US" sz="2400" dirty="0" smtClean="0"/>
                        <a:t>3(b)</a:t>
                      </a:r>
                      <a:endParaRPr lang="en-US" sz="2400" dirty="0"/>
                    </a:p>
                  </a:txBody>
                  <a:tcPr/>
                </a:tc>
                <a:tc>
                  <a:txBody>
                    <a:bodyPr/>
                    <a:lstStyle/>
                    <a:p>
                      <a:pPr marL="0" marR="0" algn="ctr">
                        <a:spcBef>
                          <a:spcPts val="0"/>
                        </a:spcBef>
                        <a:spcAft>
                          <a:spcPts val="0"/>
                        </a:spcAft>
                      </a:pPr>
                      <a:r>
                        <a:rPr lang="en-US" sz="2400" dirty="0" smtClean="0">
                          <a:effectLst/>
                        </a:rPr>
                        <a:t>6–8%</a:t>
                      </a:r>
                      <a:endParaRPr lang="en-US" sz="24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400" dirty="0" smtClean="0">
                          <a:effectLst/>
                        </a:rPr>
                        <a:t>6–9%</a:t>
                      </a:r>
                      <a:endParaRPr lang="en-US" sz="2400" dirty="0">
                        <a:effectLst/>
                        <a:latin typeface="Times New Roman" panose="02020603050405020304" pitchFamily="18" charset="0"/>
                        <a:ea typeface="Times New Roman" panose="02020603050405020304" pitchFamily="18" charset="0"/>
                      </a:endParaRPr>
                    </a:p>
                  </a:txBody>
                  <a:tcPr marL="68580" marR="68580" marT="0" marB="0" anchor="b"/>
                </a:tc>
              </a:tr>
              <a:tr h="370840">
                <a:tc>
                  <a:txBody>
                    <a:bodyPr/>
                    <a:lstStyle/>
                    <a:p>
                      <a:pPr algn="ctr"/>
                      <a:r>
                        <a:rPr lang="en-US" sz="2400" dirty="0" smtClean="0"/>
                        <a:t>3(c)</a:t>
                      </a:r>
                      <a:endParaRPr lang="en-US" sz="2400" dirty="0"/>
                    </a:p>
                  </a:txBody>
                  <a:tcPr/>
                </a:tc>
                <a:tc>
                  <a:txBody>
                    <a:bodyPr/>
                    <a:lstStyle/>
                    <a:p>
                      <a:pPr marL="0" marR="0" algn="ctr">
                        <a:spcBef>
                          <a:spcPts val="0"/>
                        </a:spcBef>
                        <a:spcAft>
                          <a:spcPts val="0"/>
                        </a:spcAft>
                      </a:pPr>
                      <a:r>
                        <a:rPr lang="en-US" sz="2400" dirty="0" smtClean="0">
                          <a:effectLst/>
                        </a:rPr>
                        <a:t>10–13%</a:t>
                      </a:r>
                      <a:endParaRPr lang="en-US" sz="24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400" dirty="0" smtClean="0">
                          <a:effectLst/>
                        </a:rPr>
                        <a:t>10–15%</a:t>
                      </a:r>
                      <a:endParaRPr lang="en-US" sz="2400" dirty="0">
                        <a:effectLst/>
                        <a:latin typeface="Times New Roman" panose="02020603050405020304" pitchFamily="18" charset="0"/>
                        <a:ea typeface="Times New Roman" panose="02020603050405020304" pitchFamily="18" charset="0"/>
                      </a:endParaRPr>
                    </a:p>
                  </a:txBody>
                  <a:tcPr marL="68580" marR="68580" marT="0" marB="0" anchor="b"/>
                </a:tc>
              </a:tr>
              <a:tr h="370840">
                <a:tc>
                  <a:txBody>
                    <a:bodyPr/>
                    <a:lstStyle/>
                    <a:p>
                      <a:pPr algn="ctr"/>
                      <a:r>
                        <a:rPr lang="en-US" sz="2400" dirty="0" smtClean="0"/>
                        <a:t>4(a)</a:t>
                      </a:r>
                      <a:endParaRPr lang="en-US" sz="2400" dirty="0"/>
                    </a:p>
                  </a:txBody>
                  <a:tcPr/>
                </a:tc>
                <a:tc>
                  <a:txBody>
                    <a:bodyPr/>
                    <a:lstStyle/>
                    <a:p>
                      <a:pPr marL="0" marR="0" algn="ctr">
                        <a:spcBef>
                          <a:spcPts val="0"/>
                        </a:spcBef>
                        <a:spcAft>
                          <a:spcPts val="0"/>
                        </a:spcAft>
                      </a:pPr>
                      <a:r>
                        <a:rPr lang="en-US" sz="2400" dirty="0" smtClean="0">
                          <a:effectLst/>
                        </a:rPr>
                        <a:t>12–15%</a:t>
                      </a:r>
                      <a:endParaRPr lang="en-US" sz="24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400" dirty="0" smtClean="0">
                          <a:effectLst/>
                        </a:rPr>
                        <a:t>12–17%</a:t>
                      </a:r>
                      <a:endParaRPr lang="en-US" sz="2400" dirty="0">
                        <a:effectLst/>
                        <a:latin typeface="Times New Roman" panose="02020603050405020304" pitchFamily="18" charset="0"/>
                        <a:ea typeface="Times New Roman" panose="02020603050405020304" pitchFamily="18" charset="0"/>
                      </a:endParaRPr>
                    </a:p>
                  </a:txBody>
                  <a:tcPr marL="68580" marR="68580" marT="0" marB="0" anchor="b"/>
                </a:tc>
              </a:tr>
              <a:tr h="370840">
                <a:tc>
                  <a:txBody>
                    <a:bodyPr/>
                    <a:lstStyle/>
                    <a:p>
                      <a:pPr algn="ctr"/>
                      <a:r>
                        <a:rPr lang="en-US" sz="2400" b="1" dirty="0" smtClean="0"/>
                        <a:t>4(b)</a:t>
                      </a:r>
                      <a:endParaRPr lang="en-US" sz="2400" b="1" dirty="0"/>
                    </a:p>
                  </a:txBody>
                  <a:tcPr/>
                </a:tc>
                <a:tc>
                  <a:txBody>
                    <a:bodyPr/>
                    <a:lstStyle/>
                    <a:p>
                      <a:pPr marL="0" marR="0" algn="ctr">
                        <a:spcBef>
                          <a:spcPts val="0"/>
                        </a:spcBef>
                        <a:spcAft>
                          <a:spcPts val="0"/>
                        </a:spcAft>
                      </a:pPr>
                      <a:r>
                        <a:rPr lang="en-US" sz="2400" b="1" dirty="0" smtClean="0">
                          <a:effectLst/>
                        </a:rPr>
                        <a:t>21–24%</a:t>
                      </a:r>
                      <a:endParaRPr lang="en-US" sz="2400" b="1"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400" b="1" dirty="0" smtClean="0">
                          <a:effectLst/>
                        </a:rPr>
                        <a:t>22–27%</a:t>
                      </a:r>
                      <a:endParaRPr lang="en-US" sz="2400" b="1" dirty="0">
                        <a:effectLst/>
                        <a:latin typeface="Times New Roman" panose="02020603050405020304" pitchFamily="18" charset="0"/>
                        <a:ea typeface="Times New Roman" panose="02020603050405020304" pitchFamily="18" charset="0"/>
                      </a:endParaRPr>
                    </a:p>
                  </a:txBody>
                  <a:tcPr marL="68580" marR="68580" marT="0" marB="0" anchor="b"/>
                </a:tc>
              </a:tr>
              <a:tr h="370840">
                <a:tc>
                  <a:txBody>
                    <a:bodyPr/>
                    <a:lstStyle/>
                    <a:p>
                      <a:pPr algn="ctr"/>
                      <a:r>
                        <a:rPr lang="en-US" sz="2400" dirty="0" smtClean="0"/>
                        <a:t>4(c)</a:t>
                      </a:r>
                      <a:r>
                        <a:rPr lang="en-US" sz="2400" baseline="0" dirty="0" smtClean="0"/>
                        <a:t> </a:t>
                      </a:r>
                      <a:endParaRPr lang="en-US" sz="2400" dirty="0"/>
                    </a:p>
                  </a:txBody>
                  <a:tcPr/>
                </a:tc>
                <a:tc>
                  <a:txBody>
                    <a:bodyPr/>
                    <a:lstStyle/>
                    <a:p>
                      <a:pPr marL="0" marR="0" algn="ctr">
                        <a:spcBef>
                          <a:spcPts val="0"/>
                        </a:spcBef>
                        <a:spcAft>
                          <a:spcPts val="0"/>
                        </a:spcAft>
                      </a:pPr>
                      <a:r>
                        <a:rPr lang="en-US" sz="2400" dirty="0" smtClean="0">
                          <a:effectLst/>
                        </a:rPr>
                        <a:t>41–44%</a:t>
                      </a:r>
                      <a:endParaRPr lang="en-US" sz="24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2400" dirty="0" smtClean="0">
                          <a:effectLst/>
                        </a:rPr>
                        <a:t>34–39%</a:t>
                      </a:r>
                      <a:endParaRPr lang="en-US" sz="2400" dirty="0">
                        <a:effectLst/>
                        <a:latin typeface="Times New Roman" panose="02020603050405020304" pitchFamily="18" charset="0"/>
                        <a:ea typeface="Times New Roman" panose="02020603050405020304" pitchFamily="18" charset="0"/>
                      </a:endParaRPr>
                    </a:p>
                  </a:txBody>
                  <a:tcPr marL="68580" marR="68580" marT="0" marB="0" anchor="b"/>
                </a:tc>
              </a:tr>
            </a:tbl>
          </a:graphicData>
        </a:graphic>
      </p:graphicFrame>
      <p:sp>
        <p:nvSpPr>
          <p:cNvPr id="4" name="TextBox 5"/>
          <p:cNvSpPr txBox="1"/>
          <p:nvPr/>
        </p:nvSpPr>
        <p:spPr>
          <a:xfrm>
            <a:off x="1219200" y="5181600"/>
            <a:ext cx="6705600" cy="838200"/>
          </a:xfrm>
          <a:prstGeom prst="rect">
            <a:avLst/>
          </a:prstGeom>
          <a:solidFill>
            <a:schemeClr val="bg2">
              <a:lumMod val="90000"/>
            </a:schemeClr>
          </a:solidFill>
          <a:ln>
            <a:noFill/>
          </a:ln>
        </p:spPr>
        <p:txBody>
          <a:bodyPr wrap="square" lIns="0" tIns="0" rIns="0" bIns="0" anchor="t"/>
          <a:lstStyle/>
          <a:p>
            <a:pPr marL="342900" lvl="1" indent="-342900" defTabSz="457200" eaLnBrk="1" fontAlgn="auto" hangingPunct="1">
              <a:spcBef>
                <a:spcPts val="0"/>
              </a:spcBef>
              <a:spcAft>
                <a:spcPts val="0"/>
              </a:spcAft>
              <a:buFont typeface="Arial" panose="020B0604020202020204" pitchFamily="34" charset="0"/>
              <a:buChar char="•"/>
              <a:defRPr lang="en-US"/>
            </a:pPr>
            <a:r>
              <a:rPr lang="en-US" sz="1800" b="0" i="0" kern="0" spc="24" dirty="0" smtClean="0">
                <a:solidFill>
                  <a:srgbClr val="193B73"/>
                </a:solidFill>
                <a:latin typeface="Arial" charset="77"/>
                <a:cs typeface="Arial" charset="77"/>
              </a:rPr>
              <a:t>Projections based on reduction measures listed as </a:t>
            </a:r>
            <a:br>
              <a:rPr lang="en-US" sz="1800" b="0" i="0" kern="0" spc="24" dirty="0" smtClean="0">
                <a:solidFill>
                  <a:srgbClr val="193B73"/>
                </a:solidFill>
                <a:latin typeface="Arial" charset="77"/>
                <a:cs typeface="Arial" charset="77"/>
              </a:rPr>
            </a:br>
            <a:r>
              <a:rPr lang="en-US" sz="1800" b="0" i="0" kern="0" spc="24" dirty="0" smtClean="0">
                <a:solidFill>
                  <a:srgbClr val="193B73"/>
                </a:solidFill>
                <a:latin typeface="Arial" charset="77"/>
                <a:cs typeface="Arial" charset="77"/>
              </a:rPr>
              <a:t>probable scenarios in Ordinance 384</a:t>
            </a:r>
          </a:p>
          <a:p>
            <a:pPr marL="342900" lvl="1" indent="-342900" defTabSz="457200" eaLnBrk="1" fontAlgn="auto" hangingPunct="1">
              <a:spcBef>
                <a:spcPts val="0"/>
              </a:spcBef>
              <a:spcAft>
                <a:spcPts val="0"/>
              </a:spcAft>
              <a:buFont typeface="Arial" panose="020B0604020202020204" pitchFamily="34" charset="0"/>
              <a:buChar char="•"/>
              <a:defRPr lang="en-US"/>
            </a:pPr>
            <a:endParaRPr lang="en-US" sz="1800" b="0" i="0" kern="0" spc="24" dirty="0" smtClean="0">
              <a:solidFill>
                <a:srgbClr val="193B73"/>
              </a:solidFill>
              <a:latin typeface="Arial" charset="77"/>
              <a:cs typeface="Arial" charset="77"/>
            </a:endParaRPr>
          </a:p>
        </p:txBody>
      </p:sp>
    </p:spTree>
    <p:extLst>
      <p:ext uri="{BB962C8B-B14F-4D97-AF65-F5344CB8AC3E}">
        <p14:creationId xmlns:p14="http://schemas.microsoft.com/office/powerpoint/2010/main" val="2675322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5"/>
          <p:cNvSpPr txBox="1"/>
          <p:nvPr/>
        </p:nvSpPr>
        <p:spPr>
          <a:xfrm>
            <a:off x="838200" y="1371600"/>
            <a:ext cx="7239000" cy="4572000"/>
          </a:xfrm>
          <a:prstGeom prst="rect">
            <a:avLst/>
          </a:prstGeom>
          <a:noFill/>
          <a:ln>
            <a:noFill/>
          </a:ln>
        </p:spPr>
        <p:txBody>
          <a:bodyPr wrap="square" lIns="0" tIns="0" rIns="0" bIns="0" anchor="t"/>
          <a:lstStyle/>
          <a:p>
            <a:pPr defTabSz="457200" eaLnBrk="1" fontAlgn="auto" hangingPunct="1">
              <a:lnSpc>
                <a:spcPct val="150000"/>
              </a:lnSpc>
              <a:spcBef>
                <a:spcPts val="0"/>
              </a:spcBef>
              <a:spcAft>
                <a:spcPts val="0"/>
              </a:spcAft>
              <a:defRPr lang="en-US"/>
            </a:pPr>
            <a:r>
              <a:rPr lang="en-US" sz="2200" i="0" kern="0" spc="24" dirty="0" smtClean="0">
                <a:solidFill>
                  <a:srgbClr val="193B73"/>
                </a:solidFill>
                <a:latin typeface="Arial" charset="77"/>
                <a:cs typeface="Arial" charset="77"/>
              </a:rPr>
              <a:t>Adopt Resolution 2910 implementing:</a:t>
            </a:r>
          </a:p>
          <a:p>
            <a:pPr marL="914400" lvl="1" indent="-457200" defTabSz="457200" eaLnBrk="1" fontAlgn="auto" hangingPunct="1">
              <a:lnSpc>
                <a:spcPct val="150000"/>
              </a:lnSpc>
              <a:spcBef>
                <a:spcPts val="0"/>
              </a:spcBef>
              <a:spcAft>
                <a:spcPts val="0"/>
              </a:spcAft>
              <a:buFont typeface="Arial" panose="020B0604020202020204" pitchFamily="34" charset="0"/>
              <a:buChar char="•"/>
              <a:defRPr lang="en-US"/>
            </a:pPr>
            <a:r>
              <a:rPr lang="en-US" sz="2200" b="0" kern="0" spc="24" dirty="0" smtClean="0">
                <a:solidFill>
                  <a:srgbClr val="193B73"/>
                </a:solidFill>
                <a:latin typeface="Arial" charset="77"/>
                <a:cs typeface="Arial" charset="77"/>
              </a:rPr>
              <a:t>Shortage Stage 4, Sub-stage (b) </a:t>
            </a:r>
            <a:r>
              <a:rPr lang="en-US" sz="2200" b="0" kern="0" spc="24" dirty="0" smtClean="0">
                <a:solidFill>
                  <a:srgbClr val="132A7E"/>
                </a:solidFill>
                <a:latin typeface="Arial" charset="77"/>
                <a:cs typeface="Arial" charset="77"/>
              </a:rPr>
              <a:t>(modified)</a:t>
            </a:r>
          </a:p>
          <a:p>
            <a:pPr marL="1371600" lvl="2" indent="-457200" defTabSz="457200" eaLnBrk="1" fontAlgn="auto" hangingPunct="1">
              <a:lnSpc>
                <a:spcPct val="150000"/>
              </a:lnSpc>
              <a:spcBef>
                <a:spcPts val="0"/>
              </a:spcBef>
              <a:spcAft>
                <a:spcPts val="0"/>
              </a:spcAft>
              <a:buFont typeface="Arial" panose="020B0604020202020204" pitchFamily="34" charset="0"/>
              <a:buChar char="•"/>
              <a:defRPr lang="en-US"/>
            </a:pPr>
            <a:r>
              <a:rPr lang="en-US" sz="2000" b="0" i="0" kern="0" spc="24" dirty="0" smtClean="0">
                <a:solidFill>
                  <a:schemeClr val="accent6">
                    <a:lumMod val="50000"/>
                  </a:schemeClr>
                </a:solidFill>
                <a:latin typeface="Arial" charset="77"/>
                <a:cs typeface="Arial" charset="77"/>
              </a:rPr>
              <a:t>Reduces all landscape budgets 30%</a:t>
            </a:r>
          </a:p>
          <a:p>
            <a:pPr marL="1371600" lvl="2" indent="-457200" defTabSz="457200" eaLnBrk="1" fontAlgn="auto" hangingPunct="1">
              <a:lnSpc>
                <a:spcPct val="150000"/>
              </a:lnSpc>
              <a:spcBef>
                <a:spcPts val="0"/>
              </a:spcBef>
              <a:spcAft>
                <a:spcPts val="0"/>
              </a:spcAft>
              <a:buFont typeface="Arial" panose="020B0604020202020204" pitchFamily="34" charset="0"/>
              <a:buChar char="•"/>
              <a:defRPr lang="en-US"/>
            </a:pPr>
            <a:r>
              <a:rPr lang="en-US" sz="2000" b="0" i="0" kern="0" spc="24" dirty="0" smtClean="0">
                <a:solidFill>
                  <a:schemeClr val="accent6">
                    <a:lumMod val="50000"/>
                  </a:schemeClr>
                </a:solidFill>
                <a:latin typeface="Arial" charset="77"/>
                <a:cs typeface="Arial" charset="77"/>
              </a:rPr>
              <a:t>Reduces commercial budgets 10%</a:t>
            </a:r>
          </a:p>
          <a:p>
            <a:pPr marL="1371600" lvl="2" indent="-457200" defTabSz="457200" eaLnBrk="1" fontAlgn="auto" hangingPunct="1">
              <a:lnSpc>
                <a:spcPct val="150000"/>
              </a:lnSpc>
              <a:spcBef>
                <a:spcPts val="0"/>
              </a:spcBef>
              <a:spcAft>
                <a:spcPts val="0"/>
              </a:spcAft>
              <a:buFont typeface="Arial" panose="020B0604020202020204" pitchFamily="34" charset="0"/>
              <a:buChar char="•"/>
              <a:defRPr lang="en-US"/>
            </a:pPr>
            <a:r>
              <a:rPr lang="en-US" sz="2000" b="0" i="0" kern="0" spc="24" dirty="0" smtClean="0">
                <a:solidFill>
                  <a:schemeClr val="accent6">
                    <a:lumMod val="50000"/>
                  </a:schemeClr>
                </a:solidFill>
                <a:latin typeface="Arial" charset="77"/>
                <a:cs typeface="Arial" charset="77"/>
              </a:rPr>
              <a:t>Tier 5 pricing for over-budget use</a:t>
            </a:r>
            <a:r>
              <a:rPr lang="en-US" sz="2000" b="0" i="0" kern="0" spc="24" dirty="0" smtClean="0">
                <a:solidFill>
                  <a:srgbClr val="193B73"/>
                </a:solidFill>
                <a:latin typeface="Arial" charset="77"/>
                <a:cs typeface="Arial" charset="77"/>
              </a:rPr>
              <a:t/>
            </a:r>
            <a:br>
              <a:rPr lang="en-US" sz="2000" b="0" i="0" kern="0" spc="24" dirty="0" smtClean="0">
                <a:solidFill>
                  <a:srgbClr val="193B73"/>
                </a:solidFill>
                <a:latin typeface="Arial" charset="77"/>
                <a:cs typeface="Arial" charset="77"/>
              </a:rPr>
            </a:br>
            <a:endParaRPr lang="en-US" sz="900" b="0" i="0" kern="0" spc="24" dirty="0" smtClean="0">
              <a:solidFill>
                <a:srgbClr val="193B73"/>
              </a:solidFill>
              <a:latin typeface="Arial" charset="77"/>
              <a:cs typeface="Arial" charset="77"/>
            </a:endParaRPr>
          </a:p>
          <a:p>
            <a:pPr lvl="2" indent="-457200" defTabSz="457200" eaLnBrk="1" fontAlgn="auto" hangingPunct="1">
              <a:lnSpc>
                <a:spcPct val="150000"/>
              </a:lnSpc>
              <a:spcBef>
                <a:spcPts val="0"/>
              </a:spcBef>
              <a:spcAft>
                <a:spcPts val="0"/>
              </a:spcAft>
              <a:buFont typeface="Arial" panose="020B0604020202020204" pitchFamily="34" charset="0"/>
              <a:buChar char="•"/>
              <a:defRPr lang="en-US"/>
            </a:pPr>
            <a:r>
              <a:rPr lang="en-US" sz="2200" b="0" kern="0" spc="24" dirty="0" smtClean="0">
                <a:solidFill>
                  <a:srgbClr val="193B73"/>
                </a:solidFill>
                <a:latin typeface="Arial" charset="77"/>
                <a:cs typeface="Arial" charset="77"/>
              </a:rPr>
              <a:t>Additional provisions (Exhibit B)</a:t>
            </a:r>
          </a:p>
          <a:p>
            <a:pPr marL="1371600" lvl="2" indent="-457200" defTabSz="457200" eaLnBrk="1" fontAlgn="auto" hangingPunct="1">
              <a:lnSpc>
                <a:spcPct val="150000"/>
              </a:lnSpc>
              <a:spcBef>
                <a:spcPts val="0"/>
              </a:spcBef>
              <a:spcAft>
                <a:spcPts val="0"/>
              </a:spcAft>
              <a:buFont typeface="Arial" panose="020B0604020202020204" pitchFamily="34" charset="0"/>
              <a:buChar char="•"/>
              <a:defRPr lang="en-US"/>
            </a:pPr>
            <a:r>
              <a:rPr lang="en-US" sz="2000" b="0" i="0" spc="24" dirty="0" smtClean="0">
                <a:solidFill>
                  <a:schemeClr val="accent6">
                    <a:lumMod val="50000"/>
                  </a:schemeClr>
                </a:solidFill>
                <a:latin typeface="Arial" charset="77"/>
                <a:cs typeface="Arial" charset="77"/>
              </a:rPr>
              <a:t>Items in Governor’s Executive Order</a:t>
            </a:r>
          </a:p>
          <a:p>
            <a:pPr marL="1371600" lvl="2" indent="-457200" defTabSz="457200" eaLnBrk="1" fontAlgn="auto" hangingPunct="1">
              <a:lnSpc>
                <a:spcPct val="150000"/>
              </a:lnSpc>
              <a:spcBef>
                <a:spcPts val="0"/>
              </a:spcBef>
              <a:spcAft>
                <a:spcPts val="0"/>
              </a:spcAft>
              <a:buFont typeface="Arial" panose="020B0604020202020204" pitchFamily="34" charset="0"/>
              <a:buChar char="•"/>
              <a:defRPr lang="en-US"/>
            </a:pPr>
            <a:r>
              <a:rPr lang="en-US" sz="2000" b="0" i="0" spc="24" dirty="0" smtClean="0">
                <a:solidFill>
                  <a:schemeClr val="accent6">
                    <a:lumMod val="50000"/>
                  </a:schemeClr>
                </a:solidFill>
                <a:latin typeface="Arial" charset="77"/>
                <a:cs typeface="Arial" charset="77"/>
              </a:rPr>
              <a:t>Provisions in State Board Regulations</a:t>
            </a:r>
          </a:p>
          <a:p>
            <a:pPr marL="1371600" lvl="2" indent="-457200" defTabSz="457200" eaLnBrk="1" fontAlgn="auto" hangingPunct="1">
              <a:lnSpc>
                <a:spcPct val="150000"/>
              </a:lnSpc>
              <a:spcBef>
                <a:spcPts val="0"/>
              </a:spcBef>
              <a:spcAft>
                <a:spcPts val="0"/>
              </a:spcAft>
              <a:buFont typeface="Arial" panose="020B0604020202020204" pitchFamily="34" charset="0"/>
              <a:buChar char="•"/>
              <a:defRPr lang="en-US"/>
            </a:pPr>
            <a:r>
              <a:rPr lang="en-US" sz="2000" b="0" i="0" spc="24" dirty="0" smtClean="0">
                <a:solidFill>
                  <a:schemeClr val="accent6">
                    <a:lumMod val="50000"/>
                  </a:schemeClr>
                </a:solidFill>
                <a:latin typeface="Arial" charset="77"/>
                <a:cs typeface="Arial" charset="77"/>
              </a:rPr>
              <a:t>Construction water, flushing, fire flow testing</a:t>
            </a:r>
          </a:p>
        </p:txBody>
      </p:sp>
      <p:sp>
        <p:nvSpPr>
          <p:cNvPr id="4" name="Text Box 4"/>
          <p:cNvSpPr txBox="1">
            <a:spLocks noChangeArrowheads="1"/>
          </p:cNvSpPr>
          <p:nvPr/>
        </p:nvSpPr>
        <p:spPr bwMode="auto">
          <a:xfrm>
            <a:off x="457200" y="228600"/>
            <a:ext cx="2104872" cy="461665"/>
          </a:xfrm>
          <a:prstGeom prst="rect">
            <a:avLst/>
          </a:prstGeom>
          <a:noFill/>
        </p:spPr>
        <p:txBody>
          <a:bodyPr wrap="none" rtlCol="0">
            <a:spAutoFit/>
          </a:bodyPr>
          <a:lstStyle>
            <a:defPPr>
              <a:defRPr lang="en-US"/>
            </a:defPPr>
            <a:lvl1pPr>
              <a:defRPr sz="2800" i="0">
                <a:solidFill>
                  <a:schemeClr val="accent1">
                    <a:lumMod val="75000"/>
                  </a:schemeClr>
                </a:solidFill>
                <a:latin typeface="Arial Bold" panose="020B0704020202020204" pitchFamily="34" charset="0"/>
                <a:cs typeface="Arial Bold" panose="020B0704020202020204" pitchFamily="34" charset="0"/>
              </a:defRPr>
            </a:lvl1pPr>
          </a:lstStyle>
          <a:p>
            <a:r>
              <a:rPr lang="en-US" sz="2400" dirty="0" smtClean="0">
                <a:solidFill>
                  <a:schemeClr val="bg1"/>
                </a:solidFill>
              </a:rPr>
              <a:t>Board Action</a:t>
            </a:r>
            <a:endParaRPr lang="en-US" sz="2400" dirty="0">
              <a:solidFill>
                <a:schemeClr val="bg1"/>
              </a:solidFill>
            </a:endParaRPr>
          </a:p>
        </p:txBody>
      </p:sp>
    </p:spTree>
    <p:extLst>
      <p:ext uri="{BB962C8B-B14F-4D97-AF65-F5344CB8AC3E}">
        <p14:creationId xmlns:p14="http://schemas.microsoft.com/office/powerpoint/2010/main" val="33236124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6"/>
          <p:cNvSpPr txBox="1"/>
          <p:nvPr/>
        </p:nvSpPr>
        <p:spPr>
          <a:xfrm>
            <a:off x="762000" y="86096"/>
            <a:ext cx="7980368" cy="657987"/>
          </a:xfrm>
          <a:prstGeom prst="rect">
            <a:avLst/>
          </a:prstGeom>
          <a:noFill/>
          <a:ln>
            <a:noFill/>
          </a:ln>
        </p:spPr>
        <p:txBody>
          <a:bodyPr wrap="square" lIns="0" tIns="0" rIns="0" bIns="0" anchor="t"/>
          <a:lstStyle/>
          <a:p>
            <a:pPr defTabSz="457200" eaLnBrk="1" fontAlgn="auto" hangingPunct="1">
              <a:lnSpc>
                <a:spcPts val="5180"/>
              </a:lnSpc>
              <a:spcBef>
                <a:spcPts val="0"/>
              </a:spcBef>
              <a:spcAft>
                <a:spcPts val="300"/>
              </a:spcAft>
              <a:defRPr lang="en-US"/>
            </a:pPr>
            <a:r>
              <a:rPr lang="en-US" sz="3000" i="0" dirty="0" smtClean="0">
                <a:solidFill>
                  <a:prstClr val="white"/>
                </a:solidFill>
                <a:latin typeface="+mj-lt"/>
                <a:ea typeface="Arial" charset="77"/>
                <a:cs typeface="Arial" charset="77"/>
              </a:rPr>
              <a:t>Reducing outdoor water budgets</a:t>
            </a:r>
            <a:endParaRPr lang="en-US" sz="3000" i="0" dirty="0">
              <a:solidFill>
                <a:prstClr val="white"/>
              </a:solidFill>
              <a:latin typeface="+mj-lt"/>
              <a:ea typeface="Arial" charset="77"/>
              <a:cs typeface="Arial" charset="77"/>
            </a:endParaRPr>
          </a:p>
        </p:txBody>
      </p:sp>
      <p:sp>
        <p:nvSpPr>
          <p:cNvPr id="6" name="TextBox 5"/>
          <p:cNvSpPr txBox="1"/>
          <p:nvPr/>
        </p:nvSpPr>
        <p:spPr>
          <a:xfrm>
            <a:off x="152400" y="1507235"/>
            <a:ext cx="8763000" cy="461665"/>
          </a:xfrm>
          <a:prstGeom prst="rect">
            <a:avLst/>
          </a:prstGeom>
          <a:noFill/>
        </p:spPr>
        <p:txBody>
          <a:bodyPr wrap="square" rtlCol="0">
            <a:spAutoFit/>
          </a:bodyPr>
          <a:lstStyle/>
          <a:p>
            <a:pPr algn="ctr"/>
            <a:r>
              <a:rPr lang="en-US" b="0" i="0" dirty="0" smtClean="0">
                <a:solidFill>
                  <a:prstClr val="black"/>
                </a:solidFill>
                <a:latin typeface="+mj-lt"/>
              </a:rPr>
              <a:t>(a simplified view </a:t>
            </a:r>
            <a:r>
              <a:rPr lang="en-US" b="0" i="0" u="sng" dirty="0" smtClean="0">
                <a:solidFill>
                  <a:prstClr val="black"/>
                </a:solidFill>
                <a:latin typeface="+mj-lt"/>
              </a:rPr>
              <a:t>after</a:t>
            </a:r>
            <a:r>
              <a:rPr lang="en-US" b="0" i="0" dirty="0" smtClean="0">
                <a:solidFill>
                  <a:prstClr val="black"/>
                </a:solidFill>
                <a:latin typeface="+mj-lt"/>
              </a:rPr>
              <a:t> the mandated 32% reduction)</a:t>
            </a:r>
            <a:endParaRPr lang="en-US" b="0" i="0" dirty="0">
              <a:solidFill>
                <a:prstClr val="black"/>
              </a:solidFill>
              <a:latin typeface="+mj-lt"/>
            </a:endParaRPr>
          </a:p>
        </p:txBody>
      </p:sp>
      <p:grpSp>
        <p:nvGrpSpPr>
          <p:cNvPr id="2" name="Group 1"/>
          <p:cNvGrpSpPr/>
          <p:nvPr/>
        </p:nvGrpSpPr>
        <p:grpSpPr>
          <a:xfrm>
            <a:off x="990600" y="2286000"/>
            <a:ext cx="7086600" cy="3352800"/>
            <a:chOff x="838200" y="1905000"/>
            <a:chExt cx="7086600" cy="3352800"/>
          </a:xfrm>
        </p:grpSpPr>
        <p:grpSp>
          <p:nvGrpSpPr>
            <p:cNvPr id="5" name="Group 4"/>
            <p:cNvGrpSpPr/>
            <p:nvPr/>
          </p:nvGrpSpPr>
          <p:grpSpPr>
            <a:xfrm>
              <a:off x="838200" y="1905000"/>
              <a:ext cx="6858000" cy="3352800"/>
              <a:chOff x="0" y="1371600"/>
              <a:chExt cx="9144000" cy="4419601"/>
            </a:xfrm>
            <a:solidFill>
              <a:schemeClr val="bg1">
                <a:lumMod val="85000"/>
              </a:schemeClr>
            </a:solidFill>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371600"/>
                <a:ext cx="9144000" cy="2407656"/>
              </a:xfrm>
              <a:prstGeom prst="rect">
                <a:avLst/>
              </a:prstGeom>
              <a:grpFill/>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3383545"/>
                <a:ext cx="9144000" cy="2407656"/>
              </a:xfrm>
              <a:prstGeom prst="rect">
                <a:avLst/>
              </a:prstGeom>
              <a:grpFill/>
            </p:spPr>
          </p:pic>
        </p:grpSp>
        <p:sp>
          <p:nvSpPr>
            <p:cNvPr id="9" name="TextBox 8"/>
            <p:cNvSpPr txBox="1"/>
            <p:nvPr/>
          </p:nvSpPr>
          <p:spPr>
            <a:xfrm>
              <a:off x="5562600" y="2569609"/>
              <a:ext cx="2362200" cy="830997"/>
            </a:xfrm>
            <a:prstGeom prst="rect">
              <a:avLst/>
            </a:prstGeom>
            <a:solidFill>
              <a:schemeClr val="bg1"/>
            </a:solidFill>
          </p:spPr>
          <p:txBody>
            <a:bodyPr wrap="square" rtlCol="0">
              <a:spAutoFit/>
            </a:bodyPr>
            <a:lstStyle/>
            <a:p>
              <a:pPr algn="ctr"/>
              <a:r>
                <a:rPr lang="en-US" dirty="0" smtClean="0">
                  <a:solidFill>
                    <a:prstClr val="black"/>
                  </a:solidFill>
                </a:rPr>
                <a:t>100% Indoor Allocation</a:t>
              </a:r>
              <a:endParaRPr lang="en-US" dirty="0">
                <a:solidFill>
                  <a:prstClr val="black"/>
                </a:solidFill>
              </a:endParaRPr>
            </a:p>
          </p:txBody>
        </p:sp>
        <p:sp>
          <p:nvSpPr>
            <p:cNvPr id="11" name="TextBox 10"/>
            <p:cNvSpPr txBox="1"/>
            <p:nvPr/>
          </p:nvSpPr>
          <p:spPr>
            <a:xfrm>
              <a:off x="4953000" y="4122003"/>
              <a:ext cx="2743200" cy="830997"/>
            </a:xfrm>
            <a:prstGeom prst="rect">
              <a:avLst/>
            </a:prstGeom>
            <a:solidFill>
              <a:schemeClr val="bg1"/>
            </a:solidFill>
          </p:spPr>
          <p:txBody>
            <a:bodyPr wrap="square" rtlCol="0">
              <a:spAutoFit/>
            </a:bodyPr>
            <a:lstStyle/>
            <a:p>
              <a:pPr algn="ctr"/>
              <a:r>
                <a:rPr lang="en-US" dirty="0" smtClean="0">
                  <a:solidFill>
                    <a:srgbClr val="FF0000"/>
                  </a:solidFill>
                </a:rPr>
                <a:t>70% Outdoor Allocation</a:t>
              </a:r>
              <a:endParaRPr lang="en-US" dirty="0">
                <a:solidFill>
                  <a:srgbClr val="FF0000"/>
                </a:solidFill>
              </a:endParaRPr>
            </a:p>
          </p:txBody>
        </p:sp>
      </p:grpSp>
    </p:spTree>
    <p:extLst>
      <p:ext uri="{BB962C8B-B14F-4D97-AF65-F5344CB8AC3E}">
        <p14:creationId xmlns:p14="http://schemas.microsoft.com/office/powerpoint/2010/main" val="33488571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6"/>
          <p:cNvSpPr txBox="1"/>
          <p:nvPr/>
        </p:nvSpPr>
        <p:spPr>
          <a:xfrm>
            <a:off x="509503" y="8783"/>
            <a:ext cx="7980368" cy="657987"/>
          </a:xfrm>
          <a:prstGeom prst="rect">
            <a:avLst/>
          </a:prstGeom>
          <a:noFill/>
          <a:ln>
            <a:noFill/>
          </a:ln>
        </p:spPr>
        <p:txBody>
          <a:bodyPr wrap="square" lIns="0" tIns="0" rIns="0" bIns="0" anchor="t"/>
          <a:lstStyle/>
          <a:p>
            <a:pPr defTabSz="457200" eaLnBrk="1" fontAlgn="auto" hangingPunct="1">
              <a:lnSpc>
                <a:spcPts val="5180"/>
              </a:lnSpc>
              <a:spcBef>
                <a:spcPts val="0"/>
              </a:spcBef>
              <a:spcAft>
                <a:spcPts val="300"/>
              </a:spcAft>
              <a:defRPr lang="en-US"/>
            </a:pPr>
            <a:r>
              <a:rPr lang="en-US" sz="3000" i="0" dirty="0" smtClean="0">
                <a:solidFill>
                  <a:prstClr val="white"/>
                </a:solidFill>
                <a:latin typeface="+mj-lt"/>
                <a:ea typeface="Arial" charset="77"/>
                <a:cs typeface="Arial" charset="77"/>
              </a:rPr>
              <a:t>Western’s adjusted allocation rate tiers</a:t>
            </a:r>
            <a:endParaRPr lang="en-US" sz="3000" i="0" dirty="0">
              <a:solidFill>
                <a:prstClr val="white"/>
              </a:solidFill>
              <a:latin typeface="+mj-lt"/>
              <a:ea typeface="Arial" charset="77"/>
              <a:cs typeface="Arial" charset="77"/>
            </a:endParaRPr>
          </a:p>
        </p:txBody>
      </p:sp>
      <p:grpSp>
        <p:nvGrpSpPr>
          <p:cNvPr id="3" name="Group 2"/>
          <p:cNvGrpSpPr/>
          <p:nvPr/>
        </p:nvGrpSpPr>
        <p:grpSpPr>
          <a:xfrm>
            <a:off x="345757" y="1121206"/>
            <a:ext cx="8362107" cy="5736794"/>
            <a:chOff x="345757" y="1121206"/>
            <a:chExt cx="8362107" cy="5736794"/>
          </a:xfrm>
        </p:grpSpPr>
        <p:sp>
          <p:nvSpPr>
            <p:cNvPr id="7" name="Freeform 2"/>
            <p:cNvSpPr>
              <a:spLocks/>
            </p:cNvSpPr>
            <p:nvPr/>
          </p:nvSpPr>
          <p:spPr bwMode="auto">
            <a:xfrm>
              <a:off x="981692" y="6267940"/>
              <a:ext cx="7101857" cy="104960"/>
            </a:xfrm>
            <a:custGeom>
              <a:avLst/>
              <a:gdLst>
                <a:gd name="T0" fmla="*/ 0 w 4379"/>
                <a:gd name="T1" fmla="*/ 2147483647 h 84"/>
                <a:gd name="T2" fmla="*/ 2147483647 w 4379"/>
                <a:gd name="T3" fmla="*/ 0 h 84"/>
                <a:gd name="T4" fmla="*/ 2147483647 w 4379"/>
                <a:gd name="T5" fmla="*/ 0 h 84"/>
                <a:gd name="T6" fmla="*/ 2147483647 w 4379"/>
                <a:gd name="T7" fmla="*/ 2147483647 h 84"/>
                <a:gd name="T8" fmla="*/ 0 w 4379"/>
                <a:gd name="T9" fmla="*/ 2147483647 h 84"/>
                <a:gd name="T10" fmla="*/ 0 60000 65536"/>
                <a:gd name="T11" fmla="*/ 0 60000 65536"/>
                <a:gd name="T12" fmla="*/ 0 60000 65536"/>
                <a:gd name="T13" fmla="*/ 0 60000 65536"/>
                <a:gd name="T14" fmla="*/ 0 60000 65536"/>
                <a:gd name="T15" fmla="*/ 0 w 4379"/>
                <a:gd name="T16" fmla="*/ 0 h 84"/>
                <a:gd name="T17" fmla="*/ 4379 w 4379"/>
                <a:gd name="T18" fmla="*/ 84 h 84"/>
              </a:gdLst>
              <a:ahLst/>
              <a:cxnLst>
                <a:cxn ang="T10">
                  <a:pos x="T0" y="T1"/>
                </a:cxn>
                <a:cxn ang="T11">
                  <a:pos x="T2" y="T3"/>
                </a:cxn>
                <a:cxn ang="T12">
                  <a:pos x="T4" y="T5"/>
                </a:cxn>
                <a:cxn ang="T13">
                  <a:pos x="T6" y="T7"/>
                </a:cxn>
                <a:cxn ang="T14">
                  <a:pos x="T8" y="T9"/>
                </a:cxn>
              </a:cxnLst>
              <a:rect l="T15" t="T16" r="T17" b="T18"/>
              <a:pathLst>
                <a:path w="4379" h="84">
                  <a:moveTo>
                    <a:pt x="0" y="84"/>
                  </a:moveTo>
                  <a:lnTo>
                    <a:pt x="120" y="0"/>
                  </a:lnTo>
                  <a:lnTo>
                    <a:pt x="4379" y="0"/>
                  </a:lnTo>
                  <a:lnTo>
                    <a:pt x="4259" y="84"/>
                  </a:lnTo>
                  <a:lnTo>
                    <a:pt x="0" y="84"/>
                  </a:lnTo>
                  <a:close/>
                </a:path>
              </a:pathLst>
            </a:custGeom>
            <a:solidFill>
              <a:srgbClr val="808080"/>
            </a:solidFill>
            <a:ln w="9525">
              <a:noFill/>
              <a:round/>
              <a:headEnd/>
              <a:tailEnd/>
            </a:ln>
          </p:spPr>
          <p:txBody>
            <a:bodyPr/>
            <a:lstStyle/>
            <a:p>
              <a:endParaRPr lang="en-US">
                <a:solidFill>
                  <a:prstClr val="black"/>
                </a:solidFill>
              </a:endParaRPr>
            </a:p>
          </p:txBody>
        </p:sp>
        <p:sp>
          <p:nvSpPr>
            <p:cNvPr id="9" name="Freeform 3"/>
            <p:cNvSpPr>
              <a:spLocks/>
            </p:cNvSpPr>
            <p:nvPr/>
          </p:nvSpPr>
          <p:spPr bwMode="auto">
            <a:xfrm>
              <a:off x="981692" y="3553992"/>
              <a:ext cx="194616" cy="2818909"/>
            </a:xfrm>
            <a:custGeom>
              <a:avLst/>
              <a:gdLst>
                <a:gd name="T0" fmla="*/ 0 w 120"/>
                <a:gd name="T1" fmla="*/ 2147483647 h 2256"/>
                <a:gd name="T2" fmla="*/ 0 w 120"/>
                <a:gd name="T3" fmla="*/ 2147483647 h 2256"/>
                <a:gd name="T4" fmla="*/ 2147483647 w 120"/>
                <a:gd name="T5" fmla="*/ 0 h 2256"/>
                <a:gd name="T6" fmla="*/ 2147483647 w 120"/>
                <a:gd name="T7" fmla="*/ 2147483647 h 2256"/>
                <a:gd name="T8" fmla="*/ 0 w 120"/>
                <a:gd name="T9" fmla="*/ 2147483647 h 2256"/>
                <a:gd name="T10" fmla="*/ 0 60000 65536"/>
                <a:gd name="T11" fmla="*/ 0 60000 65536"/>
                <a:gd name="T12" fmla="*/ 0 60000 65536"/>
                <a:gd name="T13" fmla="*/ 0 60000 65536"/>
                <a:gd name="T14" fmla="*/ 0 60000 65536"/>
                <a:gd name="T15" fmla="*/ 0 w 120"/>
                <a:gd name="T16" fmla="*/ 0 h 2256"/>
                <a:gd name="T17" fmla="*/ 120 w 120"/>
                <a:gd name="T18" fmla="*/ 2256 h 2256"/>
              </a:gdLst>
              <a:ahLst/>
              <a:cxnLst>
                <a:cxn ang="T10">
                  <a:pos x="T0" y="T1"/>
                </a:cxn>
                <a:cxn ang="T11">
                  <a:pos x="T2" y="T3"/>
                </a:cxn>
                <a:cxn ang="T12">
                  <a:pos x="T4" y="T5"/>
                </a:cxn>
                <a:cxn ang="T13">
                  <a:pos x="T6" y="T7"/>
                </a:cxn>
                <a:cxn ang="T14">
                  <a:pos x="T8" y="T9"/>
                </a:cxn>
              </a:cxnLst>
              <a:rect l="T15" t="T16" r="T17" b="T18"/>
              <a:pathLst>
                <a:path w="120" h="2256">
                  <a:moveTo>
                    <a:pt x="0" y="2256"/>
                  </a:moveTo>
                  <a:lnTo>
                    <a:pt x="0" y="84"/>
                  </a:lnTo>
                  <a:lnTo>
                    <a:pt x="120" y="0"/>
                  </a:lnTo>
                  <a:lnTo>
                    <a:pt x="120" y="2172"/>
                  </a:lnTo>
                  <a:lnTo>
                    <a:pt x="0" y="2256"/>
                  </a:lnTo>
                  <a:close/>
                </a:path>
              </a:pathLst>
            </a:custGeom>
            <a:noFill/>
            <a:ln w="9525">
              <a:noFill/>
              <a:round/>
              <a:headEnd/>
              <a:tailEnd/>
            </a:ln>
          </p:spPr>
          <p:txBody>
            <a:bodyPr/>
            <a:lstStyle/>
            <a:p>
              <a:endParaRPr lang="en-US">
                <a:solidFill>
                  <a:prstClr val="black"/>
                </a:solidFill>
              </a:endParaRPr>
            </a:p>
          </p:txBody>
        </p:sp>
        <p:sp>
          <p:nvSpPr>
            <p:cNvPr id="10" name="Rectangle 4"/>
            <p:cNvSpPr>
              <a:spLocks noChangeArrowheads="1"/>
            </p:cNvSpPr>
            <p:nvPr/>
          </p:nvSpPr>
          <p:spPr bwMode="auto">
            <a:xfrm>
              <a:off x="1176308" y="3553992"/>
              <a:ext cx="6907241" cy="2713949"/>
            </a:xfrm>
            <a:prstGeom prst="rect">
              <a:avLst/>
            </a:prstGeom>
            <a:noFill/>
            <a:ln w="9525">
              <a:noFill/>
              <a:miter lim="800000"/>
              <a:headEnd/>
              <a:tailEnd/>
            </a:ln>
          </p:spPr>
          <p:txBody>
            <a:bodyPr/>
            <a:lstStyle/>
            <a:p>
              <a:endParaRPr lang="en-US">
                <a:solidFill>
                  <a:prstClr val="black"/>
                </a:solidFill>
              </a:endParaRPr>
            </a:p>
          </p:txBody>
        </p:sp>
        <p:sp>
          <p:nvSpPr>
            <p:cNvPr id="11" name="Freeform 5"/>
            <p:cNvSpPr>
              <a:spLocks/>
            </p:cNvSpPr>
            <p:nvPr/>
          </p:nvSpPr>
          <p:spPr bwMode="auto">
            <a:xfrm>
              <a:off x="981692" y="6267940"/>
              <a:ext cx="7101857" cy="104960"/>
            </a:xfrm>
            <a:custGeom>
              <a:avLst/>
              <a:gdLst>
                <a:gd name="T0" fmla="*/ 0 w 730"/>
                <a:gd name="T1" fmla="*/ 2147483647 h 14"/>
                <a:gd name="T2" fmla="*/ 2147483647 w 730"/>
                <a:gd name="T3" fmla="*/ 0 h 14"/>
                <a:gd name="T4" fmla="*/ 2147483647 w 730"/>
                <a:gd name="T5" fmla="*/ 0 h 14"/>
                <a:gd name="T6" fmla="*/ 0 60000 65536"/>
                <a:gd name="T7" fmla="*/ 0 60000 65536"/>
                <a:gd name="T8" fmla="*/ 0 60000 65536"/>
                <a:gd name="T9" fmla="*/ 0 w 730"/>
                <a:gd name="T10" fmla="*/ 0 h 14"/>
                <a:gd name="T11" fmla="*/ 730 w 730"/>
                <a:gd name="T12" fmla="*/ 14 h 14"/>
              </a:gdLst>
              <a:ahLst/>
              <a:cxnLst>
                <a:cxn ang="T6">
                  <a:pos x="T0" y="T1"/>
                </a:cxn>
                <a:cxn ang="T7">
                  <a:pos x="T2" y="T3"/>
                </a:cxn>
                <a:cxn ang="T8">
                  <a:pos x="T4" y="T5"/>
                </a:cxn>
              </a:cxnLst>
              <a:rect l="T9" t="T10" r="T11" b="T12"/>
              <a:pathLst>
                <a:path w="730" h="14">
                  <a:moveTo>
                    <a:pt x="0" y="14"/>
                  </a:moveTo>
                  <a:lnTo>
                    <a:pt x="20" y="0"/>
                  </a:lnTo>
                  <a:lnTo>
                    <a:pt x="730" y="0"/>
                  </a:lnTo>
                </a:path>
              </a:pathLst>
            </a:custGeom>
            <a:noFill/>
            <a:ln w="9525">
              <a:solidFill>
                <a:srgbClr val="FFFFFF"/>
              </a:solidFill>
              <a:prstDash val="solid"/>
              <a:round/>
              <a:headEnd/>
              <a:tailEnd/>
            </a:ln>
          </p:spPr>
          <p:txBody>
            <a:bodyPr/>
            <a:lstStyle/>
            <a:p>
              <a:endParaRPr lang="en-US">
                <a:solidFill>
                  <a:prstClr val="black"/>
                </a:solidFill>
              </a:endParaRPr>
            </a:p>
          </p:txBody>
        </p:sp>
        <p:sp>
          <p:nvSpPr>
            <p:cNvPr id="12" name="Freeform 6"/>
            <p:cNvSpPr>
              <a:spLocks/>
            </p:cNvSpPr>
            <p:nvPr/>
          </p:nvSpPr>
          <p:spPr bwMode="auto">
            <a:xfrm>
              <a:off x="952500" y="5983051"/>
              <a:ext cx="7101857" cy="104960"/>
            </a:xfrm>
            <a:custGeom>
              <a:avLst/>
              <a:gdLst>
                <a:gd name="T0" fmla="*/ 0 w 730"/>
                <a:gd name="T1" fmla="*/ 2147483647 h 14"/>
                <a:gd name="T2" fmla="*/ 2147483647 w 730"/>
                <a:gd name="T3" fmla="*/ 0 h 14"/>
                <a:gd name="T4" fmla="*/ 2147483647 w 730"/>
                <a:gd name="T5" fmla="*/ 0 h 14"/>
                <a:gd name="T6" fmla="*/ 0 60000 65536"/>
                <a:gd name="T7" fmla="*/ 0 60000 65536"/>
                <a:gd name="T8" fmla="*/ 0 60000 65536"/>
                <a:gd name="T9" fmla="*/ 0 w 730"/>
                <a:gd name="T10" fmla="*/ 0 h 14"/>
                <a:gd name="T11" fmla="*/ 730 w 730"/>
                <a:gd name="T12" fmla="*/ 14 h 14"/>
              </a:gdLst>
              <a:ahLst/>
              <a:cxnLst>
                <a:cxn ang="T6">
                  <a:pos x="T0" y="T1"/>
                </a:cxn>
                <a:cxn ang="T7">
                  <a:pos x="T2" y="T3"/>
                </a:cxn>
                <a:cxn ang="T8">
                  <a:pos x="T4" y="T5"/>
                </a:cxn>
              </a:cxnLst>
              <a:rect l="T9" t="T10" r="T11" b="T12"/>
              <a:pathLst>
                <a:path w="730" h="14">
                  <a:moveTo>
                    <a:pt x="0" y="14"/>
                  </a:moveTo>
                  <a:lnTo>
                    <a:pt x="20" y="0"/>
                  </a:lnTo>
                  <a:lnTo>
                    <a:pt x="730" y="0"/>
                  </a:lnTo>
                </a:path>
              </a:pathLst>
            </a:custGeom>
            <a:noFill/>
            <a:ln w="9525">
              <a:solidFill>
                <a:srgbClr val="FFFFFF"/>
              </a:solidFill>
              <a:prstDash val="solid"/>
              <a:round/>
              <a:headEnd/>
              <a:tailEnd/>
            </a:ln>
          </p:spPr>
          <p:txBody>
            <a:bodyPr/>
            <a:lstStyle/>
            <a:p>
              <a:endParaRPr lang="en-US">
                <a:solidFill>
                  <a:prstClr val="black"/>
                </a:solidFill>
              </a:endParaRPr>
            </a:p>
          </p:txBody>
        </p:sp>
        <p:sp>
          <p:nvSpPr>
            <p:cNvPr id="13" name="Freeform 7"/>
            <p:cNvSpPr>
              <a:spLocks/>
            </p:cNvSpPr>
            <p:nvPr/>
          </p:nvSpPr>
          <p:spPr bwMode="auto">
            <a:xfrm>
              <a:off x="981692" y="5720652"/>
              <a:ext cx="7101857" cy="112457"/>
            </a:xfrm>
            <a:custGeom>
              <a:avLst/>
              <a:gdLst>
                <a:gd name="T0" fmla="*/ 0 w 730"/>
                <a:gd name="T1" fmla="*/ 2147483647 h 15"/>
                <a:gd name="T2" fmla="*/ 2147483647 w 730"/>
                <a:gd name="T3" fmla="*/ 0 h 15"/>
                <a:gd name="T4" fmla="*/ 2147483647 w 730"/>
                <a:gd name="T5" fmla="*/ 0 h 15"/>
                <a:gd name="T6" fmla="*/ 0 60000 65536"/>
                <a:gd name="T7" fmla="*/ 0 60000 65536"/>
                <a:gd name="T8" fmla="*/ 0 60000 65536"/>
                <a:gd name="T9" fmla="*/ 0 w 730"/>
                <a:gd name="T10" fmla="*/ 0 h 15"/>
                <a:gd name="T11" fmla="*/ 730 w 730"/>
                <a:gd name="T12" fmla="*/ 15 h 15"/>
              </a:gdLst>
              <a:ahLst/>
              <a:cxnLst>
                <a:cxn ang="T6">
                  <a:pos x="T0" y="T1"/>
                </a:cxn>
                <a:cxn ang="T7">
                  <a:pos x="T2" y="T3"/>
                </a:cxn>
                <a:cxn ang="T8">
                  <a:pos x="T4" y="T5"/>
                </a:cxn>
              </a:cxnLst>
              <a:rect l="T9" t="T10" r="T11" b="T12"/>
              <a:pathLst>
                <a:path w="730" h="15">
                  <a:moveTo>
                    <a:pt x="0" y="15"/>
                  </a:moveTo>
                  <a:lnTo>
                    <a:pt x="20" y="0"/>
                  </a:lnTo>
                  <a:lnTo>
                    <a:pt x="730" y="0"/>
                  </a:lnTo>
                </a:path>
              </a:pathLst>
            </a:custGeom>
            <a:noFill/>
            <a:ln w="9525">
              <a:solidFill>
                <a:srgbClr val="FFFFFF"/>
              </a:solidFill>
              <a:prstDash val="solid"/>
              <a:round/>
              <a:headEnd/>
              <a:tailEnd/>
            </a:ln>
          </p:spPr>
          <p:txBody>
            <a:bodyPr/>
            <a:lstStyle/>
            <a:p>
              <a:endParaRPr lang="en-US">
                <a:solidFill>
                  <a:prstClr val="black"/>
                </a:solidFill>
              </a:endParaRPr>
            </a:p>
          </p:txBody>
        </p:sp>
        <p:sp>
          <p:nvSpPr>
            <p:cNvPr id="14" name="Freeform 8"/>
            <p:cNvSpPr>
              <a:spLocks/>
            </p:cNvSpPr>
            <p:nvPr/>
          </p:nvSpPr>
          <p:spPr bwMode="auto">
            <a:xfrm>
              <a:off x="981692" y="5180861"/>
              <a:ext cx="7101857" cy="112457"/>
            </a:xfrm>
            <a:custGeom>
              <a:avLst/>
              <a:gdLst>
                <a:gd name="T0" fmla="*/ 0 w 730"/>
                <a:gd name="T1" fmla="*/ 2147483647 h 15"/>
                <a:gd name="T2" fmla="*/ 2147483647 w 730"/>
                <a:gd name="T3" fmla="*/ 0 h 15"/>
                <a:gd name="T4" fmla="*/ 2147483647 w 730"/>
                <a:gd name="T5" fmla="*/ 0 h 15"/>
                <a:gd name="T6" fmla="*/ 0 60000 65536"/>
                <a:gd name="T7" fmla="*/ 0 60000 65536"/>
                <a:gd name="T8" fmla="*/ 0 60000 65536"/>
                <a:gd name="T9" fmla="*/ 0 w 730"/>
                <a:gd name="T10" fmla="*/ 0 h 15"/>
                <a:gd name="T11" fmla="*/ 730 w 730"/>
                <a:gd name="T12" fmla="*/ 15 h 15"/>
              </a:gdLst>
              <a:ahLst/>
              <a:cxnLst>
                <a:cxn ang="T6">
                  <a:pos x="T0" y="T1"/>
                </a:cxn>
                <a:cxn ang="T7">
                  <a:pos x="T2" y="T3"/>
                </a:cxn>
                <a:cxn ang="T8">
                  <a:pos x="T4" y="T5"/>
                </a:cxn>
              </a:cxnLst>
              <a:rect l="T9" t="T10" r="T11" b="T12"/>
              <a:pathLst>
                <a:path w="730" h="15">
                  <a:moveTo>
                    <a:pt x="0" y="15"/>
                  </a:moveTo>
                  <a:lnTo>
                    <a:pt x="20" y="0"/>
                  </a:lnTo>
                  <a:lnTo>
                    <a:pt x="730" y="0"/>
                  </a:lnTo>
                </a:path>
              </a:pathLst>
            </a:custGeom>
            <a:noFill/>
            <a:ln w="9525">
              <a:solidFill>
                <a:srgbClr val="FFFFFF"/>
              </a:solidFill>
              <a:prstDash val="solid"/>
              <a:round/>
              <a:headEnd/>
              <a:tailEnd/>
            </a:ln>
          </p:spPr>
          <p:txBody>
            <a:bodyPr/>
            <a:lstStyle/>
            <a:p>
              <a:endParaRPr lang="en-US">
                <a:solidFill>
                  <a:prstClr val="black"/>
                </a:solidFill>
              </a:endParaRPr>
            </a:p>
          </p:txBody>
        </p:sp>
        <p:sp>
          <p:nvSpPr>
            <p:cNvPr id="15" name="Freeform 9"/>
            <p:cNvSpPr>
              <a:spLocks/>
            </p:cNvSpPr>
            <p:nvPr/>
          </p:nvSpPr>
          <p:spPr bwMode="auto">
            <a:xfrm>
              <a:off x="981692" y="4910966"/>
              <a:ext cx="7101857" cy="104960"/>
            </a:xfrm>
            <a:custGeom>
              <a:avLst/>
              <a:gdLst>
                <a:gd name="T0" fmla="*/ 0 w 730"/>
                <a:gd name="T1" fmla="*/ 2147483647 h 14"/>
                <a:gd name="T2" fmla="*/ 2147483647 w 730"/>
                <a:gd name="T3" fmla="*/ 0 h 14"/>
                <a:gd name="T4" fmla="*/ 2147483647 w 730"/>
                <a:gd name="T5" fmla="*/ 0 h 14"/>
                <a:gd name="T6" fmla="*/ 0 60000 65536"/>
                <a:gd name="T7" fmla="*/ 0 60000 65536"/>
                <a:gd name="T8" fmla="*/ 0 60000 65536"/>
                <a:gd name="T9" fmla="*/ 0 w 730"/>
                <a:gd name="T10" fmla="*/ 0 h 14"/>
                <a:gd name="T11" fmla="*/ 730 w 730"/>
                <a:gd name="T12" fmla="*/ 14 h 14"/>
              </a:gdLst>
              <a:ahLst/>
              <a:cxnLst>
                <a:cxn ang="T6">
                  <a:pos x="T0" y="T1"/>
                </a:cxn>
                <a:cxn ang="T7">
                  <a:pos x="T2" y="T3"/>
                </a:cxn>
                <a:cxn ang="T8">
                  <a:pos x="T4" y="T5"/>
                </a:cxn>
              </a:cxnLst>
              <a:rect l="T9" t="T10" r="T11" b="T12"/>
              <a:pathLst>
                <a:path w="730" h="14">
                  <a:moveTo>
                    <a:pt x="0" y="14"/>
                  </a:moveTo>
                  <a:lnTo>
                    <a:pt x="20" y="0"/>
                  </a:lnTo>
                  <a:lnTo>
                    <a:pt x="730" y="0"/>
                  </a:lnTo>
                </a:path>
              </a:pathLst>
            </a:custGeom>
            <a:noFill/>
            <a:ln w="9525">
              <a:solidFill>
                <a:srgbClr val="FFFFFF"/>
              </a:solidFill>
              <a:prstDash val="solid"/>
              <a:round/>
              <a:headEnd/>
              <a:tailEnd/>
            </a:ln>
          </p:spPr>
          <p:txBody>
            <a:bodyPr/>
            <a:lstStyle/>
            <a:p>
              <a:endParaRPr lang="en-US">
                <a:solidFill>
                  <a:prstClr val="black"/>
                </a:solidFill>
              </a:endParaRPr>
            </a:p>
          </p:txBody>
        </p:sp>
        <p:sp>
          <p:nvSpPr>
            <p:cNvPr id="17" name="Freeform 10"/>
            <p:cNvSpPr>
              <a:spLocks/>
            </p:cNvSpPr>
            <p:nvPr/>
          </p:nvSpPr>
          <p:spPr bwMode="auto">
            <a:xfrm>
              <a:off x="981692" y="4633574"/>
              <a:ext cx="7101857" cy="112457"/>
            </a:xfrm>
            <a:custGeom>
              <a:avLst/>
              <a:gdLst>
                <a:gd name="T0" fmla="*/ 0 w 730"/>
                <a:gd name="T1" fmla="*/ 2147483647 h 15"/>
                <a:gd name="T2" fmla="*/ 2147483647 w 730"/>
                <a:gd name="T3" fmla="*/ 0 h 15"/>
                <a:gd name="T4" fmla="*/ 2147483647 w 730"/>
                <a:gd name="T5" fmla="*/ 0 h 15"/>
                <a:gd name="T6" fmla="*/ 0 60000 65536"/>
                <a:gd name="T7" fmla="*/ 0 60000 65536"/>
                <a:gd name="T8" fmla="*/ 0 60000 65536"/>
                <a:gd name="T9" fmla="*/ 0 w 730"/>
                <a:gd name="T10" fmla="*/ 0 h 15"/>
                <a:gd name="T11" fmla="*/ 730 w 730"/>
                <a:gd name="T12" fmla="*/ 15 h 15"/>
              </a:gdLst>
              <a:ahLst/>
              <a:cxnLst>
                <a:cxn ang="T6">
                  <a:pos x="T0" y="T1"/>
                </a:cxn>
                <a:cxn ang="T7">
                  <a:pos x="T2" y="T3"/>
                </a:cxn>
                <a:cxn ang="T8">
                  <a:pos x="T4" y="T5"/>
                </a:cxn>
              </a:cxnLst>
              <a:rect l="T9" t="T10" r="T11" b="T12"/>
              <a:pathLst>
                <a:path w="730" h="15">
                  <a:moveTo>
                    <a:pt x="0" y="15"/>
                  </a:moveTo>
                  <a:lnTo>
                    <a:pt x="20" y="0"/>
                  </a:lnTo>
                  <a:lnTo>
                    <a:pt x="730" y="0"/>
                  </a:lnTo>
                </a:path>
              </a:pathLst>
            </a:custGeom>
            <a:noFill/>
            <a:ln w="9525">
              <a:solidFill>
                <a:srgbClr val="FFFFFF"/>
              </a:solidFill>
              <a:prstDash val="solid"/>
              <a:round/>
              <a:headEnd/>
              <a:tailEnd/>
            </a:ln>
          </p:spPr>
          <p:txBody>
            <a:bodyPr/>
            <a:lstStyle/>
            <a:p>
              <a:endParaRPr lang="en-US">
                <a:solidFill>
                  <a:prstClr val="black"/>
                </a:solidFill>
              </a:endParaRPr>
            </a:p>
          </p:txBody>
        </p:sp>
        <p:sp>
          <p:nvSpPr>
            <p:cNvPr id="18" name="Freeform 11"/>
            <p:cNvSpPr>
              <a:spLocks/>
            </p:cNvSpPr>
            <p:nvPr/>
          </p:nvSpPr>
          <p:spPr bwMode="auto">
            <a:xfrm>
              <a:off x="952501" y="4363678"/>
              <a:ext cx="7101857" cy="112457"/>
            </a:xfrm>
            <a:custGeom>
              <a:avLst/>
              <a:gdLst>
                <a:gd name="T0" fmla="*/ 0 w 730"/>
                <a:gd name="T1" fmla="*/ 2147483647 h 15"/>
                <a:gd name="T2" fmla="*/ 2147483647 w 730"/>
                <a:gd name="T3" fmla="*/ 0 h 15"/>
                <a:gd name="T4" fmla="*/ 2147483647 w 730"/>
                <a:gd name="T5" fmla="*/ 0 h 15"/>
                <a:gd name="T6" fmla="*/ 0 60000 65536"/>
                <a:gd name="T7" fmla="*/ 0 60000 65536"/>
                <a:gd name="T8" fmla="*/ 0 60000 65536"/>
                <a:gd name="T9" fmla="*/ 0 w 730"/>
                <a:gd name="T10" fmla="*/ 0 h 15"/>
                <a:gd name="T11" fmla="*/ 730 w 730"/>
                <a:gd name="T12" fmla="*/ 15 h 15"/>
              </a:gdLst>
              <a:ahLst/>
              <a:cxnLst>
                <a:cxn ang="T6">
                  <a:pos x="T0" y="T1"/>
                </a:cxn>
                <a:cxn ang="T7">
                  <a:pos x="T2" y="T3"/>
                </a:cxn>
                <a:cxn ang="T8">
                  <a:pos x="T4" y="T5"/>
                </a:cxn>
              </a:cxnLst>
              <a:rect l="T9" t="T10" r="T11" b="T12"/>
              <a:pathLst>
                <a:path w="730" h="15">
                  <a:moveTo>
                    <a:pt x="0" y="15"/>
                  </a:moveTo>
                  <a:lnTo>
                    <a:pt x="20" y="0"/>
                  </a:lnTo>
                  <a:lnTo>
                    <a:pt x="730" y="0"/>
                  </a:lnTo>
                </a:path>
              </a:pathLst>
            </a:custGeom>
            <a:noFill/>
            <a:ln w="9525">
              <a:solidFill>
                <a:srgbClr val="FFFFFF"/>
              </a:solidFill>
              <a:prstDash val="solid"/>
              <a:round/>
              <a:headEnd/>
              <a:tailEnd/>
            </a:ln>
          </p:spPr>
          <p:txBody>
            <a:bodyPr/>
            <a:lstStyle/>
            <a:p>
              <a:endParaRPr lang="en-US">
                <a:solidFill>
                  <a:prstClr val="black"/>
                </a:solidFill>
              </a:endParaRPr>
            </a:p>
          </p:txBody>
        </p:sp>
        <p:sp>
          <p:nvSpPr>
            <p:cNvPr id="19" name="Freeform 12"/>
            <p:cNvSpPr>
              <a:spLocks/>
            </p:cNvSpPr>
            <p:nvPr/>
          </p:nvSpPr>
          <p:spPr bwMode="auto">
            <a:xfrm>
              <a:off x="981693" y="4093782"/>
              <a:ext cx="7101857" cy="112457"/>
            </a:xfrm>
            <a:custGeom>
              <a:avLst/>
              <a:gdLst>
                <a:gd name="T0" fmla="*/ 0 w 730"/>
                <a:gd name="T1" fmla="*/ 2147483647 h 15"/>
                <a:gd name="T2" fmla="*/ 2147483647 w 730"/>
                <a:gd name="T3" fmla="*/ 0 h 15"/>
                <a:gd name="T4" fmla="*/ 2147483647 w 730"/>
                <a:gd name="T5" fmla="*/ 0 h 15"/>
                <a:gd name="T6" fmla="*/ 0 60000 65536"/>
                <a:gd name="T7" fmla="*/ 0 60000 65536"/>
                <a:gd name="T8" fmla="*/ 0 60000 65536"/>
                <a:gd name="T9" fmla="*/ 0 w 730"/>
                <a:gd name="T10" fmla="*/ 0 h 15"/>
                <a:gd name="T11" fmla="*/ 730 w 730"/>
                <a:gd name="T12" fmla="*/ 15 h 15"/>
              </a:gdLst>
              <a:ahLst/>
              <a:cxnLst>
                <a:cxn ang="T6">
                  <a:pos x="T0" y="T1"/>
                </a:cxn>
                <a:cxn ang="T7">
                  <a:pos x="T2" y="T3"/>
                </a:cxn>
                <a:cxn ang="T8">
                  <a:pos x="T4" y="T5"/>
                </a:cxn>
              </a:cxnLst>
              <a:rect l="T9" t="T10" r="T11" b="T12"/>
              <a:pathLst>
                <a:path w="730" h="15">
                  <a:moveTo>
                    <a:pt x="0" y="15"/>
                  </a:moveTo>
                  <a:lnTo>
                    <a:pt x="20" y="0"/>
                  </a:lnTo>
                  <a:lnTo>
                    <a:pt x="730" y="0"/>
                  </a:lnTo>
                </a:path>
              </a:pathLst>
            </a:custGeom>
            <a:noFill/>
            <a:ln w="9525">
              <a:solidFill>
                <a:srgbClr val="FFFFFF"/>
              </a:solidFill>
              <a:prstDash val="solid"/>
              <a:round/>
              <a:headEnd/>
              <a:tailEnd/>
            </a:ln>
          </p:spPr>
          <p:txBody>
            <a:bodyPr/>
            <a:lstStyle/>
            <a:p>
              <a:endParaRPr lang="en-US">
                <a:solidFill>
                  <a:prstClr val="black"/>
                </a:solidFill>
              </a:endParaRPr>
            </a:p>
          </p:txBody>
        </p:sp>
        <p:sp>
          <p:nvSpPr>
            <p:cNvPr id="20" name="Freeform 13"/>
            <p:cNvSpPr>
              <a:spLocks/>
            </p:cNvSpPr>
            <p:nvPr/>
          </p:nvSpPr>
          <p:spPr bwMode="auto">
            <a:xfrm>
              <a:off x="981693" y="3823887"/>
              <a:ext cx="7101857" cy="104960"/>
            </a:xfrm>
            <a:custGeom>
              <a:avLst/>
              <a:gdLst>
                <a:gd name="T0" fmla="*/ 0 w 730"/>
                <a:gd name="T1" fmla="*/ 2147483647 h 14"/>
                <a:gd name="T2" fmla="*/ 2147483647 w 730"/>
                <a:gd name="T3" fmla="*/ 0 h 14"/>
                <a:gd name="T4" fmla="*/ 2147483647 w 730"/>
                <a:gd name="T5" fmla="*/ 0 h 14"/>
                <a:gd name="T6" fmla="*/ 0 60000 65536"/>
                <a:gd name="T7" fmla="*/ 0 60000 65536"/>
                <a:gd name="T8" fmla="*/ 0 60000 65536"/>
                <a:gd name="T9" fmla="*/ 0 w 730"/>
                <a:gd name="T10" fmla="*/ 0 h 14"/>
                <a:gd name="T11" fmla="*/ 730 w 730"/>
                <a:gd name="T12" fmla="*/ 14 h 14"/>
              </a:gdLst>
              <a:ahLst/>
              <a:cxnLst>
                <a:cxn ang="T6">
                  <a:pos x="T0" y="T1"/>
                </a:cxn>
                <a:cxn ang="T7">
                  <a:pos x="T2" y="T3"/>
                </a:cxn>
                <a:cxn ang="T8">
                  <a:pos x="T4" y="T5"/>
                </a:cxn>
              </a:cxnLst>
              <a:rect l="T9" t="T10" r="T11" b="T12"/>
              <a:pathLst>
                <a:path w="730" h="14">
                  <a:moveTo>
                    <a:pt x="0" y="14"/>
                  </a:moveTo>
                  <a:lnTo>
                    <a:pt x="20" y="0"/>
                  </a:lnTo>
                  <a:lnTo>
                    <a:pt x="730" y="0"/>
                  </a:lnTo>
                </a:path>
              </a:pathLst>
            </a:custGeom>
            <a:noFill/>
            <a:ln w="9525">
              <a:solidFill>
                <a:srgbClr val="FFFFFF"/>
              </a:solidFill>
              <a:prstDash val="solid"/>
              <a:round/>
              <a:headEnd/>
              <a:tailEnd/>
            </a:ln>
          </p:spPr>
          <p:txBody>
            <a:bodyPr/>
            <a:lstStyle/>
            <a:p>
              <a:endParaRPr lang="en-US">
                <a:solidFill>
                  <a:prstClr val="black"/>
                </a:solidFill>
              </a:endParaRPr>
            </a:p>
          </p:txBody>
        </p:sp>
        <p:sp>
          <p:nvSpPr>
            <p:cNvPr id="21" name="Freeform 14"/>
            <p:cNvSpPr>
              <a:spLocks/>
            </p:cNvSpPr>
            <p:nvPr/>
          </p:nvSpPr>
          <p:spPr bwMode="auto">
            <a:xfrm>
              <a:off x="981693" y="3553992"/>
              <a:ext cx="7101857" cy="104960"/>
            </a:xfrm>
            <a:custGeom>
              <a:avLst/>
              <a:gdLst>
                <a:gd name="T0" fmla="*/ 0 w 730"/>
                <a:gd name="T1" fmla="*/ 2147483647 h 14"/>
                <a:gd name="T2" fmla="*/ 2147483647 w 730"/>
                <a:gd name="T3" fmla="*/ 0 h 14"/>
                <a:gd name="T4" fmla="*/ 2147483647 w 730"/>
                <a:gd name="T5" fmla="*/ 0 h 14"/>
                <a:gd name="T6" fmla="*/ 0 60000 65536"/>
                <a:gd name="T7" fmla="*/ 0 60000 65536"/>
                <a:gd name="T8" fmla="*/ 0 60000 65536"/>
                <a:gd name="T9" fmla="*/ 0 w 730"/>
                <a:gd name="T10" fmla="*/ 0 h 14"/>
                <a:gd name="T11" fmla="*/ 730 w 730"/>
                <a:gd name="T12" fmla="*/ 14 h 14"/>
              </a:gdLst>
              <a:ahLst/>
              <a:cxnLst>
                <a:cxn ang="T6">
                  <a:pos x="T0" y="T1"/>
                </a:cxn>
                <a:cxn ang="T7">
                  <a:pos x="T2" y="T3"/>
                </a:cxn>
                <a:cxn ang="T8">
                  <a:pos x="T4" y="T5"/>
                </a:cxn>
              </a:cxnLst>
              <a:rect l="T9" t="T10" r="T11" b="T12"/>
              <a:pathLst>
                <a:path w="730" h="14">
                  <a:moveTo>
                    <a:pt x="0" y="14"/>
                  </a:moveTo>
                  <a:lnTo>
                    <a:pt x="20" y="0"/>
                  </a:lnTo>
                  <a:lnTo>
                    <a:pt x="730" y="0"/>
                  </a:lnTo>
                </a:path>
              </a:pathLst>
            </a:custGeom>
            <a:noFill/>
            <a:ln w="9525">
              <a:solidFill>
                <a:srgbClr val="FFFFFF"/>
              </a:solidFill>
              <a:prstDash val="solid"/>
              <a:round/>
              <a:headEnd/>
              <a:tailEnd/>
            </a:ln>
          </p:spPr>
          <p:txBody>
            <a:bodyPr/>
            <a:lstStyle/>
            <a:p>
              <a:endParaRPr lang="en-US">
                <a:solidFill>
                  <a:prstClr val="black"/>
                </a:solidFill>
              </a:endParaRPr>
            </a:p>
          </p:txBody>
        </p:sp>
        <p:sp>
          <p:nvSpPr>
            <p:cNvPr id="22" name="Freeform 15"/>
            <p:cNvSpPr>
              <a:spLocks/>
            </p:cNvSpPr>
            <p:nvPr/>
          </p:nvSpPr>
          <p:spPr bwMode="auto">
            <a:xfrm>
              <a:off x="981693" y="6324600"/>
              <a:ext cx="7101857" cy="104960"/>
            </a:xfrm>
            <a:custGeom>
              <a:avLst/>
              <a:gdLst>
                <a:gd name="T0" fmla="*/ 2147483647 w 4379"/>
                <a:gd name="T1" fmla="*/ 0 h 84"/>
                <a:gd name="T2" fmla="*/ 2147483647 w 4379"/>
                <a:gd name="T3" fmla="*/ 2147483647 h 84"/>
                <a:gd name="T4" fmla="*/ 0 w 4379"/>
                <a:gd name="T5" fmla="*/ 2147483647 h 84"/>
                <a:gd name="T6" fmla="*/ 2147483647 w 4379"/>
                <a:gd name="T7" fmla="*/ 0 h 84"/>
                <a:gd name="T8" fmla="*/ 2147483647 w 4379"/>
                <a:gd name="T9" fmla="*/ 0 h 84"/>
                <a:gd name="T10" fmla="*/ 0 60000 65536"/>
                <a:gd name="T11" fmla="*/ 0 60000 65536"/>
                <a:gd name="T12" fmla="*/ 0 60000 65536"/>
                <a:gd name="T13" fmla="*/ 0 60000 65536"/>
                <a:gd name="T14" fmla="*/ 0 60000 65536"/>
                <a:gd name="T15" fmla="*/ 0 w 4379"/>
                <a:gd name="T16" fmla="*/ 0 h 84"/>
                <a:gd name="T17" fmla="*/ 4379 w 4379"/>
                <a:gd name="T18" fmla="*/ 84 h 84"/>
              </a:gdLst>
              <a:ahLst/>
              <a:cxnLst>
                <a:cxn ang="T10">
                  <a:pos x="T0" y="T1"/>
                </a:cxn>
                <a:cxn ang="T11">
                  <a:pos x="T2" y="T3"/>
                </a:cxn>
                <a:cxn ang="T12">
                  <a:pos x="T4" y="T5"/>
                </a:cxn>
                <a:cxn ang="T13">
                  <a:pos x="T6" y="T7"/>
                </a:cxn>
                <a:cxn ang="T14">
                  <a:pos x="T8" y="T9"/>
                </a:cxn>
              </a:cxnLst>
              <a:rect l="T15" t="T16" r="T17" b="T18"/>
              <a:pathLst>
                <a:path w="4379" h="84">
                  <a:moveTo>
                    <a:pt x="4379" y="0"/>
                  </a:moveTo>
                  <a:lnTo>
                    <a:pt x="4259" y="84"/>
                  </a:lnTo>
                  <a:lnTo>
                    <a:pt x="0" y="84"/>
                  </a:lnTo>
                  <a:lnTo>
                    <a:pt x="120" y="0"/>
                  </a:lnTo>
                  <a:lnTo>
                    <a:pt x="4379" y="0"/>
                  </a:lnTo>
                  <a:close/>
                </a:path>
              </a:pathLst>
            </a:custGeom>
            <a:solidFill>
              <a:schemeClr val="bg2"/>
            </a:solidFill>
            <a:ln w="9525">
              <a:solidFill>
                <a:srgbClr val="FFFFFF"/>
              </a:solidFill>
              <a:prstDash val="solid"/>
              <a:round/>
              <a:headEnd/>
              <a:tailEnd/>
            </a:ln>
          </p:spPr>
          <p:txBody>
            <a:bodyPr/>
            <a:lstStyle/>
            <a:p>
              <a:endParaRPr lang="en-US">
                <a:solidFill>
                  <a:prstClr val="black"/>
                </a:solidFill>
              </a:endParaRPr>
            </a:p>
          </p:txBody>
        </p:sp>
        <p:sp>
          <p:nvSpPr>
            <p:cNvPr id="23" name="Freeform 16"/>
            <p:cNvSpPr>
              <a:spLocks/>
            </p:cNvSpPr>
            <p:nvPr/>
          </p:nvSpPr>
          <p:spPr bwMode="auto">
            <a:xfrm>
              <a:off x="981693" y="3553992"/>
              <a:ext cx="194616" cy="2818909"/>
            </a:xfrm>
            <a:custGeom>
              <a:avLst/>
              <a:gdLst>
                <a:gd name="T0" fmla="*/ 0 w 120"/>
                <a:gd name="T1" fmla="*/ 2147483647 h 2256"/>
                <a:gd name="T2" fmla="*/ 0 w 120"/>
                <a:gd name="T3" fmla="*/ 2147483647 h 2256"/>
                <a:gd name="T4" fmla="*/ 2147483647 w 120"/>
                <a:gd name="T5" fmla="*/ 0 h 2256"/>
                <a:gd name="T6" fmla="*/ 2147483647 w 120"/>
                <a:gd name="T7" fmla="*/ 2147483647 h 2256"/>
                <a:gd name="T8" fmla="*/ 0 w 120"/>
                <a:gd name="T9" fmla="*/ 2147483647 h 2256"/>
                <a:gd name="T10" fmla="*/ 0 60000 65536"/>
                <a:gd name="T11" fmla="*/ 0 60000 65536"/>
                <a:gd name="T12" fmla="*/ 0 60000 65536"/>
                <a:gd name="T13" fmla="*/ 0 60000 65536"/>
                <a:gd name="T14" fmla="*/ 0 60000 65536"/>
                <a:gd name="T15" fmla="*/ 0 w 120"/>
                <a:gd name="T16" fmla="*/ 0 h 2256"/>
                <a:gd name="T17" fmla="*/ 120 w 120"/>
                <a:gd name="T18" fmla="*/ 2256 h 2256"/>
              </a:gdLst>
              <a:ahLst/>
              <a:cxnLst>
                <a:cxn ang="T10">
                  <a:pos x="T0" y="T1"/>
                </a:cxn>
                <a:cxn ang="T11">
                  <a:pos x="T2" y="T3"/>
                </a:cxn>
                <a:cxn ang="T12">
                  <a:pos x="T4" y="T5"/>
                </a:cxn>
                <a:cxn ang="T13">
                  <a:pos x="T6" y="T7"/>
                </a:cxn>
                <a:cxn ang="T14">
                  <a:pos x="T8" y="T9"/>
                </a:cxn>
              </a:cxnLst>
              <a:rect l="T15" t="T16" r="T17" b="T18"/>
              <a:pathLst>
                <a:path w="120" h="2256">
                  <a:moveTo>
                    <a:pt x="0" y="2256"/>
                  </a:moveTo>
                  <a:lnTo>
                    <a:pt x="0" y="84"/>
                  </a:lnTo>
                  <a:lnTo>
                    <a:pt x="120" y="0"/>
                  </a:lnTo>
                  <a:lnTo>
                    <a:pt x="120" y="2172"/>
                  </a:lnTo>
                  <a:lnTo>
                    <a:pt x="0" y="2256"/>
                  </a:lnTo>
                  <a:close/>
                </a:path>
              </a:pathLst>
            </a:custGeom>
            <a:noFill/>
            <a:ln w="9525">
              <a:solidFill>
                <a:srgbClr val="FFFFFF"/>
              </a:solidFill>
              <a:prstDash val="solid"/>
              <a:round/>
              <a:headEnd/>
              <a:tailEnd/>
            </a:ln>
          </p:spPr>
          <p:txBody>
            <a:bodyPr/>
            <a:lstStyle/>
            <a:p>
              <a:endParaRPr lang="en-US">
                <a:solidFill>
                  <a:prstClr val="black"/>
                </a:solidFill>
              </a:endParaRPr>
            </a:p>
          </p:txBody>
        </p:sp>
        <p:sp>
          <p:nvSpPr>
            <p:cNvPr id="24" name="Rectangle 18"/>
            <p:cNvSpPr>
              <a:spLocks noChangeArrowheads="1"/>
            </p:cNvSpPr>
            <p:nvPr/>
          </p:nvSpPr>
          <p:spPr bwMode="auto">
            <a:xfrm>
              <a:off x="2427136" y="4989909"/>
              <a:ext cx="1280160" cy="1343776"/>
            </a:xfrm>
            <a:prstGeom prst="rect">
              <a:avLst/>
            </a:prstGeom>
            <a:solidFill>
              <a:schemeClr val="accent3">
                <a:lumMod val="75000"/>
              </a:schemeClr>
            </a:solidFill>
            <a:ln w="9525">
              <a:solidFill>
                <a:schemeClr val="tx2"/>
              </a:solidFill>
              <a:miter lim="800000"/>
              <a:headEnd/>
              <a:tailEnd/>
            </a:ln>
          </p:spPr>
          <p:txBody>
            <a:bodyPr/>
            <a:lstStyle/>
            <a:p>
              <a:endParaRPr lang="en-US" sz="1200" i="0">
                <a:solidFill>
                  <a:srgbClr val="009900"/>
                </a:solidFill>
              </a:endParaRPr>
            </a:p>
            <a:p>
              <a:r>
                <a:rPr lang="en-US" sz="1200" i="0">
                  <a:solidFill>
                    <a:srgbClr val="009900"/>
                  </a:solidFill>
                </a:rPr>
                <a:t>   </a:t>
              </a:r>
            </a:p>
            <a:p>
              <a:r>
                <a:rPr lang="en-US" sz="1200" i="0">
                  <a:solidFill>
                    <a:srgbClr val="009900"/>
                  </a:solidFill>
                </a:rPr>
                <a:t>            </a:t>
              </a:r>
            </a:p>
            <a:p>
              <a:r>
                <a:rPr lang="en-US" sz="1200" i="0">
                  <a:solidFill>
                    <a:srgbClr val="009900"/>
                  </a:solidFill>
                  <a:latin typeface="Times New Roman" pitchFamily="18" charset="0"/>
                </a:rPr>
                <a:t>  </a:t>
              </a:r>
            </a:p>
          </p:txBody>
        </p:sp>
        <p:sp>
          <p:nvSpPr>
            <p:cNvPr id="29" name="Line 25"/>
            <p:cNvSpPr>
              <a:spLocks noChangeShapeType="1"/>
            </p:cNvSpPr>
            <p:nvPr/>
          </p:nvSpPr>
          <p:spPr bwMode="auto">
            <a:xfrm>
              <a:off x="2363466" y="6372900"/>
              <a:ext cx="1622" cy="37486"/>
            </a:xfrm>
            <a:prstGeom prst="line">
              <a:avLst/>
            </a:prstGeom>
            <a:noFill/>
            <a:ln w="9525">
              <a:solidFill>
                <a:srgbClr val="FFFFFF"/>
              </a:solidFill>
              <a:round/>
              <a:headEnd/>
              <a:tailEnd/>
            </a:ln>
          </p:spPr>
          <p:txBody>
            <a:bodyPr/>
            <a:lstStyle/>
            <a:p>
              <a:endParaRPr lang="en-US">
                <a:solidFill>
                  <a:prstClr val="black"/>
                </a:solidFill>
              </a:endParaRPr>
            </a:p>
          </p:txBody>
        </p:sp>
        <p:sp>
          <p:nvSpPr>
            <p:cNvPr id="30" name="Line 26"/>
            <p:cNvSpPr>
              <a:spLocks noChangeShapeType="1"/>
            </p:cNvSpPr>
            <p:nvPr/>
          </p:nvSpPr>
          <p:spPr bwMode="auto">
            <a:xfrm>
              <a:off x="3745238" y="6372900"/>
              <a:ext cx="1622" cy="37486"/>
            </a:xfrm>
            <a:prstGeom prst="line">
              <a:avLst/>
            </a:prstGeom>
            <a:noFill/>
            <a:ln w="9525">
              <a:solidFill>
                <a:srgbClr val="FFFFFF"/>
              </a:solidFill>
              <a:round/>
              <a:headEnd/>
              <a:tailEnd/>
            </a:ln>
          </p:spPr>
          <p:txBody>
            <a:bodyPr/>
            <a:lstStyle/>
            <a:p>
              <a:endParaRPr lang="en-US">
                <a:solidFill>
                  <a:prstClr val="black"/>
                </a:solidFill>
              </a:endParaRPr>
            </a:p>
          </p:txBody>
        </p:sp>
        <p:sp>
          <p:nvSpPr>
            <p:cNvPr id="31" name="Line 27"/>
            <p:cNvSpPr>
              <a:spLocks noChangeShapeType="1"/>
            </p:cNvSpPr>
            <p:nvPr/>
          </p:nvSpPr>
          <p:spPr bwMode="auto">
            <a:xfrm>
              <a:off x="5125390" y="6372900"/>
              <a:ext cx="1621" cy="37486"/>
            </a:xfrm>
            <a:prstGeom prst="line">
              <a:avLst/>
            </a:prstGeom>
            <a:noFill/>
            <a:ln w="9525">
              <a:solidFill>
                <a:srgbClr val="FFFFFF"/>
              </a:solidFill>
              <a:round/>
              <a:headEnd/>
              <a:tailEnd/>
            </a:ln>
          </p:spPr>
          <p:txBody>
            <a:bodyPr/>
            <a:lstStyle/>
            <a:p>
              <a:endParaRPr lang="en-US">
                <a:solidFill>
                  <a:prstClr val="black"/>
                </a:solidFill>
              </a:endParaRPr>
            </a:p>
          </p:txBody>
        </p:sp>
        <p:sp>
          <p:nvSpPr>
            <p:cNvPr id="32" name="Line 28"/>
            <p:cNvSpPr>
              <a:spLocks noChangeShapeType="1"/>
            </p:cNvSpPr>
            <p:nvPr/>
          </p:nvSpPr>
          <p:spPr bwMode="auto">
            <a:xfrm>
              <a:off x="6507162" y="6372900"/>
              <a:ext cx="1621" cy="37486"/>
            </a:xfrm>
            <a:prstGeom prst="line">
              <a:avLst/>
            </a:prstGeom>
            <a:noFill/>
            <a:ln w="9525">
              <a:solidFill>
                <a:srgbClr val="FFFFFF"/>
              </a:solidFill>
              <a:round/>
              <a:headEnd/>
              <a:tailEnd/>
            </a:ln>
          </p:spPr>
          <p:txBody>
            <a:bodyPr/>
            <a:lstStyle/>
            <a:p>
              <a:endParaRPr lang="en-US">
                <a:solidFill>
                  <a:prstClr val="black"/>
                </a:solidFill>
              </a:endParaRPr>
            </a:p>
          </p:txBody>
        </p:sp>
        <p:sp>
          <p:nvSpPr>
            <p:cNvPr id="33" name="Line 29"/>
            <p:cNvSpPr>
              <a:spLocks noChangeShapeType="1"/>
            </p:cNvSpPr>
            <p:nvPr/>
          </p:nvSpPr>
          <p:spPr bwMode="auto">
            <a:xfrm>
              <a:off x="7888934" y="6372900"/>
              <a:ext cx="1621" cy="37486"/>
            </a:xfrm>
            <a:prstGeom prst="line">
              <a:avLst/>
            </a:prstGeom>
            <a:noFill/>
            <a:ln w="9525">
              <a:solidFill>
                <a:srgbClr val="FFFFFF"/>
              </a:solidFill>
              <a:round/>
              <a:headEnd/>
              <a:tailEnd/>
            </a:ln>
          </p:spPr>
          <p:txBody>
            <a:bodyPr/>
            <a:lstStyle/>
            <a:p>
              <a:endParaRPr lang="en-US">
                <a:solidFill>
                  <a:prstClr val="black"/>
                </a:solidFill>
              </a:endParaRPr>
            </a:p>
          </p:txBody>
        </p:sp>
        <p:sp>
          <p:nvSpPr>
            <p:cNvPr id="38" name="Text Box 46"/>
            <p:cNvSpPr txBox="1">
              <a:spLocks noChangeArrowheads="1"/>
            </p:cNvSpPr>
            <p:nvPr/>
          </p:nvSpPr>
          <p:spPr bwMode="auto">
            <a:xfrm>
              <a:off x="2509428" y="6402889"/>
              <a:ext cx="1323387" cy="359861"/>
            </a:xfrm>
            <a:prstGeom prst="rect">
              <a:avLst/>
            </a:prstGeom>
            <a:noFill/>
            <a:ln w="9525">
              <a:noFill/>
              <a:miter lim="800000"/>
              <a:headEnd/>
              <a:tailEnd/>
            </a:ln>
          </p:spPr>
          <p:txBody>
            <a:bodyPr>
              <a:spAutoFit/>
            </a:bodyPr>
            <a:lstStyle/>
            <a:p>
              <a:pPr>
                <a:spcBef>
                  <a:spcPct val="50000"/>
                </a:spcBef>
              </a:pPr>
              <a:endParaRPr lang="en-US">
                <a:solidFill>
                  <a:prstClr val="black"/>
                </a:solidFill>
              </a:endParaRPr>
            </a:p>
          </p:txBody>
        </p:sp>
        <p:sp>
          <p:nvSpPr>
            <p:cNvPr id="39" name="Text Box 47"/>
            <p:cNvSpPr txBox="1">
              <a:spLocks noChangeArrowheads="1"/>
            </p:cNvSpPr>
            <p:nvPr/>
          </p:nvSpPr>
          <p:spPr bwMode="auto">
            <a:xfrm>
              <a:off x="2278816" y="5089316"/>
              <a:ext cx="1592914" cy="707886"/>
            </a:xfrm>
            <a:prstGeom prst="rect">
              <a:avLst/>
            </a:prstGeom>
            <a:noFill/>
            <a:ln w="9525">
              <a:noFill/>
              <a:miter lim="800000"/>
              <a:headEnd/>
              <a:tailEnd/>
            </a:ln>
          </p:spPr>
          <p:txBody>
            <a:bodyPr wrap="square">
              <a:spAutoFit/>
            </a:bodyPr>
            <a:lstStyle/>
            <a:p>
              <a:pPr algn="ctr">
                <a:spcBef>
                  <a:spcPts val="0"/>
                </a:spcBef>
              </a:pPr>
              <a:r>
                <a:rPr lang="en-US" sz="2000" i="0" dirty="0" smtClean="0">
                  <a:solidFill>
                    <a:prstClr val="black"/>
                  </a:solidFill>
                </a:rPr>
                <a:t>Tier 2</a:t>
              </a:r>
            </a:p>
            <a:p>
              <a:pPr algn="ctr">
                <a:spcBef>
                  <a:spcPts val="0"/>
                </a:spcBef>
              </a:pPr>
              <a:r>
                <a:rPr lang="en-US" sz="2000" i="0" dirty="0" smtClean="0">
                  <a:solidFill>
                    <a:prstClr val="black"/>
                  </a:solidFill>
                </a:rPr>
                <a:t>Outdoor</a:t>
              </a:r>
              <a:endParaRPr lang="en-US" sz="2000" i="0" dirty="0">
                <a:solidFill>
                  <a:prstClr val="black"/>
                </a:solidFill>
              </a:endParaRPr>
            </a:p>
          </p:txBody>
        </p:sp>
        <p:sp>
          <p:nvSpPr>
            <p:cNvPr id="43" name="Rectangle 45"/>
            <p:cNvSpPr>
              <a:spLocks noChangeArrowheads="1"/>
            </p:cNvSpPr>
            <p:nvPr/>
          </p:nvSpPr>
          <p:spPr bwMode="auto">
            <a:xfrm>
              <a:off x="1143000" y="5833109"/>
              <a:ext cx="1280160" cy="500576"/>
            </a:xfrm>
            <a:prstGeom prst="rect">
              <a:avLst/>
            </a:prstGeom>
            <a:solidFill>
              <a:srgbClr val="00B0F0"/>
            </a:solidFill>
            <a:ln w="9525">
              <a:solidFill>
                <a:schemeClr val="tx1"/>
              </a:solidFill>
              <a:miter lim="800000"/>
              <a:headEnd/>
              <a:tailEnd/>
            </a:ln>
          </p:spPr>
          <p:txBody>
            <a:bodyPr wrap="none" anchor="ctr"/>
            <a:lstStyle/>
            <a:p>
              <a:endParaRPr lang="en-US">
                <a:solidFill>
                  <a:prstClr val="black"/>
                </a:solidFill>
              </a:endParaRPr>
            </a:p>
          </p:txBody>
        </p:sp>
        <p:sp>
          <p:nvSpPr>
            <p:cNvPr id="44" name="Text Box 46"/>
            <p:cNvSpPr txBox="1">
              <a:spLocks noChangeArrowheads="1"/>
            </p:cNvSpPr>
            <p:nvPr/>
          </p:nvSpPr>
          <p:spPr bwMode="auto">
            <a:xfrm>
              <a:off x="1201339" y="5058126"/>
              <a:ext cx="1248311" cy="707886"/>
            </a:xfrm>
            <a:prstGeom prst="rect">
              <a:avLst/>
            </a:prstGeom>
            <a:noFill/>
            <a:ln w="9525">
              <a:noFill/>
              <a:miter lim="800000"/>
              <a:headEnd/>
              <a:tailEnd/>
            </a:ln>
          </p:spPr>
          <p:txBody>
            <a:bodyPr wrap="square">
              <a:spAutoFit/>
            </a:bodyPr>
            <a:lstStyle/>
            <a:p>
              <a:pPr algn="ctr">
                <a:spcBef>
                  <a:spcPct val="50000"/>
                </a:spcBef>
              </a:pPr>
              <a:r>
                <a:rPr lang="en-US" sz="2000" i="0" dirty="0" smtClean="0">
                  <a:solidFill>
                    <a:prstClr val="black"/>
                  </a:solidFill>
                </a:rPr>
                <a:t>Tier 1</a:t>
              </a:r>
            </a:p>
            <a:p>
              <a:pPr algn="ctr">
                <a:spcBef>
                  <a:spcPts val="0"/>
                </a:spcBef>
              </a:pPr>
              <a:r>
                <a:rPr lang="en-US" sz="2000" i="0" dirty="0" smtClean="0">
                  <a:solidFill>
                    <a:prstClr val="black"/>
                  </a:solidFill>
                </a:rPr>
                <a:t>Indoor</a:t>
              </a:r>
            </a:p>
          </p:txBody>
        </p:sp>
        <p:sp>
          <p:nvSpPr>
            <p:cNvPr id="45" name="Left Brace 52"/>
            <p:cNvSpPr>
              <a:spLocks/>
            </p:cNvSpPr>
            <p:nvPr/>
          </p:nvSpPr>
          <p:spPr bwMode="auto">
            <a:xfrm rot="5400000">
              <a:off x="2047745" y="3167163"/>
              <a:ext cx="715108" cy="2457983"/>
            </a:xfrm>
            <a:prstGeom prst="leftBrace">
              <a:avLst>
                <a:gd name="adj1" fmla="val 8331"/>
                <a:gd name="adj2" fmla="val 50000"/>
              </a:avLst>
            </a:prstGeom>
            <a:noFill/>
            <a:ln w="28575" algn="ctr">
              <a:solidFill>
                <a:schemeClr val="tx1"/>
              </a:solidFill>
              <a:round/>
              <a:headEnd/>
              <a:tailEnd/>
            </a:ln>
          </p:spPr>
          <p:txBody>
            <a:bodyPr/>
            <a:lstStyle/>
            <a:p>
              <a:endParaRPr lang="en-US" b="0" i="0">
                <a:solidFill>
                  <a:prstClr val="black"/>
                </a:solidFill>
              </a:endParaRPr>
            </a:p>
          </p:txBody>
        </p:sp>
        <p:sp>
          <p:nvSpPr>
            <p:cNvPr id="47" name="TextBox 48"/>
            <p:cNvSpPr txBox="1">
              <a:spLocks noChangeArrowheads="1"/>
            </p:cNvSpPr>
            <p:nvPr/>
          </p:nvSpPr>
          <p:spPr bwMode="auto">
            <a:xfrm>
              <a:off x="1062962" y="3135361"/>
              <a:ext cx="2728730" cy="830997"/>
            </a:xfrm>
            <a:prstGeom prst="rect">
              <a:avLst/>
            </a:prstGeom>
            <a:noFill/>
            <a:ln w="9525">
              <a:noFill/>
              <a:miter lim="800000"/>
              <a:headEnd/>
              <a:tailEnd/>
            </a:ln>
          </p:spPr>
          <p:txBody>
            <a:bodyPr wrap="square">
              <a:spAutoFit/>
            </a:bodyPr>
            <a:lstStyle/>
            <a:p>
              <a:pPr algn="ctr"/>
              <a:r>
                <a:rPr lang="en-US" i="0" dirty="0" smtClean="0">
                  <a:solidFill>
                    <a:srgbClr val="1F497D">
                      <a:lumMod val="60000"/>
                      <a:lumOff val="40000"/>
                    </a:srgbClr>
                  </a:solidFill>
                </a:rPr>
                <a:t>100% </a:t>
              </a:r>
              <a:r>
                <a:rPr lang="en-US" i="0" dirty="0">
                  <a:solidFill>
                    <a:srgbClr val="1F497D">
                      <a:lumMod val="60000"/>
                      <a:lumOff val="40000"/>
                    </a:srgbClr>
                  </a:solidFill>
                </a:rPr>
                <a:t>of </a:t>
              </a:r>
              <a:r>
                <a:rPr lang="en-US" i="0" dirty="0" smtClean="0">
                  <a:solidFill>
                    <a:srgbClr val="1F497D">
                      <a:lumMod val="60000"/>
                      <a:lumOff val="40000"/>
                    </a:srgbClr>
                  </a:solidFill>
                </a:rPr>
                <a:t>indoor</a:t>
              </a:r>
              <a:r>
                <a:rPr lang="en-US" i="0" dirty="0" smtClean="0">
                  <a:solidFill>
                    <a:prstClr val="black"/>
                  </a:solidFill>
                </a:rPr>
                <a:t> + </a:t>
              </a:r>
              <a:r>
                <a:rPr lang="en-US" i="0" dirty="0" smtClean="0">
                  <a:solidFill>
                    <a:srgbClr val="9BBB59">
                      <a:lumMod val="75000"/>
                    </a:srgbClr>
                  </a:solidFill>
                </a:rPr>
                <a:t>70% of outdoor</a:t>
              </a:r>
              <a:endParaRPr lang="en-US" i="0" dirty="0">
                <a:solidFill>
                  <a:srgbClr val="9BBB59">
                    <a:lumMod val="75000"/>
                  </a:srgbClr>
                </a:solidFill>
              </a:endParaRPr>
            </a:p>
          </p:txBody>
        </p:sp>
        <p:grpSp>
          <p:nvGrpSpPr>
            <p:cNvPr id="62" name="Group 61"/>
            <p:cNvGrpSpPr/>
            <p:nvPr/>
          </p:nvGrpSpPr>
          <p:grpSpPr>
            <a:xfrm>
              <a:off x="6814474" y="1121206"/>
              <a:ext cx="1828979" cy="5212479"/>
              <a:chOff x="6400621" y="606251"/>
              <a:chExt cx="1828979" cy="5212479"/>
            </a:xfrm>
            <a:solidFill>
              <a:schemeClr val="accent6">
                <a:lumMod val="75000"/>
              </a:schemeClr>
            </a:solidFill>
          </p:grpSpPr>
          <p:sp>
            <p:nvSpPr>
              <p:cNvPr id="27" name="Rectangle 23"/>
              <p:cNvSpPr>
                <a:spLocks noChangeArrowheads="1"/>
              </p:cNvSpPr>
              <p:nvPr/>
            </p:nvSpPr>
            <p:spPr bwMode="auto">
              <a:xfrm>
                <a:off x="6400621" y="1590368"/>
                <a:ext cx="1828979" cy="4228362"/>
              </a:xfrm>
              <a:prstGeom prst="rect">
                <a:avLst/>
              </a:prstGeom>
              <a:grpFill/>
              <a:ln w="9525">
                <a:solidFill>
                  <a:schemeClr val="tx1"/>
                </a:solidFill>
                <a:miter lim="800000"/>
                <a:headEnd/>
                <a:tailEnd/>
              </a:ln>
            </p:spPr>
            <p:txBody>
              <a:bodyPr/>
              <a:lstStyle/>
              <a:p>
                <a:r>
                  <a:rPr lang="en-US" i="0">
                    <a:solidFill>
                      <a:prstClr val="black"/>
                    </a:solidFill>
                  </a:rPr>
                  <a:t> </a:t>
                </a:r>
                <a:endParaRPr lang="en-US" sz="1800" i="0">
                  <a:solidFill>
                    <a:prstClr val="black"/>
                  </a:solidFill>
                </a:endParaRPr>
              </a:p>
              <a:p>
                <a:endParaRPr lang="en-US" i="0">
                  <a:solidFill>
                    <a:prstClr val="black"/>
                  </a:solidFill>
                </a:endParaRPr>
              </a:p>
            </p:txBody>
          </p:sp>
          <p:sp>
            <p:nvSpPr>
              <p:cNvPr id="46" name="TextBox 47"/>
              <p:cNvSpPr txBox="1">
                <a:spLocks noChangeArrowheads="1"/>
              </p:cNvSpPr>
              <p:nvPr/>
            </p:nvSpPr>
            <p:spPr bwMode="auto">
              <a:xfrm>
                <a:off x="6449838" y="606251"/>
                <a:ext cx="1676400" cy="923330"/>
              </a:xfrm>
              <a:prstGeom prst="rect">
                <a:avLst/>
              </a:prstGeom>
              <a:solidFill>
                <a:schemeClr val="bg1"/>
              </a:solidFill>
              <a:ln w="9525">
                <a:noFill/>
                <a:miter lim="800000"/>
                <a:headEnd/>
                <a:tailEnd/>
              </a:ln>
            </p:spPr>
            <p:txBody>
              <a:bodyPr>
                <a:spAutoFit/>
              </a:bodyPr>
              <a:lstStyle/>
              <a:p>
                <a:pPr algn="ctr"/>
                <a:r>
                  <a:rPr lang="en-US" sz="1800" i="0" dirty="0" smtClean="0">
                    <a:solidFill>
                      <a:prstClr val="black"/>
                    </a:solidFill>
                  </a:rPr>
                  <a:t>100%+ </a:t>
                </a:r>
                <a:r>
                  <a:rPr lang="en-US" sz="1800" i="0" dirty="0">
                    <a:solidFill>
                      <a:prstClr val="black"/>
                    </a:solidFill>
                  </a:rPr>
                  <a:t>of </a:t>
                </a:r>
                <a:r>
                  <a:rPr lang="en-US" sz="1800" i="0" dirty="0" smtClean="0">
                    <a:solidFill>
                      <a:prstClr val="black"/>
                    </a:solidFill>
                  </a:rPr>
                  <a:t>Adjusted Budget</a:t>
                </a:r>
                <a:endParaRPr lang="en-US" sz="1800" i="0" dirty="0">
                  <a:solidFill>
                    <a:prstClr val="black"/>
                  </a:solidFill>
                </a:endParaRPr>
              </a:p>
            </p:txBody>
          </p:sp>
          <p:sp>
            <p:nvSpPr>
              <p:cNvPr id="50" name="WordArt 34"/>
              <p:cNvSpPr>
                <a:spLocks noChangeArrowheads="1" noChangeShapeType="1" noTextEdit="1"/>
              </p:cNvSpPr>
              <p:nvPr/>
            </p:nvSpPr>
            <p:spPr bwMode="auto">
              <a:xfrm>
                <a:off x="6925646" y="3784497"/>
                <a:ext cx="777875" cy="569107"/>
              </a:xfrm>
              <a:prstGeom prst="rect">
                <a:avLst/>
              </a:prstGeom>
              <a:grpFill/>
            </p:spPr>
            <p:txBody>
              <a:bodyPr wrap="none" fromWordArt="1">
                <a:prstTxWarp prst="textPlain">
                  <a:avLst>
                    <a:gd name="adj" fmla="val 50000"/>
                  </a:avLst>
                </a:prstTxWarp>
              </a:bodyPr>
              <a:lstStyle/>
              <a:p>
                <a:pPr algn="ctr"/>
                <a:r>
                  <a:rPr lang="en-US" sz="2800" kern="10" dirty="0" smtClean="0">
                    <a:ln w="9525">
                      <a:solidFill>
                        <a:srgbClr val="000000"/>
                      </a:solidFill>
                      <a:round/>
                      <a:headEnd/>
                      <a:tailEnd/>
                    </a:ln>
                    <a:solidFill>
                      <a:srgbClr val="FFFF00"/>
                    </a:solidFill>
                    <a:latin typeface="Arial Black"/>
                  </a:rPr>
                  <a:t>$</a:t>
                </a:r>
                <a:endParaRPr lang="en-US" sz="2800" kern="10" dirty="0">
                  <a:ln w="9525">
                    <a:solidFill>
                      <a:srgbClr val="000000"/>
                    </a:solidFill>
                    <a:round/>
                    <a:headEnd/>
                    <a:tailEnd/>
                  </a:ln>
                  <a:solidFill>
                    <a:srgbClr val="FFFF00"/>
                  </a:solidFill>
                  <a:latin typeface="Arial Black"/>
                </a:endParaRPr>
              </a:p>
            </p:txBody>
          </p:sp>
        </p:grpSp>
        <p:sp>
          <p:nvSpPr>
            <p:cNvPr id="51" name="TextBox 48"/>
            <p:cNvSpPr txBox="1">
              <a:spLocks noChangeArrowheads="1"/>
            </p:cNvSpPr>
            <p:nvPr/>
          </p:nvSpPr>
          <p:spPr bwMode="auto">
            <a:xfrm>
              <a:off x="533400" y="6457950"/>
              <a:ext cx="3276600" cy="400050"/>
            </a:xfrm>
            <a:prstGeom prst="rect">
              <a:avLst/>
            </a:prstGeom>
            <a:noFill/>
            <a:ln w="9525">
              <a:noFill/>
              <a:miter lim="800000"/>
              <a:headEnd/>
              <a:tailEnd/>
            </a:ln>
          </p:spPr>
          <p:txBody>
            <a:bodyPr>
              <a:spAutoFit/>
            </a:bodyPr>
            <a:lstStyle/>
            <a:p>
              <a:r>
                <a:rPr lang="en-US" sz="2000" dirty="0">
                  <a:solidFill>
                    <a:prstClr val="black"/>
                  </a:solidFill>
                </a:rPr>
                <a:t>Customer Water Use</a:t>
              </a:r>
            </a:p>
          </p:txBody>
        </p:sp>
        <p:sp>
          <p:nvSpPr>
            <p:cNvPr id="52" name="TextBox 51"/>
            <p:cNvSpPr txBox="1"/>
            <p:nvPr/>
          </p:nvSpPr>
          <p:spPr>
            <a:xfrm>
              <a:off x="345757" y="4236426"/>
              <a:ext cx="492443" cy="2145323"/>
            </a:xfrm>
            <a:prstGeom prst="rect">
              <a:avLst/>
            </a:prstGeom>
            <a:noFill/>
          </p:spPr>
          <p:txBody>
            <a:bodyPr vert="vert270" wrap="square">
              <a:spAutoFit/>
            </a:bodyPr>
            <a:lstStyle/>
            <a:p>
              <a:pPr>
                <a:defRPr/>
              </a:pPr>
              <a:r>
                <a:rPr lang="en-US" sz="2000" dirty="0">
                  <a:solidFill>
                    <a:prstClr val="black"/>
                  </a:solidFill>
                </a:rPr>
                <a:t>Water Pricing</a:t>
              </a:r>
            </a:p>
          </p:txBody>
        </p:sp>
        <p:cxnSp>
          <p:nvCxnSpPr>
            <p:cNvPr id="53" name="Straight Arrow Connector 51"/>
            <p:cNvCxnSpPr>
              <a:cxnSpLocks noChangeShapeType="1"/>
            </p:cNvCxnSpPr>
            <p:nvPr/>
          </p:nvCxnSpPr>
          <p:spPr bwMode="auto">
            <a:xfrm>
              <a:off x="3200400" y="6686550"/>
              <a:ext cx="1371600" cy="0"/>
            </a:xfrm>
            <a:prstGeom prst="straightConnector1">
              <a:avLst/>
            </a:prstGeom>
            <a:noFill/>
            <a:ln w="19050" algn="ctr">
              <a:solidFill>
                <a:schemeClr val="tx1"/>
              </a:solidFill>
              <a:round/>
              <a:headEnd/>
              <a:tailEnd type="triangle" w="med" len="med"/>
            </a:ln>
          </p:spPr>
        </p:cxnSp>
        <p:cxnSp>
          <p:nvCxnSpPr>
            <p:cNvPr id="54" name="Straight Arrow Connector 53"/>
            <p:cNvCxnSpPr>
              <a:cxnSpLocks noChangeShapeType="1"/>
            </p:cNvCxnSpPr>
            <p:nvPr/>
          </p:nvCxnSpPr>
          <p:spPr bwMode="auto">
            <a:xfrm flipV="1">
              <a:off x="608013" y="3487738"/>
              <a:ext cx="3175" cy="1143000"/>
            </a:xfrm>
            <a:prstGeom prst="straightConnector1">
              <a:avLst/>
            </a:prstGeom>
            <a:noFill/>
            <a:ln w="12700" algn="ctr">
              <a:solidFill>
                <a:schemeClr val="tx1"/>
              </a:solidFill>
              <a:round/>
              <a:headEnd/>
              <a:tailEnd type="triangle" w="med" len="med"/>
            </a:ln>
          </p:spPr>
        </p:cxnSp>
        <p:sp>
          <p:nvSpPr>
            <p:cNvPr id="6" name="Right Arrow 5"/>
            <p:cNvSpPr/>
            <p:nvPr/>
          </p:nvSpPr>
          <p:spPr>
            <a:xfrm>
              <a:off x="4267200" y="4989909"/>
              <a:ext cx="2362200" cy="99314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prstClr val="white"/>
                </a:solidFill>
              </a:endParaRPr>
            </a:p>
          </p:txBody>
        </p:sp>
        <p:sp>
          <p:nvSpPr>
            <p:cNvPr id="58" name="Rectangle 57"/>
            <p:cNvSpPr/>
            <p:nvPr/>
          </p:nvSpPr>
          <p:spPr>
            <a:xfrm>
              <a:off x="6781800" y="5289369"/>
              <a:ext cx="1926064" cy="677108"/>
            </a:xfrm>
            <a:prstGeom prst="rect">
              <a:avLst/>
            </a:prstGeom>
          </p:spPr>
          <p:txBody>
            <a:bodyPr wrap="square">
              <a:spAutoFit/>
            </a:bodyPr>
            <a:lstStyle/>
            <a:p>
              <a:pPr algn="ctr">
                <a:spcBef>
                  <a:spcPct val="50000"/>
                </a:spcBef>
              </a:pPr>
              <a:r>
                <a:rPr lang="en-US" sz="1900" i="0" dirty="0">
                  <a:solidFill>
                    <a:prstClr val="black"/>
                  </a:solidFill>
                </a:rPr>
                <a:t>Tier 5</a:t>
              </a:r>
              <a:br>
                <a:rPr lang="en-US" sz="1900" i="0" dirty="0">
                  <a:solidFill>
                    <a:prstClr val="black"/>
                  </a:solidFill>
                </a:rPr>
              </a:br>
              <a:r>
                <a:rPr lang="en-US" sz="1900" i="0" dirty="0">
                  <a:solidFill>
                    <a:prstClr val="black"/>
                  </a:solidFill>
                </a:rPr>
                <a:t>Unsustainable</a:t>
              </a:r>
            </a:p>
          </p:txBody>
        </p:sp>
        <p:sp>
          <p:nvSpPr>
            <p:cNvPr id="2" name="TextBox 1"/>
            <p:cNvSpPr txBox="1"/>
            <p:nvPr/>
          </p:nvSpPr>
          <p:spPr>
            <a:xfrm>
              <a:off x="838200" y="2275803"/>
              <a:ext cx="3263717" cy="461665"/>
            </a:xfrm>
            <a:prstGeom prst="rect">
              <a:avLst/>
            </a:prstGeom>
            <a:solidFill>
              <a:schemeClr val="accent5">
                <a:lumMod val="60000"/>
                <a:lumOff val="40000"/>
              </a:schemeClr>
            </a:solidFill>
          </p:spPr>
          <p:txBody>
            <a:bodyPr wrap="square" rtlCol="0">
              <a:spAutoFit/>
            </a:bodyPr>
            <a:lstStyle/>
            <a:p>
              <a:r>
                <a:rPr lang="en-US" i="0" dirty="0" smtClean="0">
                  <a:solidFill>
                    <a:srgbClr val="1F497D"/>
                  </a:solidFill>
                </a:rPr>
                <a:t>ADJUSTED BUDGET</a:t>
              </a:r>
              <a:endParaRPr lang="en-US" i="0" dirty="0">
                <a:solidFill>
                  <a:srgbClr val="1F497D"/>
                </a:solidFill>
              </a:endParaRPr>
            </a:p>
          </p:txBody>
        </p:sp>
      </p:grpSp>
    </p:spTree>
    <p:extLst>
      <p:ext uri="{BB962C8B-B14F-4D97-AF65-F5344CB8AC3E}">
        <p14:creationId xmlns:p14="http://schemas.microsoft.com/office/powerpoint/2010/main" val="21248084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8"/>
          <p:cNvSpPr>
            <a:spLocks noChangeArrowheads="1"/>
          </p:cNvSpPr>
          <p:nvPr/>
        </p:nvSpPr>
        <p:spPr bwMode="auto">
          <a:xfrm>
            <a:off x="1066800" y="228600"/>
            <a:ext cx="6019800" cy="553998"/>
          </a:xfrm>
          <a:prstGeom prst="rect">
            <a:avLst/>
          </a:prstGeom>
          <a:noFill/>
          <a:ln w="9525">
            <a:noFill/>
            <a:miter lim="800000"/>
            <a:headEnd/>
            <a:tailEnd/>
          </a:ln>
        </p:spPr>
        <p:txBody>
          <a:bodyPr>
            <a:spAutoFit/>
          </a:bodyPr>
          <a:lstStyle/>
          <a:p>
            <a:pPr eaLnBrk="1" hangingPunct="1">
              <a:defRPr/>
            </a:pPr>
            <a:r>
              <a:rPr lang="en-US" sz="3000" i="0" dirty="0" smtClean="0">
                <a:solidFill>
                  <a:prstClr val="white"/>
                </a:solidFill>
                <a:latin typeface="+mj-lt"/>
              </a:rPr>
              <a:t>Western Municipal Water District</a:t>
            </a:r>
            <a:endParaRPr lang="en-US" sz="3000" i="0" dirty="0">
              <a:solidFill>
                <a:prstClr val="white"/>
              </a:solidFill>
              <a:latin typeface="+mj-lt"/>
            </a:endParaRPr>
          </a:p>
        </p:txBody>
      </p:sp>
      <p:sp>
        <p:nvSpPr>
          <p:cNvPr id="6" name="TextBox 5"/>
          <p:cNvSpPr txBox="1"/>
          <p:nvPr/>
        </p:nvSpPr>
        <p:spPr>
          <a:xfrm>
            <a:off x="1066800" y="1371600"/>
            <a:ext cx="7391400" cy="2308324"/>
          </a:xfrm>
          <a:prstGeom prst="rect">
            <a:avLst/>
          </a:prstGeom>
          <a:noFill/>
        </p:spPr>
        <p:txBody>
          <a:bodyPr wrap="square" rtlCol="0">
            <a:spAutoFit/>
          </a:bodyPr>
          <a:lstStyle/>
          <a:p>
            <a:r>
              <a:rPr lang="en-US" i="0" dirty="0" smtClean="0">
                <a:solidFill>
                  <a:srgbClr val="132A7E"/>
                </a:solidFill>
                <a:latin typeface="+mj-lt"/>
              </a:rPr>
              <a:t>Topics:</a:t>
            </a:r>
          </a:p>
          <a:p>
            <a:pPr marL="457200" indent="-457200">
              <a:buFont typeface="+mj-lt"/>
              <a:buAutoNum type="arabicPeriod"/>
            </a:pPr>
            <a:r>
              <a:rPr lang="en-US" b="0" i="0" dirty="0">
                <a:solidFill>
                  <a:srgbClr val="132A7E"/>
                </a:solidFill>
                <a:latin typeface="+mj-lt"/>
              </a:rPr>
              <a:t>Western’s </a:t>
            </a:r>
            <a:r>
              <a:rPr lang="en-US" b="0" i="0" dirty="0" smtClean="0">
                <a:solidFill>
                  <a:srgbClr val="132A7E"/>
                </a:solidFill>
                <a:latin typeface="+mj-lt"/>
              </a:rPr>
              <a:t>story – securing our supply</a:t>
            </a:r>
            <a:endParaRPr lang="en-US" b="0" i="0" dirty="0">
              <a:solidFill>
                <a:srgbClr val="132A7E"/>
              </a:solidFill>
              <a:latin typeface="+mj-lt"/>
            </a:endParaRPr>
          </a:p>
          <a:p>
            <a:pPr marL="457200" indent="-457200">
              <a:buFont typeface="+mj-lt"/>
              <a:buAutoNum type="arabicPeriod"/>
            </a:pPr>
            <a:r>
              <a:rPr lang="en-US" b="0" i="0" dirty="0" smtClean="0">
                <a:solidFill>
                  <a:srgbClr val="132A7E"/>
                </a:solidFill>
                <a:latin typeface="+mj-lt"/>
              </a:rPr>
              <a:t>State emergency </a:t>
            </a:r>
            <a:r>
              <a:rPr lang="en-US" b="0" i="0" dirty="0">
                <a:solidFill>
                  <a:srgbClr val="132A7E"/>
                </a:solidFill>
                <a:latin typeface="+mj-lt"/>
              </a:rPr>
              <a:t>c</a:t>
            </a:r>
            <a:r>
              <a:rPr lang="en-US" b="0" i="0" dirty="0" smtClean="0">
                <a:solidFill>
                  <a:srgbClr val="132A7E"/>
                </a:solidFill>
                <a:latin typeface="+mj-lt"/>
              </a:rPr>
              <a:t>onservation </a:t>
            </a:r>
            <a:r>
              <a:rPr lang="en-US" b="0" i="0" dirty="0">
                <a:solidFill>
                  <a:srgbClr val="132A7E"/>
                </a:solidFill>
                <a:latin typeface="+mj-lt"/>
              </a:rPr>
              <a:t>r</a:t>
            </a:r>
            <a:r>
              <a:rPr lang="en-US" b="0" i="0" dirty="0" smtClean="0">
                <a:solidFill>
                  <a:srgbClr val="132A7E"/>
                </a:solidFill>
                <a:latin typeface="+mj-lt"/>
              </a:rPr>
              <a:t>egulations</a:t>
            </a:r>
          </a:p>
          <a:p>
            <a:pPr marL="457200" indent="-457200">
              <a:buFont typeface="+mj-lt"/>
              <a:buAutoNum type="arabicPeriod"/>
            </a:pPr>
            <a:r>
              <a:rPr lang="en-US" b="0" i="0" dirty="0" smtClean="0">
                <a:solidFill>
                  <a:srgbClr val="132A7E"/>
                </a:solidFill>
                <a:latin typeface="+mj-lt"/>
              </a:rPr>
              <a:t>Planning for an </a:t>
            </a:r>
            <a:r>
              <a:rPr lang="en-US" b="0" i="0" u="sng" dirty="0" smtClean="0">
                <a:solidFill>
                  <a:srgbClr val="132A7E"/>
                </a:solidFill>
                <a:latin typeface="+mj-lt"/>
              </a:rPr>
              <a:t>efficient</a:t>
            </a:r>
            <a:r>
              <a:rPr lang="en-US" b="0" i="0" dirty="0" smtClean="0">
                <a:solidFill>
                  <a:srgbClr val="132A7E"/>
                </a:solidFill>
                <a:latin typeface="+mj-lt"/>
              </a:rPr>
              <a:t> future</a:t>
            </a:r>
          </a:p>
          <a:p>
            <a:endParaRPr lang="en-US" b="0" i="0" dirty="0" smtClean="0">
              <a:latin typeface="+mj-lt"/>
            </a:endParaRPr>
          </a:p>
          <a:p>
            <a:endParaRPr lang="en-US" dirty="0"/>
          </a:p>
        </p:txBody>
      </p:sp>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43000" y="3581400"/>
            <a:ext cx="4495800" cy="2997200"/>
          </a:xfrm>
          <a:prstGeom prst="rect">
            <a:avLst/>
          </a:prstGeom>
        </p:spPr>
      </p:pic>
    </p:spTree>
    <p:extLst>
      <p:ext uri="{BB962C8B-B14F-4D97-AF65-F5344CB8AC3E}">
        <p14:creationId xmlns:p14="http://schemas.microsoft.com/office/powerpoint/2010/main" val="29918411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a:spLocks noChangeArrowheads="1"/>
          </p:cNvSpPr>
          <p:nvPr/>
        </p:nvSpPr>
        <p:spPr bwMode="auto">
          <a:xfrm>
            <a:off x="304800" y="152400"/>
            <a:ext cx="6019800" cy="553998"/>
          </a:xfrm>
          <a:prstGeom prst="rect">
            <a:avLst/>
          </a:prstGeom>
          <a:noFill/>
          <a:ln w="9525">
            <a:noFill/>
            <a:miter lim="800000"/>
            <a:headEnd/>
            <a:tailEnd/>
          </a:ln>
        </p:spPr>
        <p:txBody>
          <a:bodyPr>
            <a:spAutoFit/>
          </a:bodyPr>
          <a:lstStyle/>
          <a:p>
            <a:pPr eaLnBrk="1" hangingPunct="1">
              <a:defRPr/>
            </a:pPr>
            <a:r>
              <a:rPr lang="en-US" sz="3000" i="0" dirty="0" smtClean="0">
                <a:solidFill>
                  <a:prstClr val="white"/>
                </a:solidFill>
                <a:latin typeface="+mj-lt"/>
              </a:rPr>
              <a:t>2015 Emergency Regulation</a:t>
            </a:r>
            <a:endParaRPr lang="en-US" sz="3000" i="0" dirty="0">
              <a:solidFill>
                <a:prstClr val="white"/>
              </a:solidFill>
              <a:latin typeface="+mj-lt"/>
            </a:endParaRPr>
          </a:p>
        </p:txBody>
      </p:sp>
      <p:pic>
        <p:nvPicPr>
          <p:cNvPr id="13" name="Picture 1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95800" y="1981200"/>
            <a:ext cx="4191000" cy="2936422"/>
          </a:xfrm>
          <a:prstGeom prst="rect">
            <a:avLst/>
          </a:prstGeom>
        </p:spPr>
      </p:pic>
      <p:sp>
        <p:nvSpPr>
          <p:cNvPr id="15" name="TextBox 14"/>
          <p:cNvSpPr txBox="1"/>
          <p:nvPr/>
        </p:nvSpPr>
        <p:spPr>
          <a:xfrm>
            <a:off x="315686" y="1600200"/>
            <a:ext cx="4800600" cy="4893647"/>
          </a:xfrm>
          <a:prstGeom prst="rect">
            <a:avLst/>
          </a:prstGeom>
          <a:noFill/>
        </p:spPr>
        <p:txBody>
          <a:bodyPr wrap="square" rtlCol="0">
            <a:spAutoFit/>
          </a:bodyPr>
          <a:lstStyle/>
          <a:p>
            <a:r>
              <a:rPr lang="en-US" i="0" dirty="0" smtClean="0">
                <a:solidFill>
                  <a:schemeClr val="tx2">
                    <a:lumMod val="75000"/>
                  </a:schemeClr>
                </a:solidFill>
                <a:latin typeface="+mn-lt"/>
              </a:rPr>
              <a:t>Actions taken by suppliers:</a:t>
            </a:r>
          </a:p>
          <a:p>
            <a:endParaRPr lang="en-US" b="0" i="0" dirty="0">
              <a:solidFill>
                <a:schemeClr val="tx2">
                  <a:lumMod val="75000"/>
                </a:schemeClr>
              </a:solidFill>
              <a:latin typeface="+mn-lt"/>
            </a:endParaRPr>
          </a:p>
          <a:p>
            <a:pPr marL="342900" indent="-342900">
              <a:buFont typeface="Arial" panose="020B0604020202020204" pitchFamily="34" charset="0"/>
              <a:buChar char="•"/>
            </a:pPr>
            <a:r>
              <a:rPr lang="en-US" b="0" i="0" dirty="0" smtClean="0">
                <a:solidFill>
                  <a:schemeClr val="tx2">
                    <a:lumMod val="60000"/>
                    <a:lumOff val="40000"/>
                  </a:schemeClr>
                </a:solidFill>
                <a:latin typeface="+mn-lt"/>
              </a:rPr>
              <a:t>Implemented </a:t>
            </a:r>
            <a:r>
              <a:rPr lang="en-US" b="0" i="0" dirty="0" smtClean="0">
                <a:solidFill>
                  <a:schemeClr val="tx2">
                    <a:lumMod val="60000"/>
                    <a:lumOff val="40000"/>
                  </a:schemeClr>
                </a:solidFill>
                <a:latin typeface="+mn-lt"/>
              </a:rPr>
              <a:t>shortage </a:t>
            </a:r>
            <a:r>
              <a:rPr lang="en-US" b="0" i="0" dirty="0">
                <a:solidFill>
                  <a:schemeClr val="tx2">
                    <a:lumMod val="60000"/>
                    <a:lumOff val="40000"/>
                  </a:schemeClr>
                </a:solidFill>
                <a:latin typeface="+mn-lt"/>
              </a:rPr>
              <a:t>p</a:t>
            </a:r>
            <a:r>
              <a:rPr lang="en-US" b="0" i="0" dirty="0" smtClean="0">
                <a:solidFill>
                  <a:schemeClr val="tx2">
                    <a:lumMod val="60000"/>
                    <a:lumOff val="40000"/>
                  </a:schemeClr>
                </a:solidFill>
                <a:latin typeface="+mn-lt"/>
              </a:rPr>
              <a:t>lans</a:t>
            </a:r>
          </a:p>
          <a:p>
            <a:pPr marL="342900" indent="-342900">
              <a:buFont typeface="Arial" panose="020B0604020202020204" pitchFamily="34" charset="0"/>
              <a:buChar char="•"/>
            </a:pPr>
            <a:endParaRPr lang="en-US" b="0" i="0" dirty="0">
              <a:solidFill>
                <a:schemeClr val="tx2">
                  <a:lumMod val="60000"/>
                  <a:lumOff val="40000"/>
                </a:schemeClr>
              </a:solidFill>
              <a:latin typeface="+mn-lt"/>
            </a:endParaRPr>
          </a:p>
          <a:p>
            <a:pPr marL="342900" indent="-342900">
              <a:buFont typeface="Arial" panose="020B0604020202020204" pitchFamily="34" charset="0"/>
              <a:buChar char="•"/>
            </a:pPr>
            <a:r>
              <a:rPr lang="en-US" b="0" i="0" dirty="0" smtClean="0">
                <a:solidFill>
                  <a:schemeClr val="tx2">
                    <a:lumMod val="60000"/>
                    <a:lumOff val="40000"/>
                  </a:schemeClr>
                </a:solidFill>
                <a:latin typeface="+mn-lt"/>
              </a:rPr>
              <a:t>Held </a:t>
            </a:r>
            <a:r>
              <a:rPr lang="en-US" b="0" i="0" dirty="0" smtClean="0">
                <a:solidFill>
                  <a:schemeClr val="tx2">
                    <a:lumMod val="60000"/>
                    <a:lumOff val="40000"/>
                  </a:schemeClr>
                </a:solidFill>
                <a:latin typeface="+mn-lt"/>
              </a:rPr>
              <a:t>information </a:t>
            </a:r>
            <a:r>
              <a:rPr lang="en-US" b="0" i="0" dirty="0">
                <a:solidFill>
                  <a:schemeClr val="tx2">
                    <a:lumMod val="60000"/>
                    <a:lumOff val="40000"/>
                  </a:schemeClr>
                </a:solidFill>
                <a:latin typeface="+mn-lt"/>
              </a:rPr>
              <a:t>s</a:t>
            </a:r>
            <a:r>
              <a:rPr lang="en-US" b="0" i="0" dirty="0" smtClean="0">
                <a:solidFill>
                  <a:schemeClr val="tx2">
                    <a:lumMod val="60000"/>
                    <a:lumOff val="40000"/>
                  </a:schemeClr>
                </a:solidFill>
                <a:latin typeface="+mn-lt"/>
              </a:rPr>
              <a:t>essions</a:t>
            </a:r>
            <a:br>
              <a:rPr lang="en-US" b="0" i="0" dirty="0" smtClean="0">
                <a:solidFill>
                  <a:schemeClr val="tx2">
                    <a:lumMod val="60000"/>
                    <a:lumOff val="40000"/>
                  </a:schemeClr>
                </a:solidFill>
                <a:latin typeface="+mn-lt"/>
              </a:rPr>
            </a:br>
            <a:endParaRPr lang="en-US" b="0" i="0" dirty="0" smtClean="0">
              <a:solidFill>
                <a:schemeClr val="tx2">
                  <a:lumMod val="60000"/>
                  <a:lumOff val="40000"/>
                </a:schemeClr>
              </a:solidFill>
              <a:latin typeface="+mn-lt"/>
            </a:endParaRPr>
          </a:p>
          <a:p>
            <a:pPr marL="342900" indent="-342900">
              <a:buFont typeface="Arial" panose="020B0604020202020204" pitchFamily="34" charset="0"/>
              <a:buChar char="•"/>
            </a:pPr>
            <a:r>
              <a:rPr lang="en-US" b="0" i="0" dirty="0" smtClean="0">
                <a:solidFill>
                  <a:schemeClr val="tx2">
                    <a:lumMod val="60000"/>
                    <a:lumOff val="40000"/>
                  </a:schemeClr>
                </a:solidFill>
                <a:latin typeface="+mn-lt"/>
              </a:rPr>
              <a:t>Increased </a:t>
            </a:r>
            <a:r>
              <a:rPr lang="en-US" b="0" i="0" dirty="0" smtClean="0">
                <a:solidFill>
                  <a:schemeClr val="tx2">
                    <a:lumMod val="60000"/>
                    <a:lumOff val="40000"/>
                  </a:schemeClr>
                </a:solidFill>
                <a:latin typeface="+mn-lt"/>
              </a:rPr>
              <a:t>program incentives</a:t>
            </a:r>
            <a:br>
              <a:rPr lang="en-US" b="0" i="0" dirty="0" smtClean="0">
                <a:solidFill>
                  <a:schemeClr val="tx2">
                    <a:lumMod val="60000"/>
                    <a:lumOff val="40000"/>
                  </a:schemeClr>
                </a:solidFill>
                <a:latin typeface="+mn-lt"/>
              </a:rPr>
            </a:br>
            <a:endParaRPr lang="en-US" b="0" i="0" dirty="0" smtClean="0">
              <a:solidFill>
                <a:schemeClr val="tx2">
                  <a:lumMod val="60000"/>
                  <a:lumOff val="40000"/>
                </a:schemeClr>
              </a:solidFill>
              <a:latin typeface="+mn-lt"/>
            </a:endParaRPr>
          </a:p>
          <a:p>
            <a:pPr marL="342900" indent="-342900">
              <a:buFont typeface="Arial" panose="020B0604020202020204" pitchFamily="34" charset="0"/>
              <a:buChar char="•"/>
            </a:pPr>
            <a:r>
              <a:rPr lang="en-US" b="0" i="0" dirty="0" smtClean="0">
                <a:solidFill>
                  <a:schemeClr val="tx2">
                    <a:lumMod val="60000"/>
                    <a:lumOff val="40000"/>
                  </a:schemeClr>
                </a:solidFill>
                <a:latin typeface="+mn-lt"/>
              </a:rPr>
              <a:t>Increased </a:t>
            </a:r>
            <a:r>
              <a:rPr lang="en-US" b="0" i="0" dirty="0" smtClean="0">
                <a:solidFill>
                  <a:schemeClr val="tx2">
                    <a:lumMod val="60000"/>
                    <a:lumOff val="40000"/>
                  </a:schemeClr>
                </a:solidFill>
                <a:latin typeface="+mn-lt"/>
              </a:rPr>
              <a:t>public outreach</a:t>
            </a:r>
          </a:p>
          <a:p>
            <a:endParaRPr lang="en-US" b="0" i="0" dirty="0">
              <a:solidFill>
                <a:schemeClr val="tx2">
                  <a:lumMod val="60000"/>
                  <a:lumOff val="40000"/>
                </a:schemeClr>
              </a:solidFill>
              <a:latin typeface="+mn-lt"/>
            </a:endParaRPr>
          </a:p>
          <a:p>
            <a:pPr marL="342900" indent="-342900">
              <a:buFont typeface="Arial" panose="020B0604020202020204" pitchFamily="34" charset="0"/>
              <a:buChar char="•"/>
            </a:pPr>
            <a:r>
              <a:rPr lang="en-US" b="0" i="0" dirty="0" smtClean="0">
                <a:solidFill>
                  <a:schemeClr val="tx2">
                    <a:lumMod val="60000"/>
                    <a:lumOff val="40000"/>
                  </a:schemeClr>
                </a:solidFill>
                <a:latin typeface="+mn-lt"/>
              </a:rPr>
              <a:t>Reported to </a:t>
            </a:r>
            <a:r>
              <a:rPr lang="en-US" b="0" i="0" dirty="0" smtClean="0">
                <a:solidFill>
                  <a:schemeClr val="tx2">
                    <a:lumMod val="60000"/>
                    <a:lumOff val="40000"/>
                  </a:schemeClr>
                </a:solidFill>
                <a:latin typeface="+mn-lt"/>
              </a:rPr>
              <a:t>State Board monthly</a:t>
            </a:r>
          </a:p>
          <a:p>
            <a:endParaRPr lang="en-US" dirty="0"/>
          </a:p>
          <a:p>
            <a:endParaRPr lang="en-US" dirty="0"/>
          </a:p>
        </p:txBody>
      </p:sp>
    </p:spTree>
    <p:extLst>
      <p:ext uri="{BB962C8B-B14F-4D97-AF65-F5344CB8AC3E}">
        <p14:creationId xmlns:p14="http://schemas.microsoft.com/office/powerpoint/2010/main" val="42098532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62100" y="1065417"/>
            <a:ext cx="6019800" cy="2976375"/>
          </a:xfrm>
          <a:prstGeom prst="rect">
            <a:avLst/>
          </a:prstGeom>
        </p:spPr>
      </p:pic>
      <p:sp>
        <p:nvSpPr>
          <p:cNvPr id="5" name="TextBox 4"/>
          <p:cNvSpPr txBox="1"/>
          <p:nvPr/>
        </p:nvSpPr>
        <p:spPr>
          <a:xfrm>
            <a:off x="598714" y="4085375"/>
            <a:ext cx="7946572" cy="830997"/>
          </a:xfrm>
          <a:prstGeom prst="rect">
            <a:avLst/>
          </a:prstGeom>
          <a:noFill/>
        </p:spPr>
        <p:txBody>
          <a:bodyPr wrap="square" rtlCol="0">
            <a:spAutoFit/>
          </a:bodyPr>
          <a:lstStyle/>
          <a:p>
            <a:pPr marL="342900" indent="-342900">
              <a:buFont typeface="Arial" panose="020B0604020202020204" pitchFamily="34" charset="0"/>
              <a:buChar char="•"/>
            </a:pPr>
            <a:r>
              <a:rPr lang="en-US" i="0" dirty="0" smtClean="0">
                <a:latin typeface="Calibri"/>
              </a:rPr>
              <a:t>Cumulative reduction through Feb 2016 was 23% percent</a:t>
            </a:r>
          </a:p>
          <a:p>
            <a:pPr marL="342900" indent="-342900">
              <a:buFont typeface="Arial" panose="020B0604020202020204" pitchFamily="34" charset="0"/>
              <a:buChar char="•"/>
            </a:pPr>
            <a:r>
              <a:rPr lang="en-US" i="0" dirty="0" smtClean="0">
                <a:latin typeface="Calibri"/>
              </a:rPr>
              <a:t>Is Western a bad actor by missing the 32</a:t>
            </a:r>
            <a:r>
              <a:rPr lang="en-US" i="0" dirty="0">
                <a:latin typeface="Calibri"/>
              </a:rPr>
              <a:t> </a:t>
            </a:r>
            <a:r>
              <a:rPr lang="en-US" i="0" dirty="0" smtClean="0">
                <a:latin typeface="Calibri"/>
              </a:rPr>
              <a:t>percent target?</a:t>
            </a:r>
          </a:p>
        </p:txBody>
      </p:sp>
      <p:sp>
        <p:nvSpPr>
          <p:cNvPr id="7" name="Text Box 4"/>
          <p:cNvSpPr txBox="1">
            <a:spLocks noChangeArrowheads="1"/>
          </p:cNvSpPr>
          <p:nvPr/>
        </p:nvSpPr>
        <p:spPr bwMode="auto">
          <a:xfrm>
            <a:off x="598714" y="196063"/>
            <a:ext cx="5972140" cy="553998"/>
          </a:xfrm>
          <a:prstGeom prst="rect">
            <a:avLst/>
          </a:prstGeom>
          <a:noFill/>
        </p:spPr>
        <p:txBody>
          <a:bodyPr wrap="square" rtlCol="0">
            <a:spAutoFit/>
          </a:bodyPr>
          <a:lstStyle>
            <a:defPPr>
              <a:defRPr lang="en-US"/>
            </a:defPPr>
            <a:lvl1pPr>
              <a:defRPr sz="2800" i="0">
                <a:solidFill>
                  <a:schemeClr val="accent1">
                    <a:lumMod val="75000"/>
                  </a:schemeClr>
                </a:solidFill>
                <a:latin typeface="Arial Bold" panose="020B0704020202020204" pitchFamily="34" charset="0"/>
                <a:cs typeface="Arial Bold" panose="020B0704020202020204" pitchFamily="34" charset="0"/>
              </a:defRPr>
            </a:lvl1pPr>
          </a:lstStyle>
          <a:p>
            <a:r>
              <a:rPr lang="en-US" sz="3000" dirty="0" smtClean="0">
                <a:solidFill>
                  <a:prstClr val="white"/>
                </a:solidFill>
                <a:latin typeface="+mj-lt"/>
              </a:rPr>
              <a:t>Cumulative Progress Report</a:t>
            </a:r>
            <a:endParaRPr lang="en-US" sz="3000" dirty="0">
              <a:solidFill>
                <a:prstClr val="white"/>
              </a:solidFill>
              <a:latin typeface="+mj-lt"/>
            </a:endParaRPr>
          </a:p>
        </p:txBody>
      </p:sp>
      <p:sp>
        <p:nvSpPr>
          <p:cNvPr id="6" name="TextBox 5"/>
          <p:cNvSpPr txBox="1"/>
          <p:nvPr/>
        </p:nvSpPr>
        <p:spPr>
          <a:xfrm>
            <a:off x="5181600" y="2693759"/>
            <a:ext cx="4191000" cy="646331"/>
          </a:xfrm>
          <a:prstGeom prst="rect">
            <a:avLst/>
          </a:prstGeom>
          <a:noFill/>
        </p:spPr>
        <p:txBody>
          <a:bodyPr wrap="square" rtlCol="0">
            <a:spAutoFit/>
          </a:bodyPr>
          <a:lstStyle/>
          <a:p>
            <a:pPr algn="ctr"/>
            <a:r>
              <a:rPr lang="en-US" sz="1800" dirty="0" smtClean="0">
                <a:solidFill>
                  <a:srgbClr val="FF0000"/>
                </a:solidFill>
              </a:rPr>
              <a:t>Additional Conservation</a:t>
            </a:r>
          </a:p>
          <a:p>
            <a:pPr algn="ctr"/>
            <a:r>
              <a:rPr lang="en-US" sz="1800" dirty="0" smtClean="0">
                <a:solidFill>
                  <a:srgbClr val="FF0000"/>
                </a:solidFill>
              </a:rPr>
              <a:t>Needed to meet mandate</a:t>
            </a:r>
            <a:endParaRPr lang="en-US" sz="1800" dirty="0">
              <a:solidFill>
                <a:srgbClr val="FF0000"/>
              </a:solidFill>
            </a:endParaRPr>
          </a:p>
        </p:txBody>
      </p:sp>
      <p:sp>
        <p:nvSpPr>
          <p:cNvPr id="10" name="TextBox 9"/>
          <p:cNvSpPr txBox="1"/>
          <p:nvPr/>
        </p:nvSpPr>
        <p:spPr>
          <a:xfrm>
            <a:off x="2362200" y="2339816"/>
            <a:ext cx="1828800" cy="1015663"/>
          </a:xfrm>
          <a:prstGeom prst="rect">
            <a:avLst/>
          </a:prstGeom>
          <a:noFill/>
        </p:spPr>
        <p:txBody>
          <a:bodyPr wrap="square" rtlCol="0">
            <a:spAutoFit/>
          </a:bodyPr>
          <a:lstStyle/>
          <a:p>
            <a:pPr algn="ctr"/>
            <a:r>
              <a:rPr lang="en-US" sz="2000" dirty="0" smtClean="0">
                <a:solidFill>
                  <a:schemeClr val="bg1"/>
                </a:solidFill>
              </a:rPr>
              <a:t>Actual</a:t>
            </a:r>
          </a:p>
          <a:p>
            <a:pPr algn="ctr"/>
            <a:r>
              <a:rPr lang="en-US" sz="2000" dirty="0" smtClean="0">
                <a:solidFill>
                  <a:schemeClr val="bg1"/>
                </a:solidFill>
              </a:rPr>
              <a:t>Conservation Achieved</a:t>
            </a:r>
            <a:endParaRPr lang="en-US" sz="2000" dirty="0">
              <a:solidFill>
                <a:schemeClr val="bg1"/>
              </a:solidFill>
            </a:endParaRPr>
          </a:p>
        </p:txBody>
      </p:sp>
      <p:sp>
        <p:nvSpPr>
          <p:cNvPr id="8" name="TextBox 7"/>
          <p:cNvSpPr txBox="1"/>
          <p:nvPr/>
        </p:nvSpPr>
        <p:spPr>
          <a:xfrm>
            <a:off x="1219200" y="5105400"/>
            <a:ext cx="6934200" cy="1569660"/>
          </a:xfrm>
          <a:prstGeom prst="rect">
            <a:avLst/>
          </a:prstGeom>
          <a:noFill/>
        </p:spPr>
        <p:txBody>
          <a:bodyPr wrap="square" rtlCol="0">
            <a:spAutoFit/>
          </a:bodyPr>
          <a:lstStyle/>
          <a:p>
            <a:pPr algn="ctr"/>
            <a:r>
              <a:rPr lang="en-US" i="0" dirty="0">
                <a:solidFill>
                  <a:srgbClr val="1D477E"/>
                </a:solidFill>
                <a:latin typeface="Calibri"/>
              </a:rPr>
              <a:t>Considering reductions prior to </a:t>
            </a:r>
            <a:r>
              <a:rPr lang="en-US" i="0" dirty="0" smtClean="0">
                <a:solidFill>
                  <a:srgbClr val="1D477E"/>
                </a:solidFill>
                <a:latin typeface="Calibri"/>
              </a:rPr>
              <a:t>the 2015 mandate,</a:t>
            </a:r>
          </a:p>
          <a:p>
            <a:pPr algn="ctr"/>
            <a:r>
              <a:rPr lang="en-US" i="0" dirty="0" smtClean="0">
                <a:solidFill>
                  <a:srgbClr val="1D477E"/>
                </a:solidFill>
                <a:latin typeface="Calibri"/>
              </a:rPr>
              <a:t>Western’s customers </a:t>
            </a:r>
            <a:r>
              <a:rPr lang="en-US" i="0" dirty="0">
                <a:solidFill>
                  <a:srgbClr val="1D477E"/>
                </a:solidFill>
                <a:latin typeface="Calibri"/>
              </a:rPr>
              <a:t>reduced by more than 50</a:t>
            </a:r>
            <a:r>
              <a:rPr lang="en-US" i="0" dirty="0" smtClean="0">
                <a:solidFill>
                  <a:srgbClr val="1D477E"/>
                </a:solidFill>
                <a:latin typeface="Calibri"/>
              </a:rPr>
              <a:t>%.</a:t>
            </a:r>
          </a:p>
          <a:p>
            <a:pPr algn="ctr"/>
            <a:endParaRPr lang="en-US" i="0" dirty="0">
              <a:solidFill>
                <a:srgbClr val="FF0000"/>
              </a:solidFill>
              <a:latin typeface="Calibri"/>
            </a:endParaRPr>
          </a:p>
          <a:p>
            <a:pPr algn="ctr"/>
            <a:r>
              <a:rPr lang="en-US" i="0" dirty="0" smtClean="0">
                <a:solidFill>
                  <a:srgbClr val="FF0000"/>
                </a:solidFill>
                <a:latin typeface="Calibri"/>
              </a:rPr>
              <a:t>The methodology is flawed, something must change.</a:t>
            </a:r>
            <a:endParaRPr lang="en-US" dirty="0"/>
          </a:p>
        </p:txBody>
      </p:sp>
    </p:spTree>
    <p:extLst>
      <p:ext uri="{BB962C8B-B14F-4D97-AF65-F5344CB8AC3E}">
        <p14:creationId xmlns:p14="http://schemas.microsoft.com/office/powerpoint/2010/main" val="781741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379050" y="152013"/>
            <a:ext cx="8115300" cy="584775"/>
          </a:xfrm>
          <a:prstGeom prst="rect">
            <a:avLst/>
          </a:prstGeom>
          <a:noFill/>
          <a:ln w="9525">
            <a:noFill/>
            <a:miter lim="800000"/>
            <a:headEnd/>
            <a:tailEnd/>
          </a:ln>
          <a:effectLst>
            <a:outerShdw dist="35921" dir="2700000" algn="ctr" rotWithShape="0">
              <a:srgbClr val="808080">
                <a:alpha val="75000"/>
              </a:srgbClr>
            </a:outerShdw>
          </a:effectLst>
        </p:spPr>
        <p:txBody>
          <a:bodyPr wrap="square">
            <a:spAutoFit/>
          </a:bodyPr>
          <a:lstStyle/>
          <a:p>
            <a:pPr algn="ctr">
              <a:defRPr/>
            </a:pPr>
            <a:r>
              <a:rPr lang="en-US" sz="3000" i="0" dirty="0" smtClean="0">
                <a:solidFill>
                  <a:schemeClr val="bg1"/>
                </a:solidFill>
                <a:latin typeface="+mj-lt"/>
              </a:rPr>
              <a:t>How much is enough</a:t>
            </a:r>
            <a:r>
              <a:rPr lang="en-US" sz="3200" i="0" dirty="0">
                <a:solidFill>
                  <a:schemeClr val="bg1"/>
                </a:solidFill>
                <a:latin typeface="+mj-lt"/>
              </a:rPr>
              <a:t>?</a:t>
            </a:r>
            <a:endParaRPr lang="en-US" sz="3000" i="0" dirty="0">
              <a:solidFill>
                <a:schemeClr val="bg1"/>
              </a:solidFill>
              <a:latin typeface="+mj-lt"/>
            </a:endParaRPr>
          </a:p>
        </p:txBody>
      </p:sp>
      <p:grpSp>
        <p:nvGrpSpPr>
          <p:cNvPr id="27" name="Group 26"/>
          <p:cNvGrpSpPr/>
          <p:nvPr/>
        </p:nvGrpSpPr>
        <p:grpSpPr>
          <a:xfrm>
            <a:off x="892304" y="990600"/>
            <a:ext cx="7467600" cy="4486190"/>
            <a:chOff x="990600" y="1411031"/>
            <a:chExt cx="7696199" cy="4684969"/>
          </a:xfrm>
        </p:grpSpPr>
        <p:grpSp>
          <p:nvGrpSpPr>
            <p:cNvPr id="13" name="Group 12"/>
            <p:cNvGrpSpPr/>
            <p:nvPr/>
          </p:nvGrpSpPr>
          <p:grpSpPr>
            <a:xfrm>
              <a:off x="1447800" y="1676400"/>
              <a:ext cx="6661884" cy="4419600"/>
              <a:chOff x="1143000" y="914400"/>
              <a:chExt cx="6661884" cy="4419600"/>
            </a:xfrm>
          </p:grpSpPr>
          <p:grpSp>
            <p:nvGrpSpPr>
              <p:cNvPr id="2" name="Group 1"/>
              <p:cNvGrpSpPr/>
              <p:nvPr/>
            </p:nvGrpSpPr>
            <p:grpSpPr>
              <a:xfrm>
                <a:off x="1143000" y="914400"/>
                <a:ext cx="6282601" cy="4419600"/>
                <a:chOff x="1676400" y="990600"/>
                <a:chExt cx="6282601" cy="4419600"/>
              </a:xfrm>
            </p:grpSpPr>
            <p:grpSp>
              <p:nvGrpSpPr>
                <p:cNvPr id="6" name="Group 5"/>
                <p:cNvGrpSpPr/>
                <p:nvPr/>
              </p:nvGrpSpPr>
              <p:grpSpPr>
                <a:xfrm>
                  <a:off x="1676400" y="990600"/>
                  <a:ext cx="6282601" cy="4419600"/>
                  <a:chOff x="2496502" y="2071370"/>
                  <a:chExt cx="4150995" cy="2715260"/>
                </a:xfrm>
              </p:grpSpPr>
              <p:pic>
                <p:nvPicPr>
                  <p:cNvPr id="8" name="Picture 7"/>
                  <p:cNvPicPr/>
                  <p:nvPr/>
                </p:nvPicPr>
                <p:blipFill rotWithShape="1">
                  <a:blip r:embed="rId3" cstate="email">
                    <a:extLst>
                      <a:ext uri="{28A0092B-C50C-407E-A947-70E740481C1C}">
                        <a14:useLocalDpi xmlns:a14="http://schemas.microsoft.com/office/drawing/2010/main"/>
                      </a:ext>
                    </a:extLst>
                  </a:blip>
                  <a:srcRect/>
                  <a:stretch/>
                </p:blipFill>
                <p:spPr bwMode="auto">
                  <a:xfrm>
                    <a:off x="2496502" y="2071370"/>
                    <a:ext cx="4150995" cy="2715260"/>
                  </a:xfrm>
                  <a:prstGeom prst="rect">
                    <a:avLst/>
                  </a:prstGeom>
                  <a:noFill/>
                  <a:ln>
                    <a:noFill/>
                  </a:ln>
                  <a:extLst>
                    <a:ext uri="{53640926-AAD7-44D8-BBD7-CCE9431645EC}">
                      <a14:shadowObscured xmlns:a14="http://schemas.microsoft.com/office/drawing/2010/main"/>
                    </a:ext>
                  </a:extLst>
                </p:spPr>
              </p:pic>
              <p:cxnSp>
                <p:nvCxnSpPr>
                  <p:cNvPr id="10" name="Curved Connector 9"/>
                  <p:cNvCxnSpPr/>
                  <p:nvPr/>
                </p:nvCxnSpPr>
                <p:spPr>
                  <a:xfrm flipH="1">
                    <a:off x="4605125" y="2582638"/>
                    <a:ext cx="254000" cy="335280"/>
                  </a:xfrm>
                  <a:prstGeom prst="curvedConnector3">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urved Connector 11"/>
                  <p:cNvCxnSpPr/>
                  <p:nvPr/>
                </p:nvCxnSpPr>
                <p:spPr>
                  <a:xfrm flipV="1">
                    <a:off x="4718372" y="4365298"/>
                    <a:ext cx="370205" cy="45720"/>
                  </a:xfrm>
                  <a:prstGeom prst="curvedConnector3">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2970936" y="2362200"/>
                  <a:ext cx="1846764" cy="0"/>
                </a:xfrm>
                <a:prstGeom prst="line">
                  <a:avLst/>
                </a:prstGeom>
                <a:ln w="38100">
                  <a:solidFill>
                    <a:srgbClr val="FF0000"/>
                  </a:solidFill>
                  <a:headEnd type="diamond" w="med" len="med"/>
                  <a:tailEnd type="diamond" w="med" len="med"/>
                </a:ln>
              </p:spPr>
              <p:style>
                <a:lnRef idx="1">
                  <a:schemeClr val="accent2"/>
                </a:lnRef>
                <a:fillRef idx="0">
                  <a:schemeClr val="accent2"/>
                </a:fillRef>
                <a:effectRef idx="0">
                  <a:schemeClr val="accent2"/>
                </a:effectRef>
                <a:fontRef idx="minor">
                  <a:schemeClr val="tx1"/>
                </a:fontRef>
              </p:style>
            </p:cxnSp>
            <p:sp>
              <p:nvSpPr>
                <p:cNvPr id="16" name="TextBox 15"/>
                <p:cNvSpPr txBox="1"/>
                <p:nvPr/>
              </p:nvSpPr>
              <p:spPr>
                <a:xfrm>
                  <a:off x="5252269" y="1668895"/>
                  <a:ext cx="2362200" cy="307777"/>
                </a:xfrm>
                <a:prstGeom prst="rect">
                  <a:avLst/>
                </a:prstGeom>
                <a:noFill/>
              </p:spPr>
              <p:txBody>
                <a:bodyPr wrap="square" rtlCol="0">
                  <a:spAutoFit/>
                </a:bodyPr>
                <a:lstStyle/>
                <a:p>
                  <a:r>
                    <a:rPr lang="en-US" sz="1400" i="0" dirty="0" smtClean="0">
                      <a:solidFill>
                        <a:srgbClr val="FF0000"/>
                      </a:solidFill>
                    </a:rPr>
                    <a:t>5-YEAR AVERAGE = 248</a:t>
                  </a:r>
                  <a:endParaRPr lang="en-US" sz="1400" i="0" dirty="0">
                    <a:solidFill>
                      <a:srgbClr val="FF0000"/>
                    </a:solidFill>
                  </a:endParaRPr>
                </a:p>
              </p:txBody>
            </p:sp>
            <p:sp>
              <p:nvSpPr>
                <p:cNvPr id="22" name="TextBox 21"/>
                <p:cNvSpPr txBox="1"/>
                <p:nvPr/>
              </p:nvSpPr>
              <p:spPr>
                <a:xfrm>
                  <a:off x="2890069" y="4651353"/>
                  <a:ext cx="2362200" cy="307777"/>
                </a:xfrm>
                <a:prstGeom prst="rect">
                  <a:avLst/>
                </a:prstGeom>
                <a:noFill/>
              </p:spPr>
              <p:txBody>
                <a:bodyPr wrap="square" rtlCol="0">
                  <a:spAutoFit/>
                </a:bodyPr>
                <a:lstStyle/>
                <a:p>
                  <a:r>
                    <a:rPr lang="en-US" sz="1400" i="0" dirty="0" smtClean="0">
                      <a:solidFill>
                        <a:srgbClr val="FF0000"/>
                      </a:solidFill>
                    </a:rPr>
                    <a:t>5-YEAR AVERAGE = 174</a:t>
                  </a:r>
                  <a:endParaRPr lang="en-US" sz="1400" i="0" dirty="0">
                    <a:solidFill>
                      <a:srgbClr val="FF0000"/>
                    </a:solidFill>
                  </a:endParaRPr>
                </a:p>
              </p:txBody>
            </p:sp>
          </p:grpSp>
          <p:sp>
            <p:nvSpPr>
              <p:cNvPr id="9" name="Right Brace 8"/>
              <p:cNvSpPr/>
              <p:nvPr/>
            </p:nvSpPr>
            <p:spPr>
              <a:xfrm>
                <a:off x="7503518" y="1755638"/>
                <a:ext cx="301366" cy="2920479"/>
              </a:xfrm>
              <a:prstGeom prst="rightBrace">
                <a:avLst/>
              </a:prstGeom>
              <a:ln w="28575">
                <a:solidFill>
                  <a:srgbClr val="FF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grpSp>
        <p:cxnSp>
          <p:nvCxnSpPr>
            <p:cNvPr id="18" name="Straight Connector 17"/>
            <p:cNvCxnSpPr/>
            <p:nvPr/>
          </p:nvCxnSpPr>
          <p:spPr>
            <a:xfrm>
              <a:off x="4662932" y="3430449"/>
              <a:ext cx="0" cy="1522551"/>
            </a:xfrm>
            <a:prstGeom prst="line">
              <a:avLst/>
            </a:prstGeom>
            <a:ln w="31750">
              <a:solidFill>
                <a:srgbClr val="00B050"/>
              </a:solidFill>
              <a:tailEnd type="stealt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5400000">
              <a:off x="7179617" y="3747045"/>
              <a:ext cx="2552700" cy="461665"/>
            </a:xfrm>
            <a:prstGeom prst="rect">
              <a:avLst/>
            </a:prstGeom>
            <a:noFill/>
          </p:spPr>
          <p:txBody>
            <a:bodyPr wrap="square" rtlCol="0">
              <a:spAutoFit/>
            </a:bodyPr>
            <a:lstStyle/>
            <a:p>
              <a:pPr algn="ctr"/>
              <a:r>
                <a:rPr lang="en-US" dirty="0" smtClean="0">
                  <a:solidFill>
                    <a:srgbClr val="FF0000"/>
                  </a:solidFill>
                </a:rPr>
                <a:t>30% Reduction</a:t>
              </a:r>
              <a:endParaRPr lang="en-US" dirty="0">
                <a:solidFill>
                  <a:srgbClr val="FF0000"/>
                </a:solidFill>
              </a:endParaRPr>
            </a:p>
          </p:txBody>
        </p:sp>
        <p:cxnSp>
          <p:nvCxnSpPr>
            <p:cNvPr id="17" name="Straight Connector 16"/>
            <p:cNvCxnSpPr/>
            <p:nvPr/>
          </p:nvCxnSpPr>
          <p:spPr>
            <a:xfrm>
              <a:off x="5486400" y="5410201"/>
              <a:ext cx="1846764" cy="0"/>
            </a:xfrm>
            <a:prstGeom prst="line">
              <a:avLst/>
            </a:prstGeom>
            <a:ln w="38100">
              <a:solidFill>
                <a:srgbClr val="FF0000"/>
              </a:solidFill>
              <a:headEnd type="diamond" w="med" len="med"/>
              <a:tailEnd type="diamond" w="med" len="med"/>
            </a:ln>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1676400" y="3369846"/>
              <a:ext cx="2984608" cy="1015663"/>
            </a:xfrm>
            <a:prstGeom prst="rect">
              <a:avLst/>
            </a:prstGeom>
            <a:noFill/>
          </p:spPr>
          <p:txBody>
            <a:bodyPr wrap="square" rtlCol="0">
              <a:spAutoFit/>
            </a:bodyPr>
            <a:lstStyle/>
            <a:p>
              <a:pPr algn="r"/>
              <a:r>
                <a:rPr lang="en-US" sz="1500" dirty="0" smtClean="0">
                  <a:solidFill>
                    <a:srgbClr val="00B050"/>
                  </a:solidFill>
                </a:rPr>
                <a:t>2008 – Board Adoption of Water Efficiency Master Plan resulted in downward</a:t>
              </a:r>
            </a:p>
            <a:p>
              <a:pPr algn="r"/>
              <a:r>
                <a:rPr lang="en-US" sz="1500" dirty="0" smtClean="0">
                  <a:solidFill>
                    <a:srgbClr val="00B050"/>
                  </a:solidFill>
                </a:rPr>
                <a:t>changes in demand</a:t>
              </a:r>
              <a:endParaRPr lang="en-US" sz="1500" dirty="0">
                <a:solidFill>
                  <a:srgbClr val="00B050"/>
                </a:solidFill>
              </a:endParaRPr>
            </a:p>
          </p:txBody>
        </p:sp>
        <p:sp>
          <p:nvSpPr>
            <p:cNvPr id="24" name="TextBox 23"/>
            <p:cNvSpPr txBox="1"/>
            <p:nvPr/>
          </p:nvSpPr>
          <p:spPr>
            <a:xfrm>
              <a:off x="990600" y="1411031"/>
              <a:ext cx="5257800" cy="482121"/>
            </a:xfrm>
            <a:prstGeom prst="rect">
              <a:avLst/>
            </a:prstGeom>
            <a:solidFill>
              <a:schemeClr val="bg1"/>
            </a:solidFill>
            <a:ln>
              <a:solidFill>
                <a:schemeClr val="tx1"/>
              </a:solidFill>
            </a:ln>
          </p:spPr>
          <p:txBody>
            <a:bodyPr wrap="square" rtlCol="0">
              <a:spAutoFit/>
            </a:bodyPr>
            <a:lstStyle/>
            <a:p>
              <a:r>
                <a:rPr lang="en-US" dirty="0" smtClean="0">
                  <a:latin typeface="+mj-lt"/>
                </a:rPr>
                <a:t>Annual Residential Per Capita Use</a:t>
              </a:r>
              <a:endParaRPr lang="en-US" dirty="0">
                <a:latin typeface="+mj-lt"/>
              </a:endParaRPr>
            </a:p>
          </p:txBody>
        </p:sp>
      </p:grpSp>
      <p:sp>
        <p:nvSpPr>
          <p:cNvPr id="28" name="TextBox 27"/>
          <p:cNvSpPr txBox="1"/>
          <p:nvPr/>
        </p:nvSpPr>
        <p:spPr>
          <a:xfrm>
            <a:off x="892304" y="5606129"/>
            <a:ext cx="8077200" cy="1569660"/>
          </a:xfrm>
          <a:prstGeom prst="rect">
            <a:avLst/>
          </a:prstGeom>
          <a:noFill/>
        </p:spPr>
        <p:txBody>
          <a:bodyPr wrap="square" rtlCol="0">
            <a:spAutoFit/>
          </a:bodyPr>
          <a:lstStyle/>
          <a:p>
            <a:r>
              <a:rPr lang="en-US" b="0" i="0" dirty="0" smtClean="0">
                <a:latin typeface="+mn-lt"/>
              </a:rPr>
              <a:t>Western’s customers reduced </a:t>
            </a:r>
            <a:r>
              <a:rPr lang="en-US" b="0" i="0" u="sng" dirty="0" smtClean="0">
                <a:latin typeface="+mn-lt"/>
              </a:rPr>
              <a:t>before</a:t>
            </a:r>
            <a:r>
              <a:rPr lang="en-US" b="0" i="0" dirty="0" smtClean="0">
                <a:latin typeface="+mn-lt"/>
              </a:rPr>
              <a:t> the 2015 mandate. </a:t>
            </a:r>
            <a:r>
              <a:rPr lang="en-US" b="0" dirty="0">
                <a:latin typeface="+mn-lt"/>
              </a:rPr>
              <a:t>Applying a 32% Conservation Target to </a:t>
            </a:r>
            <a:r>
              <a:rPr lang="en-US" b="0" dirty="0" smtClean="0">
                <a:latin typeface="+mn-lt"/>
              </a:rPr>
              <a:t>the 2013 </a:t>
            </a:r>
            <a:r>
              <a:rPr lang="en-US" b="0" dirty="0">
                <a:latin typeface="+mn-lt"/>
              </a:rPr>
              <a:t>Base Period resulted in a 62% community impact!</a:t>
            </a:r>
            <a:endParaRPr lang="en-US" b="0" u="sng" dirty="0">
              <a:latin typeface="+mn-lt"/>
            </a:endParaRPr>
          </a:p>
          <a:p>
            <a:endParaRPr lang="en-US" i="0" dirty="0">
              <a:latin typeface="+mj-lt"/>
            </a:endParaRPr>
          </a:p>
        </p:txBody>
      </p:sp>
    </p:spTree>
    <p:extLst>
      <p:ext uri="{BB962C8B-B14F-4D97-AF65-F5344CB8AC3E}">
        <p14:creationId xmlns:p14="http://schemas.microsoft.com/office/powerpoint/2010/main" val="26423976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a:spLocks noChangeArrowheads="1"/>
          </p:cNvSpPr>
          <p:nvPr/>
        </p:nvSpPr>
        <p:spPr bwMode="auto">
          <a:xfrm>
            <a:off x="2133600" y="152400"/>
            <a:ext cx="6019800" cy="553998"/>
          </a:xfrm>
          <a:prstGeom prst="rect">
            <a:avLst/>
          </a:prstGeom>
          <a:noFill/>
          <a:ln w="9525">
            <a:noFill/>
            <a:miter lim="800000"/>
            <a:headEnd/>
            <a:tailEnd/>
          </a:ln>
        </p:spPr>
        <p:txBody>
          <a:bodyPr>
            <a:spAutoFit/>
          </a:bodyPr>
          <a:lstStyle/>
          <a:p>
            <a:pPr eaLnBrk="1" hangingPunct="1">
              <a:defRPr/>
            </a:pPr>
            <a:r>
              <a:rPr lang="en-US" sz="3000" i="0" dirty="0" smtClean="0">
                <a:solidFill>
                  <a:prstClr val="white"/>
                </a:solidFill>
                <a:latin typeface="+mj-lt"/>
              </a:rPr>
              <a:t>2015 Emergency Regulation</a:t>
            </a:r>
            <a:endParaRPr lang="en-US" sz="3000" i="0" dirty="0">
              <a:solidFill>
                <a:prstClr val="white"/>
              </a:solidFill>
              <a:latin typeface="+mj-lt"/>
            </a:endParaRPr>
          </a:p>
        </p:txBody>
      </p:sp>
      <p:sp>
        <p:nvSpPr>
          <p:cNvPr id="3" name="TextBox 2"/>
          <p:cNvSpPr txBox="1"/>
          <p:nvPr/>
        </p:nvSpPr>
        <p:spPr>
          <a:xfrm>
            <a:off x="171450" y="6172200"/>
            <a:ext cx="8801100" cy="461665"/>
          </a:xfrm>
          <a:prstGeom prst="rect">
            <a:avLst/>
          </a:prstGeom>
          <a:noFill/>
        </p:spPr>
        <p:txBody>
          <a:bodyPr wrap="square" rtlCol="0">
            <a:spAutoFit/>
          </a:bodyPr>
          <a:lstStyle/>
          <a:p>
            <a:r>
              <a:rPr lang="en-US" dirty="0" smtClean="0"/>
              <a:t>Quite an accomplishment by California's urban water users</a:t>
            </a:r>
            <a:endParaRPr lang="en-US" dirty="0"/>
          </a:p>
        </p:txBody>
      </p:sp>
      <p:pic>
        <p:nvPicPr>
          <p:cNvPr id="5" name="Picture 4" descr="http://www.waterboards.ca.gov/water_issues/programs/conservation_portal/docs/2016apr/uw_present - Internet Explorer"/>
          <p:cNvPicPr>
            <a:picLocks noChangeAspect="1"/>
          </p:cNvPicPr>
          <p:nvPr/>
        </p:nvPicPr>
        <p:blipFill rotWithShape="1">
          <a:blip r:embed="rId3" cstate="screen">
            <a:extLst>
              <a:ext uri="{28A0092B-C50C-407E-A947-70E740481C1C}">
                <a14:useLocalDpi xmlns:a14="http://schemas.microsoft.com/office/drawing/2010/main"/>
              </a:ext>
            </a:extLst>
          </a:blip>
          <a:srcRect l="21666" t="14416" r="20834" b="6680"/>
          <a:stretch/>
        </p:blipFill>
        <p:spPr>
          <a:xfrm>
            <a:off x="1524000" y="1292258"/>
            <a:ext cx="6019800" cy="4449417"/>
          </a:xfrm>
          <a:prstGeom prst="rect">
            <a:avLst/>
          </a:prstGeom>
        </p:spPr>
      </p:pic>
      <p:sp>
        <p:nvSpPr>
          <p:cNvPr id="4" name="TextBox 3"/>
          <p:cNvSpPr txBox="1"/>
          <p:nvPr/>
        </p:nvSpPr>
        <p:spPr>
          <a:xfrm>
            <a:off x="1524000" y="5442905"/>
            <a:ext cx="7239000" cy="276999"/>
          </a:xfrm>
          <a:prstGeom prst="rect">
            <a:avLst/>
          </a:prstGeom>
          <a:noFill/>
        </p:spPr>
        <p:txBody>
          <a:bodyPr wrap="square" rtlCol="0">
            <a:spAutoFit/>
          </a:bodyPr>
          <a:lstStyle/>
          <a:p>
            <a:r>
              <a:rPr lang="en-US" sz="1200" dirty="0" smtClean="0"/>
              <a:t>Source: April 4, 2016 Staff Presentation to the State Board</a:t>
            </a:r>
            <a:endParaRPr lang="en-US" sz="1200" dirty="0"/>
          </a:p>
        </p:txBody>
      </p:sp>
    </p:spTree>
    <p:extLst>
      <p:ext uri="{BB962C8B-B14F-4D97-AF65-F5344CB8AC3E}">
        <p14:creationId xmlns:p14="http://schemas.microsoft.com/office/powerpoint/2010/main" val="5116607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52400"/>
            <a:ext cx="5638800" cy="553998"/>
          </a:xfrm>
          <a:prstGeom prst="rect">
            <a:avLst/>
          </a:prstGeom>
          <a:noFill/>
          <a:ln w="9525">
            <a:noFill/>
            <a:miter lim="800000"/>
            <a:headEnd/>
            <a:tailEnd/>
          </a:ln>
        </p:spPr>
        <p:txBody>
          <a:bodyPr wrap="square">
            <a:spAutoFit/>
          </a:bodyPr>
          <a:lstStyle>
            <a:defPPr>
              <a:defRPr lang="en-US"/>
            </a:defPPr>
            <a:lvl1pPr marL="0" marR="0" lvl="0" indent="0" defTabSz="914400" eaLnBrk="1" latinLnBrk="0" hangingPunct="1">
              <a:lnSpc>
                <a:spcPct val="100000"/>
              </a:lnSpc>
              <a:buClrTx/>
              <a:buSzTx/>
              <a:buFontTx/>
              <a:buNone/>
              <a:tabLst/>
              <a:defRPr kumimoji="0" i="0" u="none" strike="noStrike" cap="none" spc="0" normalizeH="0" baseline="0">
                <a:ln>
                  <a:noFill/>
                </a:ln>
                <a:solidFill>
                  <a:prstClr val="white"/>
                </a:solidFill>
                <a:effectLst/>
                <a:uLnTx/>
                <a:uFillTx/>
                <a:latin typeface="Arial" panose="020B0604020202020204" pitchFamily="34" charset="0"/>
                <a:cs typeface="Arial" panose="020B0604020202020204" pitchFamily="34" charset="0"/>
              </a:defRPr>
            </a:lvl1pPr>
          </a:lstStyle>
          <a:p>
            <a:r>
              <a:rPr lang="en-US" sz="3000" dirty="0" smtClean="0">
                <a:latin typeface="+mn-lt"/>
              </a:rPr>
              <a:t>A bit of relief…</a:t>
            </a:r>
            <a:endParaRPr lang="en-US" sz="3000" dirty="0">
              <a:latin typeface="+mn-lt"/>
            </a:endParaRPr>
          </a:p>
        </p:txBody>
      </p:sp>
      <p:pic>
        <p:nvPicPr>
          <p:cNvPr id="2" name="Picture 1" descr="Northern Sierra Precipitation 8-Station Index Chart - Internet Explorer"/>
          <p:cNvPicPr>
            <a:picLocks noChangeAspect="1"/>
          </p:cNvPicPr>
          <p:nvPr/>
        </p:nvPicPr>
        <p:blipFill rotWithShape="1">
          <a:blip r:embed="rId3">
            <a:extLst>
              <a:ext uri="{28A0092B-C50C-407E-A947-70E740481C1C}">
                <a14:useLocalDpi xmlns:a14="http://schemas.microsoft.com/office/drawing/2010/main" val="0"/>
              </a:ext>
            </a:extLst>
          </a:blip>
          <a:srcRect l="26667" t="29709" r="34166" b="4737"/>
          <a:stretch/>
        </p:blipFill>
        <p:spPr>
          <a:xfrm>
            <a:off x="1295400" y="865760"/>
            <a:ext cx="6705600" cy="5992240"/>
          </a:xfrm>
          <a:prstGeom prst="rect">
            <a:avLst/>
          </a:prstGeom>
        </p:spPr>
      </p:pic>
    </p:spTree>
    <p:extLst>
      <p:ext uri="{BB962C8B-B14F-4D97-AF65-F5344CB8AC3E}">
        <p14:creationId xmlns:p14="http://schemas.microsoft.com/office/powerpoint/2010/main" val="11705061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04800" y="1317516"/>
            <a:ext cx="3886200" cy="4154984"/>
          </a:xfrm>
          <a:prstGeom prst="rect">
            <a:avLst/>
          </a:prstGeom>
          <a:noFill/>
        </p:spPr>
        <p:txBody>
          <a:bodyPr wrap="square" rtlCol="0">
            <a:spAutoFit/>
          </a:bodyPr>
          <a:lstStyle/>
          <a:p>
            <a:r>
              <a:rPr lang="en-US" b="0" i="0" dirty="0" smtClean="0">
                <a:solidFill>
                  <a:schemeClr val="tx2">
                    <a:lumMod val="75000"/>
                  </a:schemeClr>
                </a:solidFill>
                <a:latin typeface="+mn-lt"/>
              </a:rPr>
              <a:t>Conditions have changed:</a:t>
            </a:r>
          </a:p>
          <a:p>
            <a:endParaRPr lang="en-US" b="0" i="0" dirty="0">
              <a:solidFill>
                <a:schemeClr val="tx2">
                  <a:lumMod val="75000"/>
                </a:schemeClr>
              </a:solidFill>
              <a:latin typeface="+mn-lt"/>
            </a:endParaRPr>
          </a:p>
          <a:p>
            <a:r>
              <a:rPr lang="en-US" b="0" i="0" dirty="0" smtClean="0">
                <a:solidFill>
                  <a:schemeClr val="tx2">
                    <a:lumMod val="75000"/>
                  </a:schemeClr>
                </a:solidFill>
                <a:latin typeface="+mn-lt"/>
              </a:rPr>
              <a:t>On April 1, 2016:</a:t>
            </a:r>
          </a:p>
          <a:p>
            <a:pPr marL="342900" indent="-342900">
              <a:buFont typeface="Arial" panose="020B0604020202020204" pitchFamily="34" charset="0"/>
              <a:buChar char="•"/>
            </a:pPr>
            <a:r>
              <a:rPr lang="en-US" b="0" i="0" dirty="0" smtClean="0">
                <a:solidFill>
                  <a:schemeClr val="tx2">
                    <a:lumMod val="75000"/>
                  </a:schemeClr>
                </a:solidFill>
                <a:latin typeface="+mn-lt"/>
              </a:rPr>
              <a:t>Cumulative Northern Sierra Precipitation at 124% of average</a:t>
            </a:r>
          </a:p>
          <a:p>
            <a:pPr marL="342900" indent="-342900">
              <a:buFont typeface="Arial" panose="020B0604020202020204" pitchFamily="34" charset="0"/>
              <a:buChar char="•"/>
            </a:pPr>
            <a:r>
              <a:rPr lang="en-US" b="0" i="0" dirty="0" smtClean="0">
                <a:solidFill>
                  <a:schemeClr val="tx2">
                    <a:lumMod val="75000"/>
                  </a:schemeClr>
                </a:solidFill>
                <a:latin typeface="+mn-lt"/>
              </a:rPr>
              <a:t>Northern Sierra Snowpack at 94% of average</a:t>
            </a:r>
          </a:p>
          <a:p>
            <a:endParaRPr lang="en-US" b="0" i="0" dirty="0">
              <a:solidFill>
                <a:schemeClr val="tx2">
                  <a:lumMod val="75000"/>
                </a:schemeClr>
              </a:solidFill>
              <a:latin typeface="+mn-lt"/>
            </a:endParaRPr>
          </a:p>
          <a:p>
            <a:r>
              <a:rPr lang="en-US" b="0" i="0" dirty="0" smtClean="0">
                <a:solidFill>
                  <a:schemeClr val="tx2">
                    <a:lumMod val="75000"/>
                  </a:schemeClr>
                </a:solidFill>
                <a:latin typeface="+mn-lt"/>
              </a:rPr>
              <a:t>Flood control releases occurring at key reservoirs</a:t>
            </a:r>
            <a:endParaRPr lang="en-US" b="0" i="0" dirty="0">
              <a:solidFill>
                <a:schemeClr val="tx2">
                  <a:lumMod val="75000"/>
                </a:schemeClr>
              </a:solidFill>
              <a:latin typeface="+mn-lt"/>
            </a:endParaRPr>
          </a:p>
        </p:txBody>
      </p:sp>
      <p:sp>
        <p:nvSpPr>
          <p:cNvPr id="5" name="Rectangle 8"/>
          <p:cNvSpPr>
            <a:spLocks noChangeArrowheads="1"/>
          </p:cNvSpPr>
          <p:nvPr/>
        </p:nvSpPr>
        <p:spPr bwMode="auto">
          <a:xfrm>
            <a:off x="304800" y="152400"/>
            <a:ext cx="6781800" cy="553998"/>
          </a:xfrm>
          <a:prstGeom prst="rect">
            <a:avLst/>
          </a:prstGeom>
          <a:noFill/>
          <a:ln w="9525">
            <a:noFill/>
            <a:miter lim="800000"/>
            <a:headEnd/>
            <a:tailEnd/>
          </a:ln>
        </p:spPr>
        <p:txBody>
          <a:bodyPr wrap="square">
            <a:spAutoFit/>
          </a:bodyPr>
          <a:lstStyle/>
          <a:p>
            <a:pPr eaLnBrk="1" hangingPunct="1">
              <a:defRPr/>
            </a:pPr>
            <a:r>
              <a:rPr lang="en-US" sz="3000" i="0" dirty="0" smtClean="0">
                <a:solidFill>
                  <a:prstClr val="white"/>
                </a:solidFill>
                <a:latin typeface="+mj-lt"/>
              </a:rPr>
              <a:t>2016 Extension of Regulation – April/May</a:t>
            </a:r>
            <a:endParaRPr lang="en-US" sz="3000" i="0" dirty="0">
              <a:solidFill>
                <a:prstClr val="white"/>
              </a:solidFill>
              <a:latin typeface="+mj-lt"/>
            </a:endParaRPr>
          </a:p>
        </p:txBody>
      </p:sp>
      <p:pic>
        <p:nvPicPr>
          <p:cNvPr id="3" name="Picture 2" descr="MWD Presentation - Water Surplus and Drought Mgmt.pdf - Adobe Acrobat"/>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12771" y="1447800"/>
            <a:ext cx="4628696" cy="3418114"/>
          </a:xfrm>
          <a:prstGeom prst="rect">
            <a:avLst/>
          </a:prstGeom>
        </p:spPr>
      </p:pic>
      <p:sp>
        <p:nvSpPr>
          <p:cNvPr id="4" name="TextBox 3"/>
          <p:cNvSpPr txBox="1"/>
          <p:nvPr/>
        </p:nvSpPr>
        <p:spPr>
          <a:xfrm>
            <a:off x="1676400" y="5943600"/>
            <a:ext cx="5791200" cy="461665"/>
          </a:xfrm>
          <a:prstGeom prst="rect">
            <a:avLst/>
          </a:prstGeom>
          <a:noFill/>
        </p:spPr>
        <p:txBody>
          <a:bodyPr wrap="square" rtlCol="0">
            <a:spAutoFit/>
          </a:bodyPr>
          <a:lstStyle/>
          <a:p>
            <a:r>
              <a:rPr lang="en-US" b="0" i="0" dirty="0">
                <a:solidFill>
                  <a:srgbClr val="FF0000"/>
                </a:solidFill>
                <a:latin typeface="+mj-lt"/>
              </a:rPr>
              <a:t>“It doesn’t feel like an </a:t>
            </a:r>
            <a:r>
              <a:rPr lang="en-US" b="0" i="0" u="sng" dirty="0">
                <a:solidFill>
                  <a:srgbClr val="FF0000"/>
                </a:solidFill>
                <a:latin typeface="+mj-lt"/>
              </a:rPr>
              <a:t>emergency</a:t>
            </a:r>
            <a:r>
              <a:rPr lang="en-US" b="0" i="0" dirty="0">
                <a:solidFill>
                  <a:srgbClr val="FF0000"/>
                </a:solidFill>
                <a:latin typeface="+mj-lt"/>
              </a:rPr>
              <a:t> anymore</a:t>
            </a:r>
            <a:r>
              <a:rPr lang="en-US" b="0" i="0" dirty="0" smtClean="0">
                <a:solidFill>
                  <a:srgbClr val="FF0000"/>
                </a:solidFill>
                <a:latin typeface="+mj-lt"/>
              </a:rPr>
              <a:t>.”</a:t>
            </a:r>
            <a:endParaRPr lang="en-US" b="0" i="0" dirty="0">
              <a:solidFill>
                <a:srgbClr val="FF0000"/>
              </a:solidFill>
              <a:latin typeface="+mj-lt"/>
            </a:endParaRPr>
          </a:p>
        </p:txBody>
      </p:sp>
    </p:spTree>
    <p:extLst>
      <p:ext uri="{BB962C8B-B14F-4D97-AF65-F5344CB8AC3E}">
        <p14:creationId xmlns:p14="http://schemas.microsoft.com/office/powerpoint/2010/main" val="2022861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5"/>
          <p:cNvSpPr txBox="1"/>
          <p:nvPr/>
        </p:nvSpPr>
        <p:spPr>
          <a:xfrm>
            <a:off x="511628" y="3048000"/>
            <a:ext cx="8305800" cy="2648576"/>
          </a:xfrm>
          <a:prstGeom prst="rect">
            <a:avLst/>
          </a:prstGeom>
          <a:noFill/>
          <a:ln>
            <a:noFill/>
          </a:ln>
        </p:spPr>
        <p:txBody>
          <a:bodyPr wrap="square" lIns="0" tIns="0" rIns="0" bIns="0" anchor="t"/>
          <a:lstStyle/>
          <a:p>
            <a:pPr defTabSz="457200" eaLnBrk="1" fontAlgn="auto" hangingPunct="1">
              <a:lnSpc>
                <a:spcPct val="150000"/>
              </a:lnSpc>
              <a:spcBef>
                <a:spcPts val="0"/>
              </a:spcBef>
              <a:spcAft>
                <a:spcPts val="0"/>
              </a:spcAft>
              <a:defRPr lang="en-US"/>
            </a:pPr>
            <a:endParaRPr lang="en-US" sz="800" i="0" u="sng" kern="0" spc="24" dirty="0">
              <a:solidFill>
                <a:srgbClr val="193B73"/>
              </a:solidFill>
              <a:latin typeface="Arial" charset="77"/>
              <a:cs typeface="Arial" charset="77"/>
            </a:endParaRPr>
          </a:p>
          <a:p>
            <a:pPr marL="423545" lvl="1" indent="-210185" defTabSz="457200">
              <a:spcBef>
                <a:spcPts val="2080"/>
              </a:spcBef>
              <a:buClr>
                <a:srgbClr val="34C3DE"/>
              </a:buClr>
              <a:buFont typeface="Museo Sans 500"/>
              <a:buChar char="•"/>
              <a:tabLst>
                <a:tab pos="424180" algn="l"/>
              </a:tabLst>
              <a:defRPr lang="en-US"/>
            </a:pPr>
            <a:r>
              <a:rPr lang="en-US" sz="2000" b="0" i="0" spc="-25" dirty="0" smtClean="0">
                <a:solidFill>
                  <a:srgbClr val="003876"/>
                </a:solidFill>
                <a:latin typeface="+mj-lt"/>
                <a:cs typeface="Museo Sans 500"/>
              </a:rPr>
              <a:t>Assume annual water </a:t>
            </a:r>
            <a:r>
              <a:rPr lang="en-US" sz="2000" b="0" i="0" spc="-25" dirty="0">
                <a:solidFill>
                  <a:srgbClr val="003876"/>
                </a:solidFill>
                <a:latin typeface="+mj-lt"/>
                <a:cs typeface="Museo Sans 500"/>
              </a:rPr>
              <a:t>demand is the average of 2013 and </a:t>
            </a:r>
            <a:r>
              <a:rPr lang="en-US" sz="2000" b="0" i="0" spc="-25" dirty="0" smtClean="0">
                <a:solidFill>
                  <a:srgbClr val="003876"/>
                </a:solidFill>
                <a:latin typeface="+mj-lt"/>
                <a:cs typeface="Museo Sans 500"/>
              </a:rPr>
              <a:t>2014.</a:t>
            </a:r>
            <a:endParaRPr lang="en-US" sz="2000" b="0" i="0" spc="-25" dirty="0">
              <a:solidFill>
                <a:srgbClr val="003876"/>
              </a:solidFill>
              <a:latin typeface="+mj-lt"/>
              <a:cs typeface="Museo Sans 500"/>
            </a:endParaRPr>
          </a:p>
          <a:p>
            <a:pPr marL="423545" lvl="1" indent="-210185" defTabSz="457200">
              <a:spcBef>
                <a:spcPts val="2080"/>
              </a:spcBef>
              <a:buClr>
                <a:srgbClr val="34C3DE"/>
              </a:buClr>
              <a:buFont typeface="Museo Sans 500"/>
              <a:buChar char="•"/>
              <a:tabLst>
                <a:tab pos="424180" algn="l"/>
              </a:tabLst>
              <a:defRPr lang="en-US"/>
            </a:pPr>
            <a:r>
              <a:rPr lang="en-US" sz="2000" b="0" i="0" spc="-25" dirty="0">
                <a:solidFill>
                  <a:srgbClr val="003876"/>
                </a:solidFill>
                <a:latin typeface="+mj-lt"/>
                <a:cs typeface="Museo Sans 500"/>
              </a:rPr>
              <a:t>Assume the next three years (2017, 2018, 2019) </a:t>
            </a:r>
            <a:r>
              <a:rPr lang="en-US" sz="2000" b="0" i="0" spc="-25" dirty="0" smtClean="0">
                <a:solidFill>
                  <a:srgbClr val="003876"/>
                </a:solidFill>
                <a:latin typeface="+mj-lt"/>
                <a:cs typeface="Museo Sans 500"/>
              </a:rPr>
              <a:t>have the </a:t>
            </a:r>
            <a:r>
              <a:rPr lang="en-US" sz="2000" b="0" i="0" spc="-25" dirty="0">
                <a:solidFill>
                  <a:srgbClr val="003876"/>
                </a:solidFill>
                <a:latin typeface="+mj-lt"/>
                <a:cs typeface="Museo Sans 500"/>
              </a:rPr>
              <a:t>same hydrology as 2013, 2014, 2015</a:t>
            </a:r>
            <a:r>
              <a:rPr lang="en-US" sz="2000" b="0" i="0" spc="-25" dirty="0" smtClean="0">
                <a:solidFill>
                  <a:srgbClr val="003876"/>
                </a:solidFill>
                <a:latin typeface="+mj-lt"/>
                <a:cs typeface="Museo Sans 500"/>
              </a:rPr>
              <a:t>.</a:t>
            </a:r>
            <a:endParaRPr lang="en-US" sz="2000" b="0" i="0" spc="-25" dirty="0">
              <a:solidFill>
                <a:srgbClr val="003876"/>
              </a:solidFill>
              <a:latin typeface="+mj-lt"/>
              <a:cs typeface="Museo Sans 500"/>
            </a:endParaRPr>
          </a:p>
          <a:p>
            <a:pPr marL="423545" lvl="1" indent="-210185" defTabSz="457200">
              <a:spcBef>
                <a:spcPts val="2080"/>
              </a:spcBef>
              <a:buClr>
                <a:srgbClr val="34C3DE"/>
              </a:buClr>
              <a:buFont typeface="Museo Sans 500"/>
              <a:buChar char="•"/>
              <a:tabLst>
                <a:tab pos="424180" algn="l"/>
              </a:tabLst>
              <a:defRPr lang="en-US"/>
            </a:pPr>
            <a:r>
              <a:rPr lang="en-US" sz="2000" b="0" i="0" spc="-25" dirty="0">
                <a:solidFill>
                  <a:srgbClr val="003876"/>
                </a:solidFill>
                <a:latin typeface="+mj-lt"/>
                <a:cs typeface="Museo Sans 500"/>
              </a:rPr>
              <a:t>The new Conservation Standard is the percentage by which the suppliers’ total water supply is insufficient to meet the total potable water demand in </a:t>
            </a:r>
            <a:r>
              <a:rPr lang="en-US" sz="2000" b="0" i="0" spc="-25" dirty="0" smtClean="0">
                <a:solidFill>
                  <a:srgbClr val="003876"/>
                </a:solidFill>
                <a:latin typeface="+mj-lt"/>
                <a:cs typeface="Museo Sans 500"/>
              </a:rPr>
              <a:t>2019.</a:t>
            </a:r>
            <a:endParaRPr lang="en-US" sz="2000" b="0" i="0" spc="-25" dirty="0">
              <a:solidFill>
                <a:srgbClr val="003876"/>
              </a:solidFill>
              <a:latin typeface="+mj-lt"/>
              <a:cs typeface="Museo Sans 500"/>
            </a:endParaRPr>
          </a:p>
        </p:txBody>
      </p:sp>
      <p:sp>
        <p:nvSpPr>
          <p:cNvPr id="4" name="Text Box 4"/>
          <p:cNvSpPr txBox="1">
            <a:spLocks noChangeArrowheads="1"/>
          </p:cNvSpPr>
          <p:nvPr/>
        </p:nvSpPr>
        <p:spPr bwMode="auto">
          <a:xfrm>
            <a:off x="457200" y="213031"/>
            <a:ext cx="4724400" cy="584775"/>
          </a:xfrm>
          <a:prstGeom prst="rect">
            <a:avLst/>
          </a:prstGeom>
          <a:noFill/>
          <a:ln w="9525">
            <a:noFill/>
            <a:miter lim="800000"/>
            <a:headEnd/>
            <a:tailEnd/>
          </a:ln>
        </p:spPr>
        <p:txBody>
          <a:bodyPr wrap="square">
            <a:spAutoFit/>
          </a:bodyPr>
          <a:lstStyle>
            <a:defPPr>
              <a:defRPr lang="en-US"/>
            </a:defPPr>
            <a:lvl1pPr marL="0" marR="0" lvl="0" indent="0" defTabSz="914400" eaLnBrk="1" latinLnBrk="0" hangingPunct="1">
              <a:lnSpc>
                <a:spcPct val="100000"/>
              </a:lnSpc>
              <a:buClrTx/>
              <a:buSzTx/>
              <a:buFontTx/>
              <a:buNone/>
              <a:tabLst/>
              <a:defRPr kumimoji="0" i="0" u="none" strike="noStrike" cap="none" spc="0" normalizeH="0" baseline="0">
                <a:ln>
                  <a:noFill/>
                </a:ln>
                <a:solidFill>
                  <a:prstClr val="white"/>
                </a:solidFill>
                <a:effectLst/>
                <a:uLnTx/>
                <a:uFillTx/>
                <a:latin typeface="Arial" panose="020B0604020202020204" pitchFamily="34" charset="0"/>
                <a:cs typeface="Arial" panose="020B0604020202020204" pitchFamily="34" charset="0"/>
              </a:defRPr>
            </a:lvl1pPr>
          </a:lstStyle>
          <a:p>
            <a:r>
              <a:rPr lang="en-US" sz="3200" dirty="0" smtClean="0">
                <a:latin typeface="+mj-lt"/>
              </a:rPr>
              <a:t>A fox in the hen house?</a:t>
            </a:r>
            <a:endParaRPr lang="en-US" sz="3200" dirty="0">
              <a:latin typeface="+mj-lt"/>
            </a:endParaRPr>
          </a:p>
        </p:txBody>
      </p:sp>
      <p:sp>
        <p:nvSpPr>
          <p:cNvPr id="2" name="TextBox 1"/>
          <p:cNvSpPr txBox="1"/>
          <p:nvPr/>
        </p:nvSpPr>
        <p:spPr>
          <a:xfrm>
            <a:off x="489857" y="2217003"/>
            <a:ext cx="8410911" cy="830997"/>
          </a:xfrm>
          <a:prstGeom prst="rect">
            <a:avLst/>
          </a:prstGeom>
          <a:noFill/>
        </p:spPr>
        <p:txBody>
          <a:bodyPr wrap="square" rtlCol="0">
            <a:spAutoFit/>
          </a:bodyPr>
          <a:lstStyle/>
          <a:p>
            <a:pPr marL="12700"/>
            <a:r>
              <a:rPr lang="en-US" dirty="0">
                <a:solidFill>
                  <a:srgbClr val="003876"/>
                </a:solidFill>
                <a:latin typeface="+mj-lt"/>
                <a:cs typeface="Museo Sans 700"/>
              </a:rPr>
              <a:t>The calculated gap between supply and demand in 2019 is the water supplier’s new Conservation Standard</a:t>
            </a:r>
          </a:p>
        </p:txBody>
      </p:sp>
      <p:sp>
        <p:nvSpPr>
          <p:cNvPr id="5" name="Text Box 4"/>
          <p:cNvSpPr txBox="1">
            <a:spLocks noChangeArrowheads="1"/>
          </p:cNvSpPr>
          <p:nvPr/>
        </p:nvSpPr>
        <p:spPr bwMode="auto">
          <a:xfrm>
            <a:off x="478971" y="1033142"/>
            <a:ext cx="6325578" cy="461665"/>
          </a:xfrm>
          <a:prstGeom prst="rect">
            <a:avLst/>
          </a:prstGeom>
          <a:noFill/>
        </p:spPr>
        <p:txBody>
          <a:bodyPr wrap="none" rtlCol="0">
            <a:spAutoFit/>
          </a:bodyPr>
          <a:lstStyle>
            <a:defPPr>
              <a:defRPr lang="en-US"/>
            </a:defPPr>
            <a:lvl1pPr>
              <a:defRPr sz="2800" i="0">
                <a:solidFill>
                  <a:schemeClr val="accent1">
                    <a:lumMod val="75000"/>
                  </a:schemeClr>
                </a:solidFill>
                <a:latin typeface="Arial Bold" panose="020B0704020202020204" pitchFamily="34" charset="0"/>
                <a:cs typeface="Arial Bold" panose="020B0704020202020204" pitchFamily="34" charset="0"/>
              </a:defRPr>
            </a:lvl1pPr>
          </a:lstStyle>
          <a:p>
            <a:r>
              <a:rPr lang="en-US" sz="2400" dirty="0" smtClean="0">
                <a:solidFill>
                  <a:schemeClr val="bg1"/>
                </a:solidFill>
                <a:latin typeface="Arial" panose="020B0604020202020204" pitchFamily="34" charset="0"/>
                <a:cs typeface="Arial" panose="020B0604020202020204" pitchFamily="34" charset="0"/>
              </a:rPr>
              <a:t>What is Water </a:t>
            </a:r>
            <a:r>
              <a:rPr lang="en-US" sz="2400" dirty="0">
                <a:solidFill>
                  <a:schemeClr val="bg1"/>
                </a:solidFill>
                <a:latin typeface="Arial" panose="020B0604020202020204" pitchFamily="34" charset="0"/>
                <a:cs typeface="Arial" panose="020B0604020202020204" pitchFamily="34" charset="0"/>
              </a:rPr>
              <a:t>S</a:t>
            </a:r>
            <a:r>
              <a:rPr lang="en-US" sz="2400" dirty="0" smtClean="0">
                <a:solidFill>
                  <a:schemeClr val="bg1"/>
                </a:solidFill>
                <a:latin typeface="Arial" panose="020B0604020202020204" pitchFamily="34" charset="0"/>
                <a:cs typeface="Arial" panose="020B0604020202020204" pitchFamily="34" charset="0"/>
              </a:rPr>
              <a:t>upplier “Self-certification”</a:t>
            </a:r>
            <a:endParaRPr lang="en-US" sz="2400" dirty="0">
              <a:solidFill>
                <a:schemeClr val="bg1"/>
              </a:solidFill>
              <a:latin typeface="Arial" panose="020B0604020202020204" pitchFamily="34" charset="0"/>
              <a:cs typeface="Arial" panose="020B0604020202020204" pitchFamily="34" charset="0"/>
            </a:endParaRPr>
          </a:p>
        </p:txBody>
      </p:sp>
      <p:sp>
        <p:nvSpPr>
          <p:cNvPr id="6" name="Text Box 4"/>
          <p:cNvSpPr txBox="1">
            <a:spLocks noChangeArrowheads="1"/>
          </p:cNvSpPr>
          <p:nvPr/>
        </p:nvSpPr>
        <p:spPr bwMode="auto">
          <a:xfrm>
            <a:off x="489857" y="1504938"/>
            <a:ext cx="6325578" cy="461665"/>
          </a:xfrm>
          <a:prstGeom prst="rect">
            <a:avLst/>
          </a:prstGeom>
          <a:solidFill>
            <a:srgbClr val="B0C9E1"/>
          </a:solidFill>
        </p:spPr>
        <p:txBody>
          <a:bodyPr wrap="none" rtlCol="0">
            <a:spAutoFit/>
          </a:bodyPr>
          <a:lstStyle>
            <a:defPPr>
              <a:defRPr lang="en-US"/>
            </a:defPPr>
            <a:lvl1pPr>
              <a:defRPr sz="2800" i="0">
                <a:solidFill>
                  <a:schemeClr val="accent1">
                    <a:lumMod val="75000"/>
                  </a:schemeClr>
                </a:solidFill>
                <a:latin typeface="Arial Bold" panose="020B0704020202020204" pitchFamily="34" charset="0"/>
                <a:cs typeface="Arial Bold" panose="020B0704020202020204" pitchFamily="34" charset="0"/>
              </a:defRPr>
            </a:lvl1pPr>
          </a:lstStyle>
          <a:p>
            <a:r>
              <a:rPr lang="en-US" sz="2400" dirty="0" smtClean="0">
                <a:solidFill>
                  <a:schemeClr val="tx1"/>
                </a:solidFill>
                <a:latin typeface="Arial" panose="020B0604020202020204" pitchFamily="34" charset="0"/>
                <a:cs typeface="Arial" panose="020B0604020202020204" pitchFamily="34" charset="0"/>
              </a:rPr>
              <a:t>What is Water </a:t>
            </a:r>
            <a:r>
              <a:rPr lang="en-US" sz="2400" dirty="0">
                <a:solidFill>
                  <a:schemeClr val="tx1"/>
                </a:solidFill>
                <a:latin typeface="Arial" panose="020B0604020202020204" pitchFamily="34" charset="0"/>
                <a:cs typeface="Arial" panose="020B0604020202020204" pitchFamily="34" charset="0"/>
              </a:rPr>
              <a:t>S</a:t>
            </a:r>
            <a:r>
              <a:rPr lang="en-US" sz="2400" dirty="0" smtClean="0">
                <a:solidFill>
                  <a:schemeClr val="tx1"/>
                </a:solidFill>
                <a:latin typeface="Arial" panose="020B0604020202020204" pitchFamily="34" charset="0"/>
                <a:cs typeface="Arial" panose="020B0604020202020204" pitchFamily="34" charset="0"/>
              </a:rPr>
              <a:t>upplier “Self-certification”</a:t>
            </a:r>
            <a:endParaRPr 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54204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p:cNvGraphicFramePr/>
          <p:nvPr>
            <p:extLst>
              <p:ext uri="{D42A27DB-BD31-4B8C-83A1-F6EECF244321}">
                <p14:modId xmlns:p14="http://schemas.microsoft.com/office/powerpoint/2010/main" val="1284921035"/>
              </p:ext>
            </p:extLst>
          </p:nvPr>
        </p:nvGraphicFramePr>
        <p:xfrm>
          <a:off x="457199" y="1035685"/>
          <a:ext cx="8229599" cy="565992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4"/>
          <p:cNvSpPr txBox="1">
            <a:spLocks noChangeArrowheads="1"/>
          </p:cNvSpPr>
          <p:nvPr/>
        </p:nvSpPr>
        <p:spPr bwMode="auto">
          <a:xfrm>
            <a:off x="304800" y="228600"/>
            <a:ext cx="3902671" cy="523220"/>
          </a:xfrm>
          <a:prstGeom prst="rect">
            <a:avLst/>
          </a:prstGeom>
          <a:noFill/>
        </p:spPr>
        <p:txBody>
          <a:bodyPr wrap="none" rtlCol="0">
            <a:spAutoFit/>
          </a:bodyPr>
          <a:lstStyle>
            <a:defPPr>
              <a:defRPr lang="en-US"/>
            </a:defPPr>
            <a:lvl1pPr>
              <a:defRPr sz="2800" i="0">
                <a:solidFill>
                  <a:schemeClr val="accent1">
                    <a:lumMod val="75000"/>
                  </a:schemeClr>
                </a:solidFill>
                <a:latin typeface="Arial Bold" panose="020B0704020202020204" pitchFamily="34" charset="0"/>
                <a:cs typeface="Arial Bold" panose="020B0704020202020204" pitchFamily="34" charset="0"/>
              </a:defRPr>
            </a:lvl1pPr>
          </a:lstStyle>
          <a:p>
            <a:r>
              <a:rPr lang="en-US" dirty="0" smtClean="0">
                <a:solidFill>
                  <a:schemeClr val="bg1"/>
                </a:solidFill>
                <a:latin typeface="+mj-lt"/>
              </a:rPr>
              <a:t>Monthly Progress Report</a:t>
            </a:r>
            <a:endParaRPr lang="en-US" dirty="0">
              <a:solidFill>
                <a:schemeClr val="bg1"/>
              </a:solidFill>
              <a:latin typeface="+mj-lt"/>
            </a:endParaRPr>
          </a:p>
        </p:txBody>
      </p:sp>
      <p:sp>
        <p:nvSpPr>
          <p:cNvPr id="8" name="TextBox 7"/>
          <p:cNvSpPr txBox="1"/>
          <p:nvPr/>
        </p:nvSpPr>
        <p:spPr>
          <a:xfrm>
            <a:off x="990600" y="1860220"/>
            <a:ext cx="5634954" cy="338554"/>
          </a:xfrm>
          <a:prstGeom prst="rect">
            <a:avLst/>
          </a:prstGeom>
          <a:noFill/>
          <a:ln>
            <a:noFill/>
          </a:ln>
        </p:spPr>
        <p:txBody>
          <a:bodyPr wrap="square" rtlCol="0">
            <a:spAutoFit/>
          </a:bodyPr>
          <a:lstStyle/>
          <a:p>
            <a:r>
              <a:rPr lang="en-US" sz="1600" b="0" i="0" dirty="0" smtClean="0"/>
              <a:t>June 2015</a:t>
            </a:r>
            <a:r>
              <a:rPr lang="en-US" sz="1600" b="0" i="0" dirty="0" smtClean="0">
                <a:sym typeface="Symbol" panose="05050102010706020507" pitchFamily="18" charset="2"/>
              </a:rPr>
              <a:t></a:t>
            </a:r>
            <a:r>
              <a:rPr lang="en-US" sz="1600" b="0" i="0" dirty="0" smtClean="0"/>
              <a:t>September 2016 Cumulative Reduction: 21%</a:t>
            </a:r>
          </a:p>
        </p:txBody>
      </p:sp>
      <p:sp>
        <p:nvSpPr>
          <p:cNvPr id="3" name="TextBox 2"/>
          <p:cNvSpPr txBox="1"/>
          <p:nvPr/>
        </p:nvSpPr>
        <p:spPr>
          <a:xfrm>
            <a:off x="7016062" y="1046480"/>
            <a:ext cx="1579278" cy="400110"/>
          </a:xfrm>
          <a:prstGeom prst="rect">
            <a:avLst/>
          </a:prstGeom>
          <a:noFill/>
        </p:spPr>
        <p:txBody>
          <a:bodyPr wrap="none" rtlCol="0">
            <a:spAutoFit/>
          </a:bodyPr>
          <a:lstStyle/>
          <a:p>
            <a:r>
              <a:rPr lang="en-US" sz="2000" dirty="0" smtClean="0">
                <a:solidFill>
                  <a:srgbClr val="FF0000"/>
                </a:solidFill>
              </a:rPr>
              <a:t>Preliminary</a:t>
            </a:r>
            <a:endParaRPr lang="en-US" sz="2000" dirty="0">
              <a:solidFill>
                <a:srgbClr val="FF0000"/>
              </a:solidFill>
            </a:endParaRPr>
          </a:p>
        </p:txBody>
      </p:sp>
      <p:sp>
        <p:nvSpPr>
          <p:cNvPr id="20" name="TextBox 19"/>
          <p:cNvSpPr txBox="1"/>
          <p:nvPr/>
        </p:nvSpPr>
        <p:spPr>
          <a:xfrm>
            <a:off x="1600200" y="4156594"/>
            <a:ext cx="500458" cy="276999"/>
          </a:xfrm>
          <a:prstGeom prst="rect">
            <a:avLst/>
          </a:prstGeom>
          <a:noFill/>
        </p:spPr>
        <p:txBody>
          <a:bodyPr wrap="none" rtlCol="0">
            <a:spAutoFit/>
          </a:bodyPr>
          <a:lstStyle/>
          <a:p>
            <a:r>
              <a:rPr lang="en-US" sz="1200" i="0" dirty="0" smtClean="0">
                <a:latin typeface="+mn-lt"/>
              </a:rPr>
              <a:t>-33%</a:t>
            </a:r>
            <a:endParaRPr lang="en-US" sz="1200" i="0" dirty="0">
              <a:latin typeface="+mn-lt"/>
            </a:endParaRPr>
          </a:p>
        </p:txBody>
      </p:sp>
      <p:sp>
        <p:nvSpPr>
          <p:cNvPr id="19" name="TextBox 18"/>
          <p:cNvSpPr txBox="1"/>
          <p:nvPr/>
        </p:nvSpPr>
        <p:spPr>
          <a:xfrm>
            <a:off x="2819400" y="3727148"/>
            <a:ext cx="500458" cy="276999"/>
          </a:xfrm>
          <a:prstGeom prst="rect">
            <a:avLst/>
          </a:prstGeom>
          <a:noFill/>
        </p:spPr>
        <p:txBody>
          <a:bodyPr wrap="none" rtlCol="0">
            <a:spAutoFit/>
          </a:bodyPr>
          <a:lstStyle/>
          <a:p>
            <a:r>
              <a:rPr lang="en-US" sz="1200" i="0" dirty="0" smtClean="0">
                <a:latin typeface="+mn-lt"/>
              </a:rPr>
              <a:t>-30%</a:t>
            </a:r>
            <a:endParaRPr lang="en-US" sz="1200" i="0" dirty="0">
              <a:latin typeface="+mn-lt"/>
            </a:endParaRPr>
          </a:p>
        </p:txBody>
      </p:sp>
      <p:sp>
        <p:nvSpPr>
          <p:cNvPr id="17" name="TextBox 16"/>
          <p:cNvSpPr txBox="1"/>
          <p:nvPr/>
        </p:nvSpPr>
        <p:spPr>
          <a:xfrm>
            <a:off x="4071540" y="3191284"/>
            <a:ext cx="500458" cy="276999"/>
          </a:xfrm>
          <a:prstGeom prst="rect">
            <a:avLst/>
          </a:prstGeom>
          <a:noFill/>
        </p:spPr>
        <p:txBody>
          <a:bodyPr wrap="none" rtlCol="0">
            <a:spAutoFit/>
          </a:bodyPr>
          <a:lstStyle/>
          <a:p>
            <a:r>
              <a:rPr lang="en-US" sz="1200" i="0" dirty="0" smtClean="0">
                <a:latin typeface="+mn-lt"/>
              </a:rPr>
              <a:t>-19%</a:t>
            </a:r>
            <a:endParaRPr lang="en-US" sz="1200" i="0" dirty="0">
              <a:latin typeface="+mn-lt"/>
            </a:endParaRPr>
          </a:p>
        </p:txBody>
      </p:sp>
      <p:sp>
        <p:nvSpPr>
          <p:cNvPr id="23" name="TextBox 22"/>
          <p:cNvSpPr txBox="1"/>
          <p:nvPr/>
        </p:nvSpPr>
        <p:spPr>
          <a:xfrm>
            <a:off x="5334000" y="2770493"/>
            <a:ext cx="500458" cy="276999"/>
          </a:xfrm>
          <a:prstGeom prst="rect">
            <a:avLst/>
          </a:prstGeom>
          <a:noFill/>
        </p:spPr>
        <p:txBody>
          <a:bodyPr wrap="none" rtlCol="0">
            <a:spAutoFit/>
          </a:bodyPr>
          <a:lstStyle/>
          <a:p>
            <a:r>
              <a:rPr lang="en-US" sz="1200" i="0" dirty="0" smtClean="0">
                <a:latin typeface="+mn-lt"/>
              </a:rPr>
              <a:t>-15%</a:t>
            </a:r>
            <a:endParaRPr lang="en-US" sz="1200" i="0" dirty="0">
              <a:latin typeface="+mn-lt"/>
            </a:endParaRPr>
          </a:p>
        </p:txBody>
      </p:sp>
      <p:sp>
        <p:nvSpPr>
          <p:cNvPr id="22" name="TextBox 21"/>
          <p:cNvSpPr txBox="1"/>
          <p:nvPr/>
        </p:nvSpPr>
        <p:spPr>
          <a:xfrm>
            <a:off x="6597992" y="2653070"/>
            <a:ext cx="500458" cy="276999"/>
          </a:xfrm>
          <a:prstGeom prst="rect">
            <a:avLst/>
          </a:prstGeom>
          <a:noFill/>
        </p:spPr>
        <p:txBody>
          <a:bodyPr wrap="none" rtlCol="0">
            <a:spAutoFit/>
          </a:bodyPr>
          <a:lstStyle/>
          <a:p>
            <a:r>
              <a:rPr lang="en-US" sz="1200" i="0" dirty="0" smtClean="0">
                <a:latin typeface="+mn-lt"/>
              </a:rPr>
              <a:t>-10%</a:t>
            </a:r>
            <a:endParaRPr lang="en-US" sz="1200" i="0" dirty="0">
              <a:latin typeface="+mn-lt"/>
            </a:endParaRPr>
          </a:p>
        </p:txBody>
      </p:sp>
      <p:sp>
        <p:nvSpPr>
          <p:cNvPr id="25" name="TextBox 24"/>
          <p:cNvSpPr txBox="1"/>
          <p:nvPr/>
        </p:nvSpPr>
        <p:spPr>
          <a:xfrm>
            <a:off x="990600" y="2164419"/>
            <a:ext cx="5634954" cy="338554"/>
          </a:xfrm>
          <a:prstGeom prst="rect">
            <a:avLst/>
          </a:prstGeom>
          <a:noFill/>
          <a:ln>
            <a:noFill/>
          </a:ln>
        </p:spPr>
        <p:txBody>
          <a:bodyPr wrap="square" rtlCol="0">
            <a:spAutoFit/>
          </a:bodyPr>
          <a:lstStyle/>
          <a:p>
            <a:r>
              <a:rPr lang="en-US" sz="1600" b="0" i="0" dirty="0" smtClean="0"/>
              <a:t>June 2016</a:t>
            </a:r>
            <a:r>
              <a:rPr lang="en-US" sz="1600" b="0" i="0" dirty="0" smtClean="0">
                <a:sym typeface="Symbol" panose="05050102010706020507" pitchFamily="18" charset="2"/>
              </a:rPr>
              <a:t></a:t>
            </a:r>
            <a:r>
              <a:rPr lang="en-US" sz="1600" b="0" i="0" dirty="0" smtClean="0"/>
              <a:t>September 2016 Cumulative Reduction: 15%</a:t>
            </a:r>
          </a:p>
        </p:txBody>
      </p:sp>
      <p:sp>
        <p:nvSpPr>
          <p:cNvPr id="28" name="TextBox 27"/>
          <p:cNvSpPr txBox="1"/>
          <p:nvPr/>
        </p:nvSpPr>
        <p:spPr>
          <a:xfrm>
            <a:off x="7805701" y="3055707"/>
            <a:ext cx="500458" cy="276999"/>
          </a:xfrm>
          <a:prstGeom prst="rect">
            <a:avLst/>
          </a:prstGeom>
          <a:noFill/>
        </p:spPr>
        <p:txBody>
          <a:bodyPr wrap="none" rtlCol="0">
            <a:spAutoFit/>
          </a:bodyPr>
          <a:lstStyle/>
          <a:p>
            <a:r>
              <a:rPr lang="en-US" sz="1200" i="0" dirty="0" smtClean="0">
                <a:latin typeface="+mn-lt"/>
              </a:rPr>
              <a:t>-17%</a:t>
            </a:r>
            <a:endParaRPr lang="en-US" sz="1200" i="0" dirty="0">
              <a:latin typeface="+mn-lt"/>
            </a:endParaRPr>
          </a:p>
        </p:txBody>
      </p:sp>
    </p:spTree>
    <p:extLst>
      <p:ext uri="{BB962C8B-B14F-4D97-AF65-F5344CB8AC3E}">
        <p14:creationId xmlns:p14="http://schemas.microsoft.com/office/powerpoint/2010/main" val="31596146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a:spLocks noChangeArrowheads="1"/>
          </p:cNvSpPr>
          <p:nvPr/>
        </p:nvSpPr>
        <p:spPr bwMode="auto">
          <a:xfrm>
            <a:off x="457200" y="152400"/>
            <a:ext cx="7086600" cy="553998"/>
          </a:xfrm>
          <a:prstGeom prst="rect">
            <a:avLst/>
          </a:prstGeom>
          <a:noFill/>
          <a:ln w="9525">
            <a:noFill/>
            <a:miter lim="800000"/>
            <a:headEnd/>
            <a:tailEnd/>
          </a:ln>
        </p:spPr>
        <p:txBody>
          <a:bodyPr wrap="square">
            <a:spAutoFit/>
          </a:bodyPr>
          <a:lstStyle/>
          <a:p>
            <a:pPr eaLnBrk="1" hangingPunct="1">
              <a:defRPr/>
            </a:pPr>
            <a:r>
              <a:rPr lang="en-US" sz="3000" i="0" dirty="0" smtClean="0">
                <a:solidFill>
                  <a:prstClr val="white"/>
                </a:solidFill>
                <a:latin typeface="+mj-lt"/>
              </a:rPr>
              <a:t>Long-term Water Efficiency in California</a:t>
            </a:r>
            <a:endParaRPr lang="en-US" sz="3000" i="0" dirty="0">
              <a:solidFill>
                <a:prstClr val="white"/>
              </a:solidFill>
              <a:latin typeface="+mj-lt"/>
            </a:endParaRPr>
          </a:p>
        </p:txBody>
      </p:sp>
      <p:sp>
        <p:nvSpPr>
          <p:cNvPr id="3" name="TextBox 2"/>
          <p:cNvSpPr txBox="1"/>
          <p:nvPr/>
        </p:nvSpPr>
        <p:spPr>
          <a:xfrm>
            <a:off x="3276600" y="1447800"/>
            <a:ext cx="5867400" cy="4893647"/>
          </a:xfrm>
          <a:prstGeom prst="rect">
            <a:avLst/>
          </a:prstGeom>
          <a:noFill/>
        </p:spPr>
        <p:txBody>
          <a:bodyPr wrap="square" rtlCol="0">
            <a:spAutoFit/>
          </a:bodyPr>
          <a:lstStyle/>
          <a:p>
            <a:r>
              <a:rPr lang="en-US" b="0" i="0" dirty="0" smtClean="0">
                <a:latin typeface="+mj-lt"/>
              </a:rPr>
              <a:t>California Urban Water Policy </a:t>
            </a:r>
            <a:r>
              <a:rPr lang="en-US" u="sng" dirty="0" smtClean="0">
                <a:latin typeface="+mj-lt"/>
              </a:rPr>
              <a:t>should</a:t>
            </a:r>
            <a:r>
              <a:rPr lang="en-US" b="0" i="0" dirty="0" smtClean="0">
                <a:latin typeface="+mj-lt"/>
              </a:rPr>
              <a:t>:</a:t>
            </a:r>
          </a:p>
          <a:p>
            <a:endParaRPr lang="en-US" b="0" i="0" dirty="0" smtClean="0">
              <a:latin typeface="+mj-lt"/>
            </a:endParaRPr>
          </a:p>
          <a:p>
            <a:pPr marL="342900" indent="-342900">
              <a:buFont typeface="Arial" panose="020B0604020202020204" pitchFamily="34" charset="0"/>
              <a:buChar char="•"/>
            </a:pPr>
            <a:r>
              <a:rPr lang="en-US" b="0" i="0" dirty="0" smtClean="0">
                <a:solidFill>
                  <a:schemeClr val="tx2">
                    <a:lumMod val="60000"/>
                    <a:lumOff val="40000"/>
                  </a:schemeClr>
                </a:solidFill>
                <a:latin typeface="+mj-lt"/>
              </a:rPr>
              <a:t>Achieve high levels of local efficiency by:</a:t>
            </a:r>
          </a:p>
          <a:p>
            <a:pPr marL="800100" lvl="1" indent="-342900">
              <a:buFont typeface="Arial" panose="020B0604020202020204" pitchFamily="34" charset="0"/>
              <a:buChar char="•"/>
            </a:pPr>
            <a:endParaRPr lang="en-US" b="0" i="0" dirty="0">
              <a:solidFill>
                <a:schemeClr val="tx2">
                  <a:lumMod val="60000"/>
                  <a:lumOff val="40000"/>
                </a:schemeClr>
              </a:solidFill>
              <a:latin typeface="+mj-lt"/>
            </a:endParaRPr>
          </a:p>
          <a:p>
            <a:pPr marL="800100" lvl="1" indent="-342900">
              <a:buFont typeface="Arial" panose="020B0604020202020204" pitchFamily="34" charset="0"/>
              <a:buChar char="•"/>
            </a:pPr>
            <a:r>
              <a:rPr lang="en-US" b="0" i="0" dirty="0" smtClean="0">
                <a:solidFill>
                  <a:schemeClr val="tx2">
                    <a:lumMod val="60000"/>
                    <a:lumOff val="40000"/>
                  </a:schemeClr>
                </a:solidFill>
                <a:latin typeface="+mj-lt"/>
              </a:rPr>
              <a:t>Encouraging investments in </a:t>
            </a:r>
            <a:r>
              <a:rPr lang="en-US" b="0" i="0" dirty="0">
                <a:solidFill>
                  <a:schemeClr val="tx2">
                    <a:lumMod val="60000"/>
                    <a:lumOff val="40000"/>
                  </a:schemeClr>
                </a:solidFill>
                <a:latin typeface="+mj-lt"/>
              </a:rPr>
              <a:t>local water </a:t>
            </a:r>
            <a:r>
              <a:rPr lang="en-US" b="0" i="0" dirty="0" smtClean="0">
                <a:solidFill>
                  <a:schemeClr val="tx2">
                    <a:lumMod val="60000"/>
                    <a:lumOff val="40000"/>
                  </a:schemeClr>
                </a:solidFill>
                <a:latin typeface="+mj-lt"/>
              </a:rPr>
              <a:t>supply development and demand management programs</a:t>
            </a:r>
          </a:p>
          <a:p>
            <a:pPr marL="800100" lvl="1" indent="-342900">
              <a:buFont typeface="Arial" panose="020B0604020202020204" pitchFamily="34" charset="0"/>
              <a:buChar char="•"/>
            </a:pPr>
            <a:endParaRPr lang="en-US" sz="1200" b="0" i="0" dirty="0" smtClean="0">
              <a:solidFill>
                <a:schemeClr val="tx2">
                  <a:lumMod val="60000"/>
                  <a:lumOff val="40000"/>
                </a:schemeClr>
              </a:solidFill>
              <a:latin typeface="+mj-lt"/>
            </a:endParaRPr>
          </a:p>
          <a:p>
            <a:pPr marL="800100" lvl="1" indent="-342900">
              <a:buFont typeface="Arial" panose="020B0604020202020204" pitchFamily="34" charset="0"/>
              <a:buChar char="•"/>
            </a:pPr>
            <a:r>
              <a:rPr lang="en-US" b="0" i="0" dirty="0" smtClean="0">
                <a:solidFill>
                  <a:schemeClr val="tx2">
                    <a:lumMod val="60000"/>
                    <a:lumOff val="40000"/>
                  </a:schemeClr>
                </a:solidFill>
                <a:latin typeface="+mj-lt"/>
              </a:rPr>
              <a:t>Establishing a reasonably defined bar for residential and landscape water use</a:t>
            </a:r>
          </a:p>
          <a:p>
            <a:pPr marL="800100" lvl="1" indent="-342900">
              <a:buFont typeface="Arial" panose="020B0604020202020204" pitchFamily="34" charset="0"/>
              <a:buChar char="•"/>
            </a:pPr>
            <a:endParaRPr lang="en-US" sz="1200" b="0" i="0" dirty="0" smtClean="0">
              <a:solidFill>
                <a:schemeClr val="tx2">
                  <a:lumMod val="60000"/>
                  <a:lumOff val="40000"/>
                </a:schemeClr>
              </a:solidFill>
              <a:latin typeface="+mj-lt"/>
            </a:endParaRPr>
          </a:p>
          <a:p>
            <a:pPr marL="800100" lvl="1" indent="-342900">
              <a:buFont typeface="Arial" panose="020B0604020202020204" pitchFamily="34" charset="0"/>
              <a:buChar char="•"/>
            </a:pPr>
            <a:r>
              <a:rPr lang="en-US" b="0" i="0" dirty="0" smtClean="0">
                <a:solidFill>
                  <a:schemeClr val="tx2">
                    <a:lumMod val="60000"/>
                    <a:lumOff val="40000"/>
                  </a:schemeClr>
                </a:solidFill>
                <a:latin typeface="+mj-lt"/>
              </a:rPr>
              <a:t>Incentivizing California’s end users to replace non-water conserving fixtures, appliances, and landscapes</a:t>
            </a:r>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886" y="1127931"/>
            <a:ext cx="3135086" cy="5730069"/>
          </a:xfrm>
          <a:prstGeom prst="rect">
            <a:avLst/>
          </a:prstGeom>
        </p:spPr>
      </p:pic>
    </p:spTree>
    <p:extLst>
      <p:ext uri="{BB962C8B-B14F-4D97-AF65-F5344CB8AC3E}">
        <p14:creationId xmlns:p14="http://schemas.microsoft.com/office/powerpoint/2010/main" val="5143716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64333" y="1671786"/>
            <a:ext cx="3298416" cy="2656701"/>
          </a:xfrm>
          <a:prstGeom prst="rect">
            <a:avLst/>
          </a:prstGeom>
        </p:spPr>
      </p:pic>
      <p:sp>
        <p:nvSpPr>
          <p:cNvPr id="6" name="Rectangle 8"/>
          <p:cNvSpPr>
            <a:spLocks noChangeArrowheads="1"/>
          </p:cNvSpPr>
          <p:nvPr/>
        </p:nvSpPr>
        <p:spPr bwMode="auto">
          <a:xfrm>
            <a:off x="377687" y="81171"/>
            <a:ext cx="6934200" cy="553998"/>
          </a:xfrm>
          <a:prstGeom prst="rect">
            <a:avLst/>
          </a:prstGeom>
          <a:noFill/>
          <a:ln w="9525">
            <a:noFill/>
            <a:miter lim="800000"/>
            <a:headEnd/>
            <a:tailEnd/>
          </a:ln>
        </p:spPr>
        <p:txBody>
          <a:bodyPr wrap="square">
            <a:spAutoFit/>
          </a:bodyPr>
          <a:lstStyle/>
          <a:p>
            <a:pPr eaLnBrk="1" hangingPunct="1">
              <a:defRPr/>
            </a:pPr>
            <a:r>
              <a:rPr lang="en-US" sz="3000" i="0" dirty="0">
                <a:solidFill>
                  <a:prstClr val="white"/>
                </a:solidFill>
                <a:latin typeface="+mj-lt"/>
              </a:rPr>
              <a:t>Long-term Water Efficiency in California</a:t>
            </a:r>
          </a:p>
        </p:txBody>
      </p:sp>
      <p:sp>
        <p:nvSpPr>
          <p:cNvPr id="3" name="TextBox 2"/>
          <p:cNvSpPr txBox="1"/>
          <p:nvPr/>
        </p:nvSpPr>
        <p:spPr>
          <a:xfrm>
            <a:off x="381000" y="1604665"/>
            <a:ext cx="5867400" cy="5447645"/>
          </a:xfrm>
          <a:prstGeom prst="rect">
            <a:avLst/>
          </a:prstGeom>
          <a:noFill/>
        </p:spPr>
        <p:txBody>
          <a:bodyPr wrap="square" rtlCol="0">
            <a:spAutoFit/>
          </a:bodyPr>
          <a:lstStyle/>
          <a:p>
            <a:pPr marL="342900" indent="-342900">
              <a:buFont typeface="Arial" panose="020B0604020202020204" pitchFamily="34" charset="0"/>
              <a:buChar char="•"/>
            </a:pPr>
            <a:r>
              <a:rPr lang="en-US" b="0" i="0" dirty="0" smtClean="0">
                <a:solidFill>
                  <a:schemeClr val="tx2">
                    <a:lumMod val="60000"/>
                    <a:lumOff val="40000"/>
                  </a:schemeClr>
                </a:solidFill>
                <a:latin typeface="+mj-lt"/>
              </a:rPr>
              <a:t>Incorporate considerations for:</a:t>
            </a:r>
          </a:p>
          <a:p>
            <a:pPr marL="800100" lvl="1" indent="-342900">
              <a:buFont typeface="Arial" panose="020B0604020202020204" pitchFamily="34" charset="0"/>
              <a:buChar char="•"/>
            </a:pPr>
            <a:r>
              <a:rPr lang="en-US" b="0" i="0" dirty="0" smtClean="0">
                <a:solidFill>
                  <a:schemeClr val="tx2">
                    <a:lumMod val="60000"/>
                    <a:lumOff val="40000"/>
                  </a:schemeClr>
                </a:solidFill>
                <a:latin typeface="+mj-lt"/>
              </a:rPr>
              <a:t>diversity in supply availability</a:t>
            </a:r>
          </a:p>
          <a:p>
            <a:pPr marL="800100" lvl="1" indent="-342900">
              <a:buFont typeface="Arial" panose="020B0604020202020204" pitchFamily="34" charset="0"/>
              <a:buChar char="•"/>
            </a:pPr>
            <a:r>
              <a:rPr lang="en-US" b="0" i="0" dirty="0" smtClean="0">
                <a:solidFill>
                  <a:schemeClr val="tx2">
                    <a:lumMod val="60000"/>
                    <a:lumOff val="40000"/>
                  </a:schemeClr>
                </a:solidFill>
                <a:latin typeface="+mj-lt"/>
              </a:rPr>
              <a:t>supply portfolios</a:t>
            </a:r>
          </a:p>
          <a:p>
            <a:pPr marL="800100" lvl="1" indent="-342900">
              <a:buFont typeface="Arial" panose="020B0604020202020204" pitchFamily="34" charset="0"/>
              <a:buChar char="•"/>
            </a:pPr>
            <a:r>
              <a:rPr lang="en-US" b="0" i="0" dirty="0" smtClean="0">
                <a:solidFill>
                  <a:schemeClr val="tx2">
                    <a:lumMod val="60000"/>
                    <a:lumOff val="40000"/>
                  </a:schemeClr>
                </a:solidFill>
                <a:latin typeface="+mj-lt"/>
              </a:rPr>
              <a:t>regional climate</a:t>
            </a:r>
          </a:p>
          <a:p>
            <a:pPr marL="800100" lvl="1" indent="-342900">
              <a:buFont typeface="Arial" panose="020B0604020202020204" pitchFamily="34" charset="0"/>
              <a:buChar char="•"/>
            </a:pPr>
            <a:r>
              <a:rPr lang="en-US" b="0" i="0" dirty="0" smtClean="0">
                <a:solidFill>
                  <a:schemeClr val="tx2">
                    <a:lumMod val="60000"/>
                    <a:lumOff val="40000"/>
                  </a:schemeClr>
                </a:solidFill>
                <a:latin typeface="+mj-lt"/>
              </a:rPr>
              <a:t>population trends </a:t>
            </a:r>
          </a:p>
          <a:p>
            <a:pPr marL="800100" lvl="1" indent="-342900">
              <a:buFont typeface="Arial" panose="020B0604020202020204" pitchFamily="34" charset="0"/>
              <a:buChar char="•"/>
            </a:pPr>
            <a:r>
              <a:rPr lang="en-US" b="0" i="0" dirty="0" smtClean="0">
                <a:solidFill>
                  <a:schemeClr val="tx2">
                    <a:lumMod val="60000"/>
                    <a:lumOff val="40000"/>
                  </a:schemeClr>
                </a:solidFill>
                <a:latin typeface="+mj-lt"/>
              </a:rPr>
              <a:t>housing density</a:t>
            </a:r>
          </a:p>
          <a:p>
            <a:pPr marL="800100" lvl="1" indent="-342900">
              <a:buFont typeface="Arial" panose="020B0604020202020204" pitchFamily="34" charset="0"/>
              <a:buChar char="•"/>
            </a:pPr>
            <a:r>
              <a:rPr lang="en-US" b="0" i="0" dirty="0" smtClean="0">
                <a:solidFill>
                  <a:schemeClr val="tx2">
                    <a:lumMod val="60000"/>
                    <a:lumOff val="40000"/>
                  </a:schemeClr>
                </a:solidFill>
                <a:latin typeface="+mj-lt"/>
              </a:rPr>
              <a:t>past conservation activities</a:t>
            </a:r>
          </a:p>
          <a:p>
            <a:pPr marL="800100" lvl="1" indent="-342900">
              <a:buFont typeface="Arial" panose="020B0604020202020204" pitchFamily="34" charset="0"/>
              <a:buChar char="•"/>
            </a:pPr>
            <a:endParaRPr lang="en-US" sz="1200" b="0" i="0" dirty="0" smtClean="0">
              <a:solidFill>
                <a:schemeClr val="tx2">
                  <a:lumMod val="60000"/>
                  <a:lumOff val="40000"/>
                </a:schemeClr>
              </a:solidFill>
              <a:latin typeface="+mj-lt"/>
            </a:endParaRPr>
          </a:p>
          <a:p>
            <a:pPr marL="342900" indent="-342900">
              <a:buFont typeface="Arial" panose="020B0604020202020204" pitchFamily="34" charset="0"/>
              <a:buChar char="•"/>
            </a:pPr>
            <a:r>
              <a:rPr lang="en-US" b="0" i="0" dirty="0" smtClean="0">
                <a:solidFill>
                  <a:schemeClr val="tx2">
                    <a:lumMod val="60000"/>
                    <a:lumOff val="40000"/>
                  </a:schemeClr>
                </a:solidFill>
                <a:latin typeface="+mj-lt"/>
              </a:rPr>
              <a:t>Require common-sense prohibitions on:</a:t>
            </a:r>
          </a:p>
          <a:p>
            <a:pPr marL="800100" lvl="1" indent="-342900">
              <a:buFont typeface="Arial" panose="020B0604020202020204" pitchFamily="34" charset="0"/>
              <a:buChar char="•"/>
            </a:pPr>
            <a:r>
              <a:rPr lang="en-US" b="0" i="0" dirty="0" smtClean="0">
                <a:solidFill>
                  <a:schemeClr val="tx2">
                    <a:lumMod val="60000"/>
                    <a:lumOff val="40000"/>
                  </a:schemeClr>
                </a:solidFill>
                <a:latin typeface="+mj-lt"/>
              </a:rPr>
              <a:t>end-user water waste activities such as irrigation over-spray and run off into curbs and gutters</a:t>
            </a:r>
          </a:p>
          <a:p>
            <a:pPr marL="800100" lvl="1" indent="-342900">
              <a:buFont typeface="Arial" panose="020B0604020202020204" pitchFamily="34" charset="0"/>
              <a:buChar char="•"/>
            </a:pPr>
            <a:endParaRPr lang="en-US" sz="1200" b="0" i="0" dirty="0" smtClean="0">
              <a:solidFill>
                <a:schemeClr val="tx2">
                  <a:lumMod val="60000"/>
                  <a:lumOff val="40000"/>
                </a:schemeClr>
              </a:solidFill>
              <a:latin typeface="+mj-lt"/>
            </a:endParaRPr>
          </a:p>
          <a:p>
            <a:pPr marL="342900" indent="-342900">
              <a:buFont typeface="Arial" panose="020B0604020202020204" pitchFamily="34" charset="0"/>
              <a:buChar char="•"/>
            </a:pPr>
            <a:r>
              <a:rPr lang="en-US" b="0" i="0" dirty="0" smtClean="0">
                <a:solidFill>
                  <a:schemeClr val="tx2">
                    <a:lumMod val="60000"/>
                    <a:lumOff val="40000"/>
                  </a:schemeClr>
                </a:solidFill>
                <a:latin typeface="+mj-lt"/>
              </a:rPr>
              <a:t>Utilize water use standards developed by subject matter experts.</a:t>
            </a:r>
          </a:p>
        </p:txBody>
      </p:sp>
      <p:sp>
        <p:nvSpPr>
          <p:cNvPr id="4" name="TextBox 3"/>
          <p:cNvSpPr txBox="1"/>
          <p:nvPr/>
        </p:nvSpPr>
        <p:spPr>
          <a:xfrm>
            <a:off x="381000" y="1143000"/>
            <a:ext cx="7239000" cy="461665"/>
          </a:xfrm>
          <a:prstGeom prst="rect">
            <a:avLst/>
          </a:prstGeom>
          <a:noFill/>
        </p:spPr>
        <p:txBody>
          <a:bodyPr wrap="square" rtlCol="0">
            <a:spAutoFit/>
          </a:bodyPr>
          <a:lstStyle/>
          <a:p>
            <a:r>
              <a:rPr lang="en-US" b="0" i="0" dirty="0">
                <a:latin typeface="+mj-lt"/>
              </a:rPr>
              <a:t>California Urban Water Efficiency Policy </a:t>
            </a:r>
            <a:r>
              <a:rPr lang="en-US" u="sng" dirty="0">
                <a:latin typeface="+mj-lt"/>
              </a:rPr>
              <a:t>should</a:t>
            </a:r>
            <a:r>
              <a:rPr lang="en-US" b="0" i="0" dirty="0" smtClean="0">
                <a:latin typeface="+mj-lt"/>
              </a:rPr>
              <a:t>:</a:t>
            </a:r>
            <a:endParaRPr lang="en-US" b="0" i="0" dirty="0">
              <a:latin typeface="+mj-lt"/>
            </a:endParaRPr>
          </a:p>
        </p:txBody>
      </p:sp>
    </p:spTree>
    <p:extLst>
      <p:ext uri="{BB962C8B-B14F-4D97-AF65-F5344CB8AC3E}">
        <p14:creationId xmlns:p14="http://schemas.microsoft.com/office/powerpoint/2010/main" val="31800197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42" name="Rectangle 44"/>
          <p:cNvSpPr>
            <a:spLocks noChangeArrowheads="1"/>
          </p:cNvSpPr>
          <p:nvPr/>
        </p:nvSpPr>
        <p:spPr bwMode="auto">
          <a:xfrm>
            <a:off x="152400" y="1362599"/>
            <a:ext cx="3765296" cy="3361801"/>
          </a:xfrm>
          <a:prstGeom prst="rect">
            <a:avLst/>
          </a:prstGeom>
          <a:noFill/>
          <a:ln w="9525">
            <a:noFill/>
            <a:miter lim="800000"/>
            <a:headEnd/>
            <a:tailEnd/>
          </a:ln>
        </p:spPr>
        <p:txBody>
          <a:bodyPr/>
          <a:lstStyle/>
          <a:p>
            <a:pPr marL="342900" indent="-342900" eaLnBrk="1" hangingPunct="1">
              <a:spcAft>
                <a:spcPts val="1200"/>
              </a:spcAft>
              <a:buClr>
                <a:srgbClr val="797E63"/>
              </a:buClr>
              <a:buSzPct val="105000"/>
              <a:buFont typeface="Arial" panose="020B0604020202020204" pitchFamily="34" charset="0"/>
              <a:buChar char="•"/>
            </a:pPr>
            <a:r>
              <a:rPr lang="en-US" sz="2200" b="0" i="0" dirty="0" smtClean="0">
                <a:solidFill>
                  <a:srgbClr val="132A7E"/>
                </a:solidFill>
                <a:latin typeface="Calibri"/>
              </a:rPr>
              <a:t>527 square </a:t>
            </a:r>
            <a:r>
              <a:rPr lang="en-US" sz="2200" b="0" i="0" dirty="0">
                <a:solidFill>
                  <a:srgbClr val="132A7E"/>
                </a:solidFill>
                <a:latin typeface="Calibri"/>
              </a:rPr>
              <a:t>miles of western Riverside </a:t>
            </a:r>
            <a:r>
              <a:rPr lang="en-US" sz="2200" b="0" i="0" dirty="0" smtClean="0">
                <a:solidFill>
                  <a:srgbClr val="132A7E"/>
                </a:solidFill>
                <a:latin typeface="Calibri"/>
              </a:rPr>
              <a:t>County</a:t>
            </a:r>
          </a:p>
          <a:p>
            <a:pPr marL="342900" indent="-342900" eaLnBrk="1" hangingPunct="1">
              <a:spcAft>
                <a:spcPts val="1200"/>
              </a:spcAft>
              <a:buClr>
                <a:srgbClr val="797E63"/>
              </a:buClr>
              <a:buSzPct val="105000"/>
              <a:buFont typeface="Arial" panose="020B0604020202020204" pitchFamily="34" charset="0"/>
              <a:buChar char="•"/>
            </a:pPr>
            <a:r>
              <a:rPr lang="en-US" sz="2200" b="0" i="0" dirty="0" smtClean="0">
                <a:solidFill>
                  <a:srgbClr val="132A7E"/>
                </a:solidFill>
                <a:latin typeface="Calibri"/>
              </a:rPr>
              <a:t>Population </a:t>
            </a:r>
            <a:r>
              <a:rPr lang="en-US" sz="2200" b="0" i="0" dirty="0">
                <a:solidFill>
                  <a:srgbClr val="132A7E"/>
                </a:solidFill>
                <a:latin typeface="Calibri"/>
              </a:rPr>
              <a:t>of nearly 1 </a:t>
            </a:r>
            <a:r>
              <a:rPr lang="en-US" sz="2200" b="0" i="0" dirty="0" smtClean="0">
                <a:solidFill>
                  <a:srgbClr val="132A7E"/>
                </a:solidFill>
                <a:latin typeface="Calibri"/>
              </a:rPr>
              <a:t>million…1.5 </a:t>
            </a:r>
            <a:r>
              <a:rPr lang="en-US" sz="2200" b="0" i="0" dirty="0">
                <a:solidFill>
                  <a:srgbClr val="132A7E"/>
                </a:solidFill>
                <a:latin typeface="Calibri"/>
              </a:rPr>
              <a:t>million by </a:t>
            </a:r>
            <a:r>
              <a:rPr lang="en-US" sz="2200" b="0" i="0" dirty="0" smtClean="0">
                <a:solidFill>
                  <a:srgbClr val="132A7E"/>
                </a:solidFill>
                <a:latin typeface="Calibri"/>
              </a:rPr>
              <a:t>2030</a:t>
            </a:r>
          </a:p>
          <a:p>
            <a:pPr marL="342900" indent="-342900" eaLnBrk="1" hangingPunct="1">
              <a:spcAft>
                <a:spcPts val="1200"/>
              </a:spcAft>
              <a:buClr>
                <a:srgbClr val="797E63"/>
              </a:buClr>
              <a:buSzPct val="105000"/>
              <a:buFont typeface="Arial" panose="020B0604020202020204" pitchFamily="34" charset="0"/>
              <a:buChar char="•"/>
            </a:pPr>
            <a:r>
              <a:rPr lang="en-US" sz="2200" b="0" i="0" dirty="0" smtClean="0">
                <a:solidFill>
                  <a:srgbClr val="132A7E"/>
                </a:solidFill>
                <a:latin typeface="Calibri"/>
              </a:rPr>
              <a:t>25,000 </a:t>
            </a:r>
            <a:r>
              <a:rPr lang="en-US" sz="2200" b="0" i="0" dirty="0">
                <a:solidFill>
                  <a:srgbClr val="132A7E"/>
                </a:solidFill>
                <a:latin typeface="Calibri"/>
              </a:rPr>
              <a:t>retail </a:t>
            </a:r>
            <a:r>
              <a:rPr lang="en-US" sz="2200" b="0" i="0" dirty="0" smtClean="0">
                <a:solidFill>
                  <a:srgbClr val="132A7E"/>
                </a:solidFill>
                <a:latin typeface="Calibri"/>
              </a:rPr>
              <a:t>customers</a:t>
            </a:r>
          </a:p>
          <a:p>
            <a:pPr marL="342900" indent="-342900" eaLnBrk="1" hangingPunct="1">
              <a:spcAft>
                <a:spcPts val="1200"/>
              </a:spcAft>
              <a:buClr>
                <a:srgbClr val="797E63"/>
              </a:buClr>
              <a:buSzPct val="105000"/>
              <a:buFont typeface="Arial" panose="020B0604020202020204" pitchFamily="34" charset="0"/>
              <a:buChar char="•"/>
            </a:pPr>
            <a:r>
              <a:rPr lang="en-US" sz="2200" b="0" i="0" dirty="0" smtClean="0">
                <a:solidFill>
                  <a:srgbClr val="132A7E"/>
                </a:solidFill>
                <a:latin typeface="Calibri"/>
              </a:rPr>
              <a:t>13 agencies</a:t>
            </a:r>
          </a:p>
          <a:p>
            <a:pPr marL="342900" indent="-342900" eaLnBrk="1" hangingPunct="1">
              <a:spcAft>
                <a:spcPts val="1200"/>
              </a:spcAft>
              <a:buClr>
                <a:srgbClr val="797E63"/>
              </a:buClr>
              <a:buSzPct val="105000"/>
              <a:buFont typeface="Arial" panose="020B0604020202020204" pitchFamily="34" charset="0"/>
              <a:buChar char="•"/>
            </a:pPr>
            <a:r>
              <a:rPr lang="en-US" sz="2200" b="0" i="0" dirty="0" smtClean="0">
                <a:solidFill>
                  <a:srgbClr val="132A7E"/>
                </a:solidFill>
                <a:latin typeface="Calibri"/>
              </a:rPr>
              <a:t>Metropolitan </a:t>
            </a:r>
            <a:r>
              <a:rPr lang="en-US" sz="2200" b="0" i="0" dirty="0">
                <a:solidFill>
                  <a:srgbClr val="132A7E"/>
                </a:solidFill>
                <a:latin typeface="Calibri"/>
              </a:rPr>
              <a:t>Water District member </a:t>
            </a:r>
            <a:r>
              <a:rPr lang="en-US" sz="2200" b="0" i="0" dirty="0" smtClean="0">
                <a:solidFill>
                  <a:srgbClr val="132A7E"/>
                </a:solidFill>
                <a:latin typeface="Calibri"/>
              </a:rPr>
              <a:t>agency</a:t>
            </a:r>
          </a:p>
        </p:txBody>
      </p:sp>
      <p:grpSp>
        <p:nvGrpSpPr>
          <p:cNvPr id="5" name="Group 4"/>
          <p:cNvGrpSpPr/>
          <p:nvPr/>
        </p:nvGrpSpPr>
        <p:grpSpPr>
          <a:xfrm>
            <a:off x="4013516" y="1362598"/>
            <a:ext cx="4901884" cy="5266801"/>
            <a:chOff x="3944645" y="1184019"/>
            <a:chExt cx="5041646" cy="5416968"/>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44645" y="1184019"/>
              <a:ext cx="5041646" cy="5416968"/>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7405464" y="2209800"/>
              <a:ext cx="1580827" cy="20199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1" name="Rectangle 8"/>
          <p:cNvSpPr>
            <a:spLocks noChangeArrowheads="1"/>
          </p:cNvSpPr>
          <p:nvPr/>
        </p:nvSpPr>
        <p:spPr bwMode="auto">
          <a:xfrm>
            <a:off x="1295400" y="228600"/>
            <a:ext cx="6019800" cy="553998"/>
          </a:xfrm>
          <a:prstGeom prst="rect">
            <a:avLst/>
          </a:prstGeom>
          <a:noFill/>
          <a:ln w="9525">
            <a:noFill/>
            <a:miter lim="800000"/>
            <a:headEnd/>
            <a:tailEnd/>
          </a:ln>
        </p:spPr>
        <p:txBody>
          <a:bodyPr>
            <a:spAutoFit/>
          </a:bodyPr>
          <a:lstStyle/>
          <a:p>
            <a:pPr eaLnBrk="1" hangingPunct="1">
              <a:defRPr/>
            </a:pPr>
            <a:r>
              <a:rPr lang="en-US" sz="3000" i="0" dirty="0" smtClean="0">
                <a:solidFill>
                  <a:prstClr val="white"/>
                </a:solidFill>
                <a:latin typeface="+mj-lt"/>
              </a:rPr>
              <a:t>Western Municipal Water District</a:t>
            </a:r>
            <a:endParaRPr lang="en-US" sz="3000" i="0" dirty="0">
              <a:solidFill>
                <a:prstClr val="white"/>
              </a:solidFill>
              <a:latin typeface="+mj-lt"/>
            </a:endParaRPr>
          </a:p>
        </p:txBody>
      </p:sp>
      <p:sp>
        <p:nvSpPr>
          <p:cNvPr id="4" name="TextBox 3"/>
          <p:cNvSpPr txBox="1"/>
          <p:nvPr/>
        </p:nvSpPr>
        <p:spPr>
          <a:xfrm>
            <a:off x="533400" y="5029200"/>
            <a:ext cx="5181600" cy="1200329"/>
          </a:xfrm>
          <a:prstGeom prst="rect">
            <a:avLst/>
          </a:prstGeom>
          <a:solidFill>
            <a:schemeClr val="accent1"/>
          </a:solidFill>
        </p:spPr>
        <p:txBody>
          <a:bodyPr wrap="square" rtlCol="0">
            <a:spAutoFit/>
          </a:bodyPr>
          <a:lstStyle/>
          <a:p>
            <a:pPr algn="ctr"/>
            <a:r>
              <a:rPr lang="en-US" b="0" dirty="0" smtClean="0">
                <a:latin typeface="Calibri"/>
              </a:rPr>
              <a:t>Western has plans </a:t>
            </a:r>
            <a:r>
              <a:rPr lang="en-US" b="0" dirty="0">
                <a:latin typeface="Calibri"/>
              </a:rPr>
              <a:t>for our community’s future that </a:t>
            </a:r>
            <a:r>
              <a:rPr lang="en-US" b="0" dirty="0" smtClean="0">
                <a:latin typeface="Calibri"/>
              </a:rPr>
              <a:t>include local supply </a:t>
            </a:r>
            <a:r>
              <a:rPr lang="en-US" b="0" dirty="0">
                <a:latin typeface="Calibri"/>
              </a:rPr>
              <a:t>development and water use </a:t>
            </a:r>
            <a:r>
              <a:rPr lang="en-US" b="0" dirty="0" smtClean="0">
                <a:latin typeface="Calibri"/>
              </a:rPr>
              <a:t>efficiency.</a:t>
            </a:r>
            <a:endParaRPr lang="en-US" b="0" dirty="0">
              <a:latin typeface="Calibri"/>
            </a:endParaRPr>
          </a:p>
        </p:txBody>
      </p:sp>
    </p:spTree>
    <p:extLst>
      <p:ext uri="{BB962C8B-B14F-4D97-AF65-F5344CB8AC3E}">
        <p14:creationId xmlns:p14="http://schemas.microsoft.com/office/powerpoint/2010/main" val="35152495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6835" y="1905000"/>
            <a:ext cx="8839200" cy="3046988"/>
          </a:xfrm>
          <a:prstGeom prst="rect">
            <a:avLst/>
          </a:prstGeom>
          <a:noFill/>
        </p:spPr>
        <p:txBody>
          <a:bodyPr wrap="square" rtlCol="0">
            <a:spAutoFit/>
          </a:bodyPr>
          <a:lstStyle/>
          <a:p>
            <a:pPr marL="511175" indent="-342900">
              <a:buFont typeface="Arial" panose="020B0604020202020204" pitchFamily="34" charset="0"/>
              <a:buChar char="•"/>
            </a:pPr>
            <a:r>
              <a:rPr lang="en-US" sz="2000" b="0" i="0" dirty="0" smtClean="0">
                <a:solidFill>
                  <a:schemeClr val="tx2">
                    <a:lumMod val="60000"/>
                    <a:lumOff val="40000"/>
                  </a:schemeClr>
                </a:solidFill>
                <a:latin typeface="+mj-lt"/>
              </a:rPr>
              <a:t>Apply mandates without considering water supply availability at the local level</a:t>
            </a:r>
          </a:p>
          <a:p>
            <a:pPr marL="511175" indent="-342900">
              <a:buFont typeface="Arial" panose="020B0604020202020204" pitchFamily="34" charset="0"/>
              <a:buChar char="•"/>
            </a:pPr>
            <a:endParaRPr lang="en-US" sz="1100" b="0" i="0" dirty="0" smtClean="0">
              <a:solidFill>
                <a:schemeClr val="tx2">
                  <a:lumMod val="60000"/>
                  <a:lumOff val="40000"/>
                </a:schemeClr>
              </a:solidFill>
              <a:latin typeface="+mj-lt"/>
            </a:endParaRPr>
          </a:p>
          <a:p>
            <a:pPr marL="511175" indent="-342900">
              <a:buFont typeface="Arial" panose="020B0604020202020204" pitchFamily="34" charset="0"/>
              <a:buChar char="•"/>
            </a:pPr>
            <a:r>
              <a:rPr lang="en-US" sz="2000" b="0" i="0" dirty="0" smtClean="0">
                <a:solidFill>
                  <a:schemeClr val="tx2">
                    <a:lumMod val="60000"/>
                    <a:lumOff val="40000"/>
                  </a:schemeClr>
                </a:solidFill>
                <a:latin typeface="+mj-lt"/>
              </a:rPr>
              <a:t>Assume that high water use is the same as inefficient water use</a:t>
            </a:r>
          </a:p>
          <a:p>
            <a:pPr marL="511175" indent="-342900">
              <a:buFont typeface="Arial" panose="020B0604020202020204" pitchFamily="34" charset="0"/>
              <a:buChar char="•"/>
            </a:pPr>
            <a:endParaRPr lang="en-US" sz="1100" b="0" i="0" dirty="0" smtClean="0">
              <a:solidFill>
                <a:schemeClr val="tx2">
                  <a:lumMod val="60000"/>
                  <a:lumOff val="40000"/>
                </a:schemeClr>
              </a:solidFill>
              <a:latin typeface="+mj-lt"/>
            </a:endParaRPr>
          </a:p>
          <a:p>
            <a:pPr marL="511175" indent="-342900">
              <a:buFont typeface="Arial" panose="020B0604020202020204" pitchFamily="34" charset="0"/>
              <a:buChar char="•"/>
            </a:pPr>
            <a:r>
              <a:rPr lang="en-US" sz="2000" b="0" i="0" dirty="0" smtClean="0">
                <a:solidFill>
                  <a:schemeClr val="tx2">
                    <a:lumMod val="60000"/>
                    <a:lumOff val="40000"/>
                  </a:schemeClr>
                </a:solidFill>
                <a:latin typeface="+mj-lt"/>
              </a:rPr>
              <a:t>Apply different standards to a population based on geographic location</a:t>
            </a:r>
          </a:p>
          <a:p>
            <a:pPr marL="511175" indent="-342900">
              <a:buFont typeface="Arial" panose="020B0604020202020204" pitchFamily="34" charset="0"/>
              <a:buChar char="•"/>
            </a:pPr>
            <a:endParaRPr lang="en-US" sz="1100" b="0" i="0" dirty="0" smtClean="0">
              <a:solidFill>
                <a:schemeClr val="tx2">
                  <a:lumMod val="60000"/>
                  <a:lumOff val="40000"/>
                </a:schemeClr>
              </a:solidFill>
              <a:latin typeface="+mj-lt"/>
            </a:endParaRPr>
          </a:p>
          <a:p>
            <a:pPr marL="511175" indent="-342900">
              <a:buFont typeface="Arial" panose="020B0604020202020204" pitchFamily="34" charset="0"/>
              <a:buChar char="•"/>
            </a:pPr>
            <a:r>
              <a:rPr lang="en-US" sz="2000" b="0" i="0" dirty="0" smtClean="0">
                <a:solidFill>
                  <a:schemeClr val="tx2">
                    <a:lumMod val="60000"/>
                    <a:lumOff val="40000"/>
                  </a:schemeClr>
                </a:solidFill>
                <a:latin typeface="+mj-lt"/>
              </a:rPr>
              <a:t>Disadvantage one region of the State over another</a:t>
            </a:r>
          </a:p>
          <a:p>
            <a:pPr marL="511175" indent="-342900">
              <a:buFont typeface="Arial" panose="020B0604020202020204" pitchFamily="34" charset="0"/>
              <a:buChar char="•"/>
            </a:pPr>
            <a:endParaRPr lang="en-US" sz="1100" b="0" i="0" dirty="0" smtClean="0">
              <a:solidFill>
                <a:schemeClr val="tx2">
                  <a:lumMod val="60000"/>
                  <a:lumOff val="40000"/>
                </a:schemeClr>
              </a:solidFill>
              <a:latin typeface="+mj-lt"/>
            </a:endParaRPr>
          </a:p>
          <a:p>
            <a:pPr marL="511175" indent="-342900">
              <a:buFont typeface="Arial" panose="020B0604020202020204" pitchFamily="34" charset="0"/>
              <a:buChar char="•"/>
            </a:pPr>
            <a:r>
              <a:rPr lang="en-US" sz="2000" b="0" i="0" dirty="0" smtClean="0">
                <a:solidFill>
                  <a:schemeClr val="tx2">
                    <a:lumMod val="60000"/>
                    <a:lumOff val="40000"/>
                  </a:schemeClr>
                </a:solidFill>
                <a:latin typeface="+mj-lt"/>
              </a:rPr>
              <a:t>Mandate a specific or global approach to water pricing</a:t>
            </a:r>
          </a:p>
          <a:p>
            <a:pPr marL="342900" indent="-342900">
              <a:buFont typeface="Arial" panose="020B0604020202020204" pitchFamily="34" charset="0"/>
              <a:buChar char="•"/>
            </a:pPr>
            <a:endParaRPr lang="en-US" b="0" i="0" dirty="0" smtClean="0">
              <a:latin typeface="+mj-lt"/>
            </a:endParaRPr>
          </a:p>
          <a:p>
            <a:pPr marL="342900" indent="-342900">
              <a:buFont typeface="Arial" panose="020B0604020202020204" pitchFamily="34" charset="0"/>
              <a:buChar char="•"/>
            </a:pPr>
            <a:endParaRPr lang="en-US" b="0" i="0" dirty="0" smtClean="0">
              <a:latin typeface="+mj-lt"/>
            </a:endParaRPr>
          </a:p>
        </p:txBody>
      </p:sp>
      <p:sp>
        <p:nvSpPr>
          <p:cNvPr id="5" name="TextBox 4"/>
          <p:cNvSpPr txBox="1"/>
          <p:nvPr/>
        </p:nvSpPr>
        <p:spPr>
          <a:xfrm>
            <a:off x="337457" y="1338942"/>
            <a:ext cx="7696200" cy="461665"/>
          </a:xfrm>
          <a:prstGeom prst="rect">
            <a:avLst/>
          </a:prstGeom>
          <a:noFill/>
        </p:spPr>
        <p:txBody>
          <a:bodyPr wrap="square" rtlCol="0">
            <a:spAutoFit/>
          </a:bodyPr>
          <a:lstStyle/>
          <a:p>
            <a:r>
              <a:rPr lang="en-US" b="0" i="0" dirty="0">
                <a:latin typeface="+mj-lt"/>
              </a:rPr>
              <a:t>California Urban Water Efficiency Policy </a:t>
            </a:r>
            <a:r>
              <a:rPr lang="en-US" u="sng" dirty="0">
                <a:latin typeface="+mj-lt"/>
              </a:rPr>
              <a:t>should not</a:t>
            </a:r>
            <a:r>
              <a:rPr lang="en-US" b="0" i="0" dirty="0" smtClean="0">
                <a:latin typeface="+mj-lt"/>
              </a:rPr>
              <a:t>:</a:t>
            </a:r>
            <a:endParaRPr lang="en-US" b="0" i="0" dirty="0">
              <a:latin typeface="+mj-lt"/>
            </a:endParaRPr>
          </a:p>
        </p:txBody>
      </p:sp>
      <p:sp>
        <p:nvSpPr>
          <p:cNvPr id="7" name="Rectangle 8"/>
          <p:cNvSpPr>
            <a:spLocks noChangeArrowheads="1"/>
          </p:cNvSpPr>
          <p:nvPr/>
        </p:nvSpPr>
        <p:spPr bwMode="auto">
          <a:xfrm>
            <a:off x="304800" y="152400"/>
            <a:ext cx="6705600" cy="553998"/>
          </a:xfrm>
          <a:prstGeom prst="rect">
            <a:avLst/>
          </a:prstGeom>
          <a:noFill/>
          <a:ln w="9525">
            <a:noFill/>
            <a:miter lim="800000"/>
            <a:headEnd/>
            <a:tailEnd/>
          </a:ln>
        </p:spPr>
        <p:txBody>
          <a:bodyPr wrap="square">
            <a:spAutoFit/>
          </a:bodyPr>
          <a:lstStyle/>
          <a:p>
            <a:pPr eaLnBrk="1" hangingPunct="1">
              <a:defRPr/>
            </a:pPr>
            <a:r>
              <a:rPr lang="en-US" sz="3000" i="0" dirty="0">
                <a:solidFill>
                  <a:prstClr val="white"/>
                </a:solidFill>
                <a:latin typeface="+mj-lt"/>
              </a:rPr>
              <a:t>Long-term Water Efficiency in California</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43600" y="4450388"/>
            <a:ext cx="2971549" cy="2228354"/>
          </a:xfrm>
          <a:prstGeom prst="rect">
            <a:avLst/>
          </a:prstGeom>
        </p:spPr>
      </p:pic>
    </p:spTree>
    <p:extLst>
      <p:ext uri="{BB962C8B-B14F-4D97-AF65-F5344CB8AC3E}">
        <p14:creationId xmlns:p14="http://schemas.microsoft.com/office/powerpoint/2010/main" val="26521181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3"/>
          <p:cNvSpPr txBox="1"/>
          <p:nvPr/>
        </p:nvSpPr>
        <p:spPr>
          <a:xfrm>
            <a:off x="304800" y="1371600"/>
            <a:ext cx="8305800" cy="4678204"/>
          </a:xfrm>
          <a:prstGeom prst="rect">
            <a:avLst/>
          </a:prstGeom>
        </p:spPr>
        <p:txBody>
          <a:bodyPr vert="horz" wrap="square" lIns="0" tIns="0" rIns="0" bIns="0" rtlCol="0">
            <a:spAutoFit/>
          </a:bodyPr>
          <a:lstStyle/>
          <a:p>
            <a:pPr marL="213360">
              <a:spcBef>
                <a:spcPts val="0"/>
              </a:spcBef>
              <a:spcAft>
                <a:spcPts val="2400"/>
              </a:spcAft>
              <a:buClr>
                <a:srgbClr val="34C3DE"/>
              </a:buClr>
              <a:tabLst>
                <a:tab pos="424180" algn="l"/>
              </a:tabLst>
            </a:pPr>
            <a:r>
              <a:rPr lang="en-US" i="0" spc="-25" dirty="0" smtClean="0">
                <a:solidFill>
                  <a:srgbClr val="132A7E"/>
                </a:solidFill>
                <a:latin typeface="+mj-lt"/>
                <a:cs typeface="Museo Sans 500"/>
              </a:rPr>
              <a:t>State Agency Objective:</a:t>
            </a:r>
            <a:br>
              <a:rPr lang="en-US" i="0" spc="-25" dirty="0" smtClean="0">
                <a:solidFill>
                  <a:srgbClr val="132A7E"/>
                </a:solidFill>
                <a:latin typeface="+mj-lt"/>
                <a:cs typeface="Museo Sans 500"/>
              </a:rPr>
            </a:br>
            <a:r>
              <a:rPr lang="en-US" b="0" i="0" spc="-25" dirty="0" smtClean="0">
                <a:solidFill>
                  <a:srgbClr val="132A7E"/>
                </a:solidFill>
                <a:latin typeface="+mj-lt"/>
                <a:cs typeface="Museo Sans 500"/>
              </a:rPr>
              <a:t>Develop a Report to the Governor’s Office with recommendations designed </a:t>
            </a:r>
            <a:r>
              <a:rPr lang="en-US" b="0" i="0" spc="-25" dirty="0" smtClean="0">
                <a:solidFill>
                  <a:srgbClr val="132A7E"/>
                </a:solidFill>
                <a:latin typeface="+mj-lt"/>
                <a:cs typeface="Museo Sans 500"/>
              </a:rPr>
              <a:t>to…</a:t>
            </a:r>
            <a:r>
              <a:rPr lang="en-US" b="0" i="0" spc="-25" dirty="0" smtClean="0">
                <a:solidFill>
                  <a:srgbClr val="132A7E"/>
                </a:solidFill>
                <a:latin typeface="+mj-lt"/>
                <a:cs typeface="Museo Sans 500"/>
              </a:rPr>
              <a:t/>
            </a:r>
            <a:br>
              <a:rPr lang="en-US" b="0" i="0" spc="-25" dirty="0" smtClean="0">
                <a:solidFill>
                  <a:srgbClr val="132A7E"/>
                </a:solidFill>
                <a:latin typeface="+mj-lt"/>
                <a:cs typeface="Museo Sans 500"/>
              </a:rPr>
            </a:br>
            <a:r>
              <a:rPr lang="en-US" b="0" i="0" spc="-25" dirty="0" smtClean="0">
                <a:solidFill>
                  <a:srgbClr val="132A7E"/>
                </a:solidFill>
                <a:latin typeface="+mj-lt"/>
                <a:cs typeface="Museo Sans 500"/>
              </a:rPr>
              <a:t>		</a:t>
            </a:r>
            <a:r>
              <a:rPr lang="en-US" b="0" spc="-25" dirty="0" smtClean="0">
                <a:solidFill>
                  <a:srgbClr val="132A7E"/>
                </a:solidFill>
                <a:latin typeface="+mj-lt"/>
                <a:cs typeface="Museo Sans 500"/>
              </a:rPr>
              <a:t>Make </a:t>
            </a:r>
            <a:r>
              <a:rPr lang="en-US" b="0" spc="-25" dirty="0" smtClean="0">
                <a:solidFill>
                  <a:srgbClr val="132A7E"/>
                </a:solidFill>
                <a:latin typeface="+mj-lt"/>
                <a:cs typeface="Museo Sans 500"/>
              </a:rPr>
              <a:t>Conservation a Way of Life in California</a:t>
            </a:r>
            <a:endParaRPr lang="en-US" b="0" i="0" spc="-25" dirty="0">
              <a:solidFill>
                <a:srgbClr val="132A7E"/>
              </a:solidFill>
              <a:latin typeface="+mj-lt"/>
              <a:cs typeface="Museo Sans 500"/>
            </a:endParaRPr>
          </a:p>
          <a:p>
            <a:pPr marL="213360">
              <a:spcBef>
                <a:spcPts val="0"/>
              </a:spcBef>
              <a:spcAft>
                <a:spcPts val="2400"/>
              </a:spcAft>
              <a:buClr>
                <a:srgbClr val="34C3DE"/>
              </a:buClr>
              <a:tabLst>
                <a:tab pos="424180" algn="l"/>
              </a:tabLst>
            </a:pPr>
            <a:r>
              <a:rPr lang="en-US" i="0" spc="-25" dirty="0" smtClean="0">
                <a:solidFill>
                  <a:srgbClr val="132A7E"/>
                </a:solidFill>
                <a:latin typeface="+mj-lt"/>
                <a:cs typeface="Museo Sans 500"/>
              </a:rPr>
              <a:t>Timeline:</a:t>
            </a:r>
            <a:br>
              <a:rPr lang="en-US" i="0" spc="-25" dirty="0" smtClean="0">
                <a:solidFill>
                  <a:srgbClr val="132A7E"/>
                </a:solidFill>
                <a:latin typeface="+mj-lt"/>
                <a:cs typeface="Museo Sans 500"/>
              </a:rPr>
            </a:br>
            <a:r>
              <a:rPr lang="en-US" b="0" i="0" spc="-25" dirty="0" smtClean="0">
                <a:solidFill>
                  <a:srgbClr val="132A7E"/>
                </a:solidFill>
                <a:latin typeface="+mj-lt"/>
                <a:cs typeface="Museo Sans 500"/>
              </a:rPr>
              <a:t>Public Draft – November 4, 2016</a:t>
            </a:r>
            <a:br>
              <a:rPr lang="en-US" b="0" i="0" spc="-25" dirty="0" smtClean="0">
                <a:solidFill>
                  <a:srgbClr val="132A7E"/>
                </a:solidFill>
                <a:latin typeface="+mj-lt"/>
                <a:cs typeface="Museo Sans 500"/>
              </a:rPr>
            </a:br>
            <a:r>
              <a:rPr lang="en-US" b="0" i="0" spc="-25" dirty="0" smtClean="0">
                <a:solidFill>
                  <a:srgbClr val="132A7E"/>
                </a:solidFill>
                <a:latin typeface="+mj-lt"/>
                <a:cs typeface="Museo Sans 500"/>
              </a:rPr>
              <a:t>Public Comments – November 14, 2016</a:t>
            </a:r>
            <a:br>
              <a:rPr lang="en-US" b="0" i="0" spc="-25" dirty="0" smtClean="0">
                <a:solidFill>
                  <a:srgbClr val="132A7E"/>
                </a:solidFill>
                <a:latin typeface="+mj-lt"/>
                <a:cs typeface="Museo Sans 500"/>
              </a:rPr>
            </a:br>
            <a:r>
              <a:rPr lang="en-US" b="0" i="0" spc="-25" dirty="0" smtClean="0">
                <a:solidFill>
                  <a:srgbClr val="132A7E"/>
                </a:solidFill>
                <a:latin typeface="+mj-lt"/>
                <a:cs typeface="Museo Sans 500"/>
              </a:rPr>
              <a:t>Final Report – January 10, 2017 (mandated date)</a:t>
            </a:r>
          </a:p>
          <a:p>
            <a:pPr marL="213360">
              <a:spcBef>
                <a:spcPts val="0"/>
              </a:spcBef>
              <a:spcAft>
                <a:spcPts val="2400"/>
              </a:spcAft>
              <a:buClr>
                <a:srgbClr val="34C3DE"/>
              </a:buClr>
              <a:tabLst>
                <a:tab pos="424180" algn="l"/>
              </a:tabLst>
            </a:pPr>
            <a:r>
              <a:rPr lang="en-US" i="0" spc="-25" dirty="0" smtClean="0">
                <a:solidFill>
                  <a:srgbClr val="132A7E"/>
                </a:solidFill>
                <a:latin typeface="+mj-lt"/>
                <a:cs typeface="Museo Sans 500"/>
              </a:rPr>
              <a:t>Roles:</a:t>
            </a:r>
            <a:r>
              <a:rPr lang="en-US" b="0" i="0" spc="-25" dirty="0" smtClean="0">
                <a:solidFill>
                  <a:srgbClr val="132A7E"/>
                </a:solidFill>
                <a:latin typeface="+mj-lt"/>
                <a:cs typeface="Museo Sans 500"/>
              </a:rPr>
              <a:t/>
            </a:r>
            <a:br>
              <a:rPr lang="en-US" b="0" i="0" spc="-25" dirty="0" smtClean="0">
                <a:solidFill>
                  <a:srgbClr val="132A7E"/>
                </a:solidFill>
                <a:latin typeface="+mj-lt"/>
                <a:cs typeface="Museo Sans 500"/>
              </a:rPr>
            </a:br>
            <a:r>
              <a:rPr lang="en-US" b="0" i="0" spc="-25" dirty="0" smtClean="0">
                <a:solidFill>
                  <a:srgbClr val="132A7E"/>
                </a:solidFill>
                <a:latin typeface="+mj-lt"/>
                <a:cs typeface="Museo Sans 500"/>
              </a:rPr>
              <a:t>Urban Advisory Group (UAG) – John </a:t>
            </a:r>
            <a:r>
              <a:rPr lang="en-US" b="0" i="0" spc="-25" dirty="0" smtClean="0">
                <a:solidFill>
                  <a:srgbClr val="132A7E"/>
                </a:solidFill>
                <a:latin typeface="+mj-lt"/>
                <a:cs typeface="Museo Sans 500"/>
              </a:rPr>
              <a:t>Rossi, General Manager</a:t>
            </a:r>
            <a:r>
              <a:rPr lang="en-US" b="0" i="0" spc="-25" dirty="0" smtClean="0">
                <a:solidFill>
                  <a:srgbClr val="132A7E"/>
                </a:solidFill>
                <a:latin typeface="+mj-lt"/>
                <a:cs typeface="Museo Sans 500"/>
              </a:rPr>
              <a:t/>
            </a:r>
            <a:br>
              <a:rPr lang="en-US" b="0" i="0" spc="-25" dirty="0" smtClean="0">
                <a:solidFill>
                  <a:srgbClr val="132A7E"/>
                </a:solidFill>
                <a:latin typeface="+mj-lt"/>
                <a:cs typeface="Museo Sans 500"/>
              </a:rPr>
            </a:br>
            <a:r>
              <a:rPr lang="en-US" b="0" i="0" spc="-25" dirty="0" smtClean="0">
                <a:solidFill>
                  <a:srgbClr val="132A7E"/>
                </a:solidFill>
                <a:latin typeface="+mj-lt"/>
                <a:cs typeface="Museo Sans 500"/>
              </a:rPr>
              <a:t>Technical Work </a:t>
            </a:r>
            <a:r>
              <a:rPr lang="en-US" b="0" i="0" spc="-25" dirty="0">
                <a:solidFill>
                  <a:srgbClr val="132A7E"/>
                </a:solidFill>
                <a:latin typeface="+mj-lt"/>
                <a:cs typeface="Museo Sans 500"/>
              </a:rPr>
              <a:t>G</a:t>
            </a:r>
            <a:r>
              <a:rPr lang="en-US" b="0" i="0" spc="-25" dirty="0" smtClean="0">
                <a:solidFill>
                  <a:srgbClr val="132A7E"/>
                </a:solidFill>
                <a:latin typeface="+mj-lt"/>
                <a:cs typeface="Museo Sans 500"/>
              </a:rPr>
              <a:t>roups – Tim Barr </a:t>
            </a:r>
            <a:endParaRPr b="0" i="0" dirty="0">
              <a:solidFill>
                <a:schemeClr val="tx2">
                  <a:lumMod val="60000"/>
                  <a:lumOff val="40000"/>
                </a:schemeClr>
              </a:solidFill>
              <a:latin typeface="+mj-lt"/>
              <a:cs typeface="Museo Sans 500"/>
            </a:endParaRPr>
          </a:p>
        </p:txBody>
      </p:sp>
      <p:sp>
        <p:nvSpPr>
          <p:cNvPr id="9" name="object 18"/>
          <p:cNvSpPr txBox="1">
            <a:spLocks/>
          </p:cNvSpPr>
          <p:nvPr/>
        </p:nvSpPr>
        <p:spPr>
          <a:xfrm>
            <a:off x="673100" y="248118"/>
            <a:ext cx="7797800" cy="461665"/>
          </a:xfrm>
          <a:prstGeom prst="rect">
            <a:avLst/>
          </a:prstGeom>
        </p:spPr>
        <p:txBody>
          <a:bodyPr vert="horz" wrap="square" lIns="0" tIns="0" rIns="0" bIns="0" rtlCol="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700" algn="l" fontAlgn="auto">
              <a:spcAft>
                <a:spcPts val="0"/>
              </a:spcAft>
            </a:pPr>
            <a:r>
              <a:rPr lang="en-US" sz="3000" b="0" i="0" spc="-60" dirty="0" smtClean="0">
                <a:solidFill>
                  <a:schemeClr val="bg1"/>
                </a:solidFill>
              </a:rPr>
              <a:t>Executive Order B-37-16</a:t>
            </a:r>
            <a:endParaRPr lang="en-US" sz="3000" b="0" i="0" dirty="0">
              <a:solidFill>
                <a:schemeClr val="bg1"/>
              </a:solidFill>
            </a:endParaRPr>
          </a:p>
        </p:txBody>
      </p:sp>
    </p:spTree>
    <p:extLst>
      <p:ext uri="{BB962C8B-B14F-4D97-AF65-F5344CB8AC3E}">
        <p14:creationId xmlns:p14="http://schemas.microsoft.com/office/powerpoint/2010/main" val="11349125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3"/>
          <p:cNvSpPr txBox="1"/>
          <p:nvPr/>
        </p:nvSpPr>
        <p:spPr>
          <a:xfrm>
            <a:off x="914400" y="1676400"/>
            <a:ext cx="7315200" cy="3447098"/>
          </a:xfrm>
          <a:prstGeom prst="rect">
            <a:avLst/>
          </a:prstGeom>
        </p:spPr>
        <p:txBody>
          <a:bodyPr vert="horz" wrap="square" lIns="0" tIns="0" rIns="0" bIns="0" rtlCol="0">
            <a:spAutoFit/>
          </a:bodyPr>
          <a:lstStyle/>
          <a:p>
            <a:pPr marL="213360">
              <a:spcBef>
                <a:spcPts val="0"/>
              </a:spcBef>
              <a:spcAft>
                <a:spcPts val="2400"/>
              </a:spcAft>
              <a:buClr>
                <a:srgbClr val="34C3DE"/>
              </a:buClr>
              <a:tabLst>
                <a:tab pos="424180" algn="l"/>
              </a:tabLst>
            </a:pPr>
            <a:r>
              <a:rPr lang="en-US" i="0" spc="-25" dirty="0" smtClean="0">
                <a:solidFill>
                  <a:srgbClr val="132A7E"/>
                </a:solidFill>
                <a:latin typeface="+mj-lt"/>
                <a:cs typeface="Museo Sans 500"/>
              </a:rPr>
              <a:t>Major components:</a:t>
            </a:r>
          </a:p>
          <a:p>
            <a:pPr marL="423545" indent="-210185">
              <a:spcBef>
                <a:spcPts val="0"/>
              </a:spcBef>
              <a:spcAft>
                <a:spcPts val="2400"/>
              </a:spcAft>
              <a:buClr>
                <a:srgbClr val="34C3DE"/>
              </a:buClr>
              <a:buFont typeface="Museo Sans 500"/>
              <a:buChar char="•"/>
              <a:tabLst>
                <a:tab pos="424180" algn="l"/>
              </a:tabLst>
            </a:pPr>
            <a:r>
              <a:rPr lang="en-US" b="0" i="0" spc="-25" dirty="0">
                <a:solidFill>
                  <a:schemeClr val="tx2">
                    <a:lumMod val="60000"/>
                    <a:lumOff val="40000"/>
                  </a:schemeClr>
                </a:solidFill>
                <a:latin typeface="+mj-lt"/>
                <a:cs typeface="Museo Sans 500"/>
              </a:rPr>
              <a:t>Eliminate </a:t>
            </a:r>
            <a:r>
              <a:rPr lang="en-US" b="0" i="0" spc="-25" dirty="0">
                <a:solidFill>
                  <a:schemeClr val="tx2">
                    <a:lumMod val="60000"/>
                    <a:lumOff val="40000"/>
                  </a:schemeClr>
                </a:solidFill>
                <a:latin typeface="+mj-lt"/>
                <a:cs typeface="Museo Sans 500"/>
              </a:rPr>
              <a:t>Water Waste</a:t>
            </a:r>
          </a:p>
          <a:p>
            <a:pPr marL="423545" indent="-210185">
              <a:spcBef>
                <a:spcPts val="0"/>
              </a:spcBef>
              <a:spcAft>
                <a:spcPts val="2400"/>
              </a:spcAft>
              <a:buClr>
                <a:srgbClr val="34C3DE"/>
              </a:buClr>
              <a:buFont typeface="Museo Sans 500"/>
              <a:buChar char="•"/>
              <a:tabLst>
                <a:tab pos="424180" algn="l"/>
              </a:tabLst>
            </a:pPr>
            <a:r>
              <a:rPr lang="en-US" b="0" i="0" spc="-25" dirty="0">
                <a:solidFill>
                  <a:schemeClr val="tx2">
                    <a:lumMod val="60000"/>
                    <a:lumOff val="40000"/>
                  </a:schemeClr>
                </a:solidFill>
                <a:latin typeface="+mj-lt"/>
                <a:cs typeface="Museo Sans 500"/>
              </a:rPr>
              <a:t>Strengthen Local </a:t>
            </a:r>
            <a:r>
              <a:rPr lang="en-US" b="0" i="0" spc="-25" dirty="0">
                <a:solidFill>
                  <a:schemeClr val="tx2">
                    <a:lumMod val="60000"/>
                    <a:lumOff val="40000"/>
                  </a:schemeClr>
                </a:solidFill>
                <a:latin typeface="+mj-lt"/>
                <a:cs typeface="Museo Sans 500"/>
              </a:rPr>
              <a:t>Drought Resilience</a:t>
            </a:r>
            <a:endParaRPr lang="en-US" b="0" i="0" spc="-25" dirty="0">
              <a:solidFill>
                <a:schemeClr val="tx2">
                  <a:lumMod val="60000"/>
                  <a:lumOff val="40000"/>
                </a:schemeClr>
              </a:solidFill>
              <a:latin typeface="+mj-lt"/>
              <a:cs typeface="Museo Sans 500"/>
            </a:endParaRPr>
          </a:p>
          <a:p>
            <a:pPr marL="423545" indent="-210185">
              <a:lnSpc>
                <a:spcPct val="100000"/>
              </a:lnSpc>
              <a:spcBef>
                <a:spcPts val="0"/>
              </a:spcBef>
              <a:spcAft>
                <a:spcPts val="2400"/>
              </a:spcAft>
              <a:buClr>
                <a:srgbClr val="34C3DE"/>
              </a:buClr>
              <a:buFont typeface="Museo Sans 500"/>
              <a:buChar char="•"/>
              <a:tabLst>
                <a:tab pos="424180" algn="l"/>
              </a:tabLst>
            </a:pPr>
            <a:r>
              <a:rPr lang="en-US" b="0" i="0" spc="-25" dirty="0" smtClean="0">
                <a:solidFill>
                  <a:srgbClr val="132A7E"/>
                </a:solidFill>
                <a:latin typeface="+mj-lt"/>
                <a:cs typeface="Museo Sans 500"/>
              </a:rPr>
              <a:t>Use Water More Wisely</a:t>
            </a:r>
            <a:endParaRPr b="0" i="0" dirty="0">
              <a:solidFill>
                <a:srgbClr val="132A7E"/>
              </a:solidFill>
              <a:latin typeface="+mj-lt"/>
              <a:cs typeface="Museo Sans 500"/>
            </a:endParaRPr>
          </a:p>
          <a:p>
            <a:pPr marL="423545" indent="-210185">
              <a:lnSpc>
                <a:spcPct val="100000"/>
              </a:lnSpc>
              <a:spcBef>
                <a:spcPts val="0"/>
              </a:spcBef>
              <a:spcAft>
                <a:spcPts val="2400"/>
              </a:spcAft>
              <a:buClr>
                <a:srgbClr val="34C3DE"/>
              </a:buClr>
              <a:buFont typeface="Museo Sans 500"/>
              <a:buChar char="•"/>
              <a:tabLst>
                <a:tab pos="424180" algn="l"/>
              </a:tabLst>
            </a:pPr>
            <a:r>
              <a:rPr lang="en-US" b="0" i="0" spc="-25" dirty="0" smtClean="0">
                <a:solidFill>
                  <a:schemeClr val="tx2">
                    <a:lumMod val="60000"/>
                    <a:lumOff val="40000"/>
                  </a:schemeClr>
                </a:solidFill>
                <a:latin typeface="+mj-lt"/>
                <a:cs typeface="Museo Sans 500"/>
              </a:rPr>
              <a:t>Improve Agricultural Water Use Efficiency and</a:t>
            </a:r>
            <a:br>
              <a:rPr lang="en-US" b="0" i="0" spc="-25" dirty="0" smtClean="0">
                <a:solidFill>
                  <a:schemeClr val="tx2">
                    <a:lumMod val="60000"/>
                    <a:lumOff val="40000"/>
                  </a:schemeClr>
                </a:solidFill>
                <a:latin typeface="+mj-lt"/>
                <a:cs typeface="Museo Sans 500"/>
              </a:rPr>
            </a:br>
            <a:r>
              <a:rPr lang="en-US" b="0" i="0" spc="-25" dirty="0" smtClean="0">
                <a:solidFill>
                  <a:schemeClr val="tx2">
                    <a:lumMod val="60000"/>
                    <a:lumOff val="40000"/>
                  </a:schemeClr>
                </a:solidFill>
                <a:latin typeface="+mj-lt"/>
                <a:cs typeface="Museo Sans 500"/>
              </a:rPr>
              <a:t>Drought Planning</a:t>
            </a:r>
            <a:endParaRPr b="0" i="0" dirty="0">
              <a:solidFill>
                <a:schemeClr val="tx2">
                  <a:lumMod val="60000"/>
                  <a:lumOff val="40000"/>
                </a:schemeClr>
              </a:solidFill>
              <a:latin typeface="+mj-lt"/>
              <a:cs typeface="Museo Sans 500"/>
            </a:endParaRPr>
          </a:p>
        </p:txBody>
      </p:sp>
      <p:sp>
        <p:nvSpPr>
          <p:cNvPr id="9" name="object 18"/>
          <p:cNvSpPr txBox="1">
            <a:spLocks/>
          </p:cNvSpPr>
          <p:nvPr/>
        </p:nvSpPr>
        <p:spPr>
          <a:xfrm>
            <a:off x="673100" y="248118"/>
            <a:ext cx="7797800" cy="461665"/>
          </a:xfrm>
          <a:prstGeom prst="rect">
            <a:avLst/>
          </a:prstGeom>
        </p:spPr>
        <p:txBody>
          <a:bodyPr vert="horz" wrap="square" lIns="0" tIns="0" rIns="0" bIns="0" rtlCol="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700" algn="l" fontAlgn="auto">
              <a:spcAft>
                <a:spcPts val="0"/>
              </a:spcAft>
            </a:pPr>
            <a:r>
              <a:rPr lang="en-US" sz="3000" b="0" i="0" spc="-60" dirty="0" smtClean="0">
                <a:solidFill>
                  <a:schemeClr val="bg1"/>
                </a:solidFill>
              </a:rPr>
              <a:t>Executive Order B-37-16</a:t>
            </a:r>
            <a:endParaRPr lang="en-US" sz="3000" b="0" i="0" dirty="0">
              <a:solidFill>
                <a:schemeClr val="bg1"/>
              </a:solidFill>
            </a:endParaRPr>
          </a:p>
        </p:txBody>
      </p:sp>
    </p:spTree>
    <p:extLst>
      <p:ext uri="{BB962C8B-B14F-4D97-AF65-F5344CB8AC3E}">
        <p14:creationId xmlns:p14="http://schemas.microsoft.com/office/powerpoint/2010/main" val="16478246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3"/>
          <p:cNvSpPr txBox="1"/>
          <p:nvPr/>
        </p:nvSpPr>
        <p:spPr>
          <a:xfrm>
            <a:off x="381000" y="1295400"/>
            <a:ext cx="8382000" cy="4924425"/>
          </a:xfrm>
          <a:prstGeom prst="rect">
            <a:avLst/>
          </a:prstGeom>
        </p:spPr>
        <p:txBody>
          <a:bodyPr vert="horz" wrap="square" lIns="0" tIns="0" rIns="0" bIns="0" rtlCol="0">
            <a:spAutoFit/>
          </a:bodyPr>
          <a:lstStyle/>
          <a:p>
            <a:pPr lvl="0"/>
            <a:r>
              <a:rPr lang="en-US" i="0" u="sng" dirty="0" smtClean="0">
                <a:solidFill>
                  <a:srgbClr val="132A7E"/>
                </a:solidFill>
                <a:latin typeface="+mj-lt"/>
              </a:rPr>
              <a:t>Permanent</a:t>
            </a:r>
            <a:r>
              <a:rPr lang="en-US" i="0" dirty="0" smtClean="0">
                <a:solidFill>
                  <a:srgbClr val="132A7E"/>
                </a:solidFill>
                <a:latin typeface="+mj-lt"/>
              </a:rPr>
              <a:t> Prohibitions and Restrictions:</a:t>
            </a:r>
            <a:br>
              <a:rPr lang="en-US" i="0" dirty="0" smtClean="0">
                <a:solidFill>
                  <a:srgbClr val="132A7E"/>
                </a:solidFill>
                <a:latin typeface="+mj-lt"/>
              </a:rPr>
            </a:br>
            <a:endParaRPr lang="en-US" i="0" dirty="0" smtClean="0">
              <a:solidFill>
                <a:srgbClr val="132A7E"/>
              </a:solidFill>
              <a:latin typeface="+mj-lt"/>
            </a:endParaRPr>
          </a:p>
          <a:p>
            <a:pPr marL="342900" lvl="0" indent="-342900">
              <a:buFont typeface="Arial" panose="020B0604020202020204" pitchFamily="34" charset="0"/>
              <a:buChar char="•"/>
            </a:pPr>
            <a:r>
              <a:rPr lang="en-US" b="0" i="0" dirty="0" smtClean="0">
                <a:solidFill>
                  <a:srgbClr val="132A7E"/>
                </a:solidFill>
                <a:latin typeface="+mj-lt"/>
              </a:rPr>
              <a:t>Hosing </a:t>
            </a:r>
            <a:r>
              <a:rPr lang="en-US" b="0" i="0" dirty="0">
                <a:solidFill>
                  <a:srgbClr val="132A7E"/>
                </a:solidFill>
                <a:latin typeface="+mj-lt"/>
              </a:rPr>
              <a:t>off </a:t>
            </a:r>
            <a:r>
              <a:rPr lang="en-US" b="0" i="0" dirty="0" smtClean="0">
                <a:solidFill>
                  <a:srgbClr val="132A7E"/>
                </a:solidFill>
                <a:latin typeface="+mj-lt"/>
              </a:rPr>
              <a:t>sidewalks, </a:t>
            </a:r>
            <a:r>
              <a:rPr lang="en-US" b="0" i="0" dirty="0">
                <a:solidFill>
                  <a:srgbClr val="132A7E"/>
                </a:solidFill>
                <a:latin typeface="+mj-lt"/>
              </a:rPr>
              <a:t>driveways and other hardscapes</a:t>
            </a:r>
            <a:r>
              <a:rPr lang="en-US" b="0" i="0" dirty="0" smtClean="0">
                <a:solidFill>
                  <a:srgbClr val="132A7E"/>
                </a:solidFill>
                <a:latin typeface="+mj-lt"/>
              </a:rPr>
              <a:t>;</a:t>
            </a:r>
          </a:p>
          <a:p>
            <a:pPr marL="342900" lvl="0" indent="-342900">
              <a:buFont typeface="Arial" panose="020B0604020202020204" pitchFamily="34" charset="0"/>
              <a:buChar char="•"/>
            </a:pPr>
            <a:endParaRPr lang="en-US" sz="1800" b="0" i="0" dirty="0">
              <a:solidFill>
                <a:srgbClr val="132A7E"/>
              </a:solidFill>
              <a:latin typeface="+mj-lt"/>
            </a:endParaRPr>
          </a:p>
          <a:p>
            <a:pPr marL="342900" lvl="0" indent="-342900">
              <a:buFont typeface="Arial" panose="020B0604020202020204" pitchFamily="34" charset="0"/>
              <a:buChar char="•"/>
            </a:pPr>
            <a:r>
              <a:rPr lang="en-US" b="0" i="0" dirty="0">
                <a:solidFill>
                  <a:srgbClr val="132A7E"/>
                </a:solidFill>
                <a:latin typeface="+mj-lt"/>
              </a:rPr>
              <a:t>Washing automobiles with hoses not equipped with a shut-off nozzle</a:t>
            </a:r>
            <a:r>
              <a:rPr lang="en-US" b="0" i="0" dirty="0" smtClean="0">
                <a:solidFill>
                  <a:srgbClr val="132A7E"/>
                </a:solidFill>
                <a:latin typeface="+mj-lt"/>
              </a:rPr>
              <a:t>;</a:t>
            </a:r>
          </a:p>
          <a:p>
            <a:pPr marL="342900" lvl="0" indent="-342900">
              <a:buFont typeface="Arial" panose="020B0604020202020204" pitchFamily="34" charset="0"/>
              <a:buChar char="•"/>
            </a:pPr>
            <a:endParaRPr lang="en-US" sz="1800" b="0" i="0" dirty="0">
              <a:solidFill>
                <a:srgbClr val="132A7E"/>
              </a:solidFill>
              <a:latin typeface="+mj-lt"/>
            </a:endParaRPr>
          </a:p>
          <a:p>
            <a:pPr marL="342900" lvl="0" indent="-342900">
              <a:buFont typeface="Arial" panose="020B0604020202020204" pitchFamily="34" charset="0"/>
              <a:buChar char="•"/>
            </a:pPr>
            <a:r>
              <a:rPr lang="en-US" b="0" i="0" dirty="0">
                <a:solidFill>
                  <a:srgbClr val="132A7E"/>
                </a:solidFill>
                <a:latin typeface="+mj-lt"/>
              </a:rPr>
              <a:t>Using non-recirculated water in a fountain or other decorative water feature</a:t>
            </a:r>
            <a:r>
              <a:rPr lang="en-US" b="0" i="0" dirty="0" smtClean="0">
                <a:solidFill>
                  <a:srgbClr val="132A7E"/>
                </a:solidFill>
                <a:latin typeface="+mj-lt"/>
              </a:rPr>
              <a:t>;</a:t>
            </a:r>
          </a:p>
          <a:p>
            <a:pPr marL="342900" lvl="0" indent="-342900">
              <a:buFont typeface="Arial" panose="020B0604020202020204" pitchFamily="34" charset="0"/>
              <a:buChar char="•"/>
            </a:pPr>
            <a:endParaRPr lang="en-US" sz="1800" b="0" i="0" dirty="0">
              <a:solidFill>
                <a:srgbClr val="132A7E"/>
              </a:solidFill>
              <a:latin typeface="+mj-lt"/>
            </a:endParaRPr>
          </a:p>
          <a:p>
            <a:pPr marL="342900" lvl="0" indent="-342900">
              <a:buFont typeface="Arial" panose="020B0604020202020204" pitchFamily="34" charset="0"/>
              <a:buChar char="•"/>
            </a:pPr>
            <a:r>
              <a:rPr lang="en-US" b="0" i="0" dirty="0">
                <a:solidFill>
                  <a:srgbClr val="132A7E"/>
                </a:solidFill>
                <a:latin typeface="+mj-lt"/>
              </a:rPr>
              <a:t>Watering </a:t>
            </a:r>
            <a:r>
              <a:rPr lang="en-US" b="0" i="0" dirty="0" smtClean="0">
                <a:solidFill>
                  <a:srgbClr val="132A7E"/>
                </a:solidFill>
                <a:latin typeface="+mj-lt"/>
              </a:rPr>
              <a:t>landscapes in </a:t>
            </a:r>
            <a:r>
              <a:rPr lang="en-US" b="0" i="0" dirty="0">
                <a:solidFill>
                  <a:srgbClr val="132A7E"/>
                </a:solidFill>
                <a:latin typeface="+mj-lt"/>
              </a:rPr>
              <a:t>a manner that causes runoff, or within 48 hours after measurable precipitation; </a:t>
            </a:r>
            <a:r>
              <a:rPr lang="en-US" b="0" i="0" dirty="0" smtClean="0">
                <a:solidFill>
                  <a:srgbClr val="132A7E"/>
                </a:solidFill>
                <a:latin typeface="+mj-lt"/>
              </a:rPr>
              <a:t>and</a:t>
            </a:r>
          </a:p>
          <a:p>
            <a:pPr marL="342900" lvl="0" indent="-342900">
              <a:buFont typeface="Arial" panose="020B0604020202020204" pitchFamily="34" charset="0"/>
              <a:buChar char="•"/>
            </a:pPr>
            <a:endParaRPr lang="en-US" sz="1800" b="0" i="0" dirty="0">
              <a:solidFill>
                <a:srgbClr val="132A7E"/>
              </a:solidFill>
              <a:latin typeface="+mj-lt"/>
            </a:endParaRPr>
          </a:p>
          <a:p>
            <a:pPr marL="342900" lvl="0" indent="-342900">
              <a:buFont typeface="Arial" panose="020B0604020202020204" pitchFamily="34" charset="0"/>
              <a:buChar char="•"/>
            </a:pPr>
            <a:r>
              <a:rPr lang="en-US" b="0" i="0" dirty="0">
                <a:solidFill>
                  <a:srgbClr val="132A7E"/>
                </a:solidFill>
                <a:latin typeface="+mj-lt"/>
              </a:rPr>
              <a:t>Irrigating ornamental turf on public street medians.</a:t>
            </a:r>
          </a:p>
        </p:txBody>
      </p:sp>
      <p:sp>
        <p:nvSpPr>
          <p:cNvPr id="9" name="object 18"/>
          <p:cNvSpPr txBox="1">
            <a:spLocks/>
          </p:cNvSpPr>
          <p:nvPr/>
        </p:nvSpPr>
        <p:spPr>
          <a:xfrm>
            <a:off x="673100" y="248118"/>
            <a:ext cx="7797800" cy="461665"/>
          </a:xfrm>
          <a:prstGeom prst="rect">
            <a:avLst/>
          </a:prstGeom>
        </p:spPr>
        <p:txBody>
          <a:bodyPr vert="horz" wrap="square" lIns="0" tIns="0" rIns="0" bIns="0" rtlCol="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700" algn="l" fontAlgn="auto">
              <a:spcAft>
                <a:spcPts val="0"/>
              </a:spcAft>
            </a:pPr>
            <a:r>
              <a:rPr lang="en-US" sz="3000" b="0" i="0" spc="-60" dirty="0" smtClean="0">
                <a:solidFill>
                  <a:schemeClr val="bg1"/>
                </a:solidFill>
              </a:rPr>
              <a:t>Eliminate Water Waste</a:t>
            </a:r>
            <a:endParaRPr lang="en-US" sz="3000" b="0" i="0" dirty="0">
              <a:solidFill>
                <a:schemeClr val="bg1"/>
              </a:solidFill>
            </a:endParaRPr>
          </a:p>
        </p:txBody>
      </p:sp>
    </p:spTree>
    <p:extLst>
      <p:ext uri="{BB962C8B-B14F-4D97-AF65-F5344CB8AC3E}">
        <p14:creationId xmlns:p14="http://schemas.microsoft.com/office/powerpoint/2010/main" val="1019924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3"/>
          <p:cNvSpPr txBox="1"/>
          <p:nvPr/>
        </p:nvSpPr>
        <p:spPr>
          <a:xfrm>
            <a:off x="457200" y="1600200"/>
            <a:ext cx="7620000" cy="5539978"/>
          </a:xfrm>
          <a:prstGeom prst="rect">
            <a:avLst/>
          </a:prstGeom>
        </p:spPr>
        <p:txBody>
          <a:bodyPr vert="horz" wrap="square" lIns="0" tIns="0" rIns="0" bIns="0" rtlCol="0">
            <a:spAutoFit/>
          </a:bodyPr>
          <a:lstStyle/>
          <a:p>
            <a:pPr marL="213360">
              <a:lnSpc>
                <a:spcPct val="100000"/>
              </a:lnSpc>
              <a:spcBef>
                <a:spcPts val="0"/>
              </a:spcBef>
              <a:spcAft>
                <a:spcPts val="1800"/>
              </a:spcAft>
              <a:buClr>
                <a:srgbClr val="34C3DE"/>
              </a:buClr>
              <a:tabLst>
                <a:tab pos="424180" algn="l"/>
              </a:tabLst>
            </a:pPr>
            <a:r>
              <a:rPr lang="en-US" i="0" spc="-25" dirty="0" smtClean="0">
                <a:solidFill>
                  <a:srgbClr val="132A7E"/>
                </a:solidFill>
                <a:latin typeface="+mj-lt"/>
                <a:cs typeface="Museo Sans 500"/>
              </a:rPr>
              <a:t>Develop Shortage Contingency Plans that defines:</a:t>
            </a:r>
          </a:p>
          <a:p>
            <a:pPr marL="880745" lvl="1" indent="-210185">
              <a:spcBef>
                <a:spcPts val="0"/>
              </a:spcBef>
              <a:spcAft>
                <a:spcPts val="1800"/>
              </a:spcAft>
              <a:buClr>
                <a:srgbClr val="34C3DE"/>
              </a:buClr>
              <a:buFont typeface="Museo Sans 500"/>
              <a:buChar char="•"/>
              <a:tabLst>
                <a:tab pos="424180" algn="l"/>
              </a:tabLst>
            </a:pPr>
            <a:r>
              <a:rPr lang="en-US" b="0" i="0" spc="-25" dirty="0">
                <a:solidFill>
                  <a:srgbClr val="132A7E"/>
                </a:solidFill>
                <a:latin typeface="+mj-lt"/>
                <a:cs typeface="Museo Sans 500"/>
              </a:rPr>
              <a:t>T</a:t>
            </a:r>
            <a:r>
              <a:rPr lang="en-US" b="0" i="0" spc="-25" dirty="0" smtClean="0">
                <a:solidFill>
                  <a:srgbClr val="132A7E"/>
                </a:solidFill>
                <a:latin typeface="+mj-lt"/>
                <a:cs typeface="Museo Sans 500"/>
              </a:rPr>
              <a:t>he “annual assessment” process and timeline</a:t>
            </a:r>
          </a:p>
          <a:p>
            <a:pPr marL="880745" lvl="1" indent="-210185">
              <a:spcBef>
                <a:spcPts val="0"/>
              </a:spcBef>
              <a:spcAft>
                <a:spcPts val="1800"/>
              </a:spcAft>
              <a:buClr>
                <a:srgbClr val="34C3DE"/>
              </a:buClr>
              <a:buFont typeface="Museo Sans 500"/>
              <a:buChar char="•"/>
              <a:tabLst>
                <a:tab pos="424180" algn="l"/>
              </a:tabLst>
            </a:pPr>
            <a:r>
              <a:rPr lang="en-US" b="0" i="0" spc="-25" dirty="0">
                <a:solidFill>
                  <a:srgbClr val="132A7E"/>
                </a:solidFill>
                <a:latin typeface="+mj-lt"/>
                <a:cs typeface="Museo Sans 500"/>
              </a:rPr>
              <a:t>T</a:t>
            </a:r>
            <a:r>
              <a:rPr lang="en-US" b="0" i="0" spc="-25" dirty="0" smtClean="0">
                <a:solidFill>
                  <a:srgbClr val="132A7E"/>
                </a:solidFill>
                <a:latin typeface="+mj-lt"/>
                <a:cs typeface="Museo Sans 500"/>
              </a:rPr>
              <a:t>riggering criteria that would initiate responses</a:t>
            </a:r>
          </a:p>
          <a:p>
            <a:pPr marL="880745" lvl="1" indent="-210185">
              <a:spcBef>
                <a:spcPts val="0"/>
              </a:spcBef>
              <a:spcAft>
                <a:spcPts val="1800"/>
              </a:spcAft>
              <a:buClr>
                <a:srgbClr val="34C3DE"/>
              </a:buClr>
              <a:buFont typeface="Museo Sans 500"/>
              <a:buChar char="•"/>
              <a:tabLst>
                <a:tab pos="424180" algn="l"/>
              </a:tabLst>
            </a:pPr>
            <a:r>
              <a:rPr lang="en-US" b="0" i="0" spc="-25" dirty="0" smtClean="0">
                <a:solidFill>
                  <a:srgbClr val="132A7E"/>
                </a:solidFill>
                <a:latin typeface="+mj-lt"/>
                <a:cs typeface="Museo Sans 500"/>
              </a:rPr>
              <a:t>Response actions to mitigate shortage</a:t>
            </a:r>
          </a:p>
          <a:p>
            <a:pPr marL="880745" lvl="1" indent="-210185">
              <a:spcBef>
                <a:spcPts val="0"/>
              </a:spcBef>
              <a:spcAft>
                <a:spcPts val="1800"/>
              </a:spcAft>
              <a:buClr>
                <a:srgbClr val="34C3DE"/>
              </a:buClr>
              <a:buFont typeface="Museo Sans 500"/>
              <a:buChar char="•"/>
              <a:tabLst>
                <a:tab pos="424180" algn="l"/>
              </a:tabLst>
            </a:pPr>
            <a:r>
              <a:rPr lang="en-US" b="0" i="0" spc="-25" dirty="0" smtClean="0">
                <a:solidFill>
                  <a:srgbClr val="132A7E"/>
                </a:solidFill>
                <a:latin typeface="+mj-lt"/>
                <a:cs typeface="Museo Sans 500"/>
              </a:rPr>
              <a:t>A communications plan with budgets, messages and methods that vary with responses</a:t>
            </a:r>
          </a:p>
          <a:p>
            <a:pPr marL="880745" lvl="1" indent="-210185">
              <a:spcBef>
                <a:spcPts val="0"/>
              </a:spcBef>
              <a:spcAft>
                <a:spcPts val="1800"/>
              </a:spcAft>
              <a:buClr>
                <a:srgbClr val="34C3DE"/>
              </a:buClr>
              <a:buFont typeface="Museo Sans 500"/>
              <a:buChar char="•"/>
              <a:tabLst>
                <a:tab pos="424180" algn="l"/>
              </a:tabLst>
            </a:pPr>
            <a:r>
              <a:rPr lang="en-US" b="0" i="0" spc="-25" dirty="0" smtClean="0">
                <a:solidFill>
                  <a:srgbClr val="132A7E"/>
                </a:solidFill>
                <a:latin typeface="+mj-lt"/>
                <a:cs typeface="Museo Sans 500"/>
              </a:rPr>
              <a:t>Addresses financial elements</a:t>
            </a:r>
          </a:p>
          <a:p>
            <a:pPr marL="880745" lvl="1" indent="-210185">
              <a:spcBef>
                <a:spcPts val="0"/>
              </a:spcBef>
              <a:spcAft>
                <a:spcPts val="1800"/>
              </a:spcAft>
              <a:buClr>
                <a:srgbClr val="34C3DE"/>
              </a:buClr>
              <a:buFont typeface="Museo Sans 500"/>
              <a:buChar char="•"/>
              <a:tabLst>
                <a:tab pos="424180" algn="l"/>
              </a:tabLst>
            </a:pPr>
            <a:r>
              <a:rPr lang="en-US" b="0" i="0" spc="-25" dirty="0" smtClean="0">
                <a:solidFill>
                  <a:srgbClr val="132A7E"/>
                </a:solidFill>
                <a:latin typeface="+mj-lt"/>
                <a:cs typeface="Museo Sans 500"/>
              </a:rPr>
              <a:t>Customer compliance and enforcement</a:t>
            </a:r>
          </a:p>
          <a:p>
            <a:pPr marL="880745" lvl="1" indent="-210185">
              <a:spcBef>
                <a:spcPts val="0"/>
              </a:spcBef>
              <a:spcAft>
                <a:spcPts val="1800"/>
              </a:spcAft>
              <a:buClr>
                <a:srgbClr val="34C3DE"/>
              </a:buClr>
              <a:buFont typeface="Museo Sans 500"/>
              <a:buChar char="•"/>
              <a:tabLst>
                <a:tab pos="424180" algn="l"/>
              </a:tabLst>
            </a:pPr>
            <a:endParaRPr lang="en-US" b="0" i="0" spc="-25" dirty="0" smtClean="0">
              <a:solidFill>
                <a:srgbClr val="132A7E"/>
              </a:solidFill>
              <a:latin typeface="+mj-lt"/>
              <a:cs typeface="Museo Sans 500"/>
            </a:endParaRPr>
          </a:p>
          <a:p>
            <a:pPr marL="880745" lvl="1" indent="-210185">
              <a:spcBef>
                <a:spcPts val="0"/>
              </a:spcBef>
              <a:spcAft>
                <a:spcPts val="1800"/>
              </a:spcAft>
              <a:buClr>
                <a:srgbClr val="34C3DE"/>
              </a:buClr>
              <a:buFont typeface="Museo Sans 500"/>
              <a:buChar char="•"/>
              <a:tabLst>
                <a:tab pos="424180" algn="l"/>
              </a:tabLst>
            </a:pPr>
            <a:endParaRPr b="0" i="0" dirty="0" smtClean="0">
              <a:latin typeface="+mj-lt"/>
              <a:cs typeface="Museo Sans 500"/>
            </a:endParaRPr>
          </a:p>
        </p:txBody>
      </p:sp>
      <p:sp>
        <p:nvSpPr>
          <p:cNvPr id="9" name="object 18"/>
          <p:cNvSpPr txBox="1">
            <a:spLocks/>
          </p:cNvSpPr>
          <p:nvPr/>
        </p:nvSpPr>
        <p:spPr>
          <a:xfrm>
            <a:off x="673100" y="248118"/>
            <a:ext cx="7797800" cy="461665"/>
          </a:xfrm>
          <a:prstGeom prst="rect">
            <a:avLst/>
          </a:prstGeom>
        </p:spPr>
        <p:txBody>
          <a:bodyPr vert="horz" wrap="square" lIns="0" tIns="0" rIns="0" bIns="0" rtlCol="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700" algn="l" fontAlgn="auto">
              <a:spcAft>
                <a:spcPts val="0"/>
              </a:spcAft>
            </a:pPr>
            <a:r>
              <a:rPr lang="en-US" sz="3000" b="0" i="0" spc="-60" dirty="0">
                <a:solidFill>
                  <a:schemeClr val="bg1"/>
                </a:solidFill>
              </a:rPr>
              <a:t>Strengthen Local Drought Resilience</a:t>
            </a:r>
          </a:p>
        </p:txBody>
      </p:sp>
    </p:spTree>
    <p:extLst>
      <p:ext uri="{BB962C8B-B14F-4D97-AF65-F5344CB8AC3E}">
        <p14:creationId xmlns:p14="http://schemas.microsoft.com/office/powerpoint/2010/main" val="18062490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3"/>
          <p:cNvSpPr txBox="1"/>
          <p:nvPr/>
        </p:nvSpPr>
        <p:spPr>
          <a:xfrm>
            <a:off x="381000" y="1219200"/>
            <a:ext cx="8382000" cy="6494085"/>
          </a:xfrm>
          <a:prstGeom prst="rect">
            <a:avLst/>
          </a:prstGeom>
        </p:spPr>
        <p:txBody>
          <a:bodyPr vert="horz" wrap="square" lIns="0" tIns="0" rIns="0" bIns="0" rtlCol="0">
            <a:spAutoFit/>
          </a:bodyPr>
          <a:lstStyle/>
          <a:p>
            <a:pPr marL="423545" indent="-210185">
              <a:lnSpc>
                <a:spcPct val="100000"/>
              </a:lnSpc>
              <a:spcBef>
                <a:spcPts val="0"/>
              </a:spcBef>
              <a:spcAft>
                <a:spcPts val="1800"/>
              </a:spcAft>
              <a:buClr>
                <a:srgbClr val="34C3DE"/>
              </a:buClr>
              <a:buFont typeface="Museo Sans 500"/>
              <a:buChar char="•"/>
              <a:tabLst>
                <a:tab pos="424180" algn="l"/>
              </a:tabLst>
            </a:pPr>
            <a:r>
              <a:rPr lang="en-US" b="0" i="0" spc="-25" dirty="0" smtClean="0">
                <a:solidFill>
                  <a:srgbClr val="003876"/>
                </a:solidFill>
                <a:latin typeface="+mj-lt"/>
                <a:cs typeface="Museo Sans 500"/>
              </a:rPr>
              <a:t>The Department of Water Resources (DWR) shall work with the State Water Resources Control Board (Water Board) to develop new </a:t>
            </a:r>
            <a:r>
              <a:rPr lang="en-US" b="0" i="0" u="sng" spc="-25" dirty="0" smtClean="0">
                <a:solidFill>
                  <a:srgbClr val="003876"/>
                </a:solidFill>
                <a:latin typeface="+mj-lt"/>
                <a:cs typeface="Museo Sans 500"/>
              </a:rPr>
              <a:t>water use targets </a:t>
            </a:r>
            <a:r>
              <a:rPr lang="en-US" b="0" i="0" spc="-25" dirty="0" smtClean="0">
                <a:solidFill>
                  <a:srgbClr val="003876"/>
                </a:solidFill>
                <a:latin typeface="+mj-lt"/>
                <a:cs typeface="Museo Sans 500"/>
              </a:rPr>
              <a:t>as part of a permanent framework for urban water agencies based on strengthened standards for: </a:t>
            </a:r>
          </a:p>
          <a:p>
            <a:pPr marL="1143000" lvl="1" indent="-457200">
              <a:spcBef>
                <a:spcPts val="0"/>
              </a:spcBef>
              <a:spcAft>
                <a:spcPts val="2400"/>
              </a:spcAft>
              <a:buClr>
                <a:srgbClr val="34C3DE"/>
              </a:buClr>
              <a:buFont typeface="+mj-lt"/>
              <a:buAutoNum type="alphaLcPeriod"/>
              <a:tabLst>
                <a:tab pos="424180" algn="l"/>
              </a:tabLst>
            </a:pPr>
            <a:r>
              <a:rPr lang="en-US" b="0" i="0" spc="-25" dirty="0">
                <a:solidFill>
                  <a:schemeClr val="tx2">
                    <a:lumMod val="60000"/>
                    <a:lumOff val="40000"/>
                  </a:schemeClr>
                </a:solidFill>
                <a:latin typeface="+mj-lt"/>
                <a:cs typeface="Museo Sans 500"/>
              </a:rPr>
              <a:t>Indoor residential per capita water use;</a:t>
            </a:r>
          </a:p>
          <a:p>
            <a:pPr marL="1127760" lvl="1" indent="-457200">
              <a:spcBef>
                <a:spcPts val="0"/>
              </a:spcBef>
              <a:spcAft>
                <a:spcPts val="1200"/>
              </a:spcAft>
              <a:buClr>
                <a:srgbClr val="34C3DE"/>
              </a:buClr>
              <a:buFont typeface="+mj-lt"/>
              <a:buAutoNum type="alphaLcPeriod"/>
              <a:tabLst>
                <a:tab pos="424180" algn="l"/>
              </a:tabLst>
            </a:pPr>
            <a:r>
              <a:rPr lang="en-US" b="0" i="0" spc="-25" dirty="0" smtClean="0">
                <a:solidFill>
                  <a:srgbClr val="003876"/>
                </a:solidFill>
                <a:latin typeface="+mj-lt"/>
                <a:cs typeface="Museo Sans 500"/>
              </a:rPr>
              <a:t>Outdoor irrigation, in a manner that incorporates landscape area, local climate, and new satellite imagery data; </a:t>
            </a:r>
          </a:p>
          <a:p>
            <a:pPr marL="1143000" lvl="1" indent="-457200">
              <a:spcBef>
                <a:spcPts val="0"/>
              </a:spcBef>
              <a:spcAft>
                <a:spcPts val="2400"/>
              </a:spcAft>
              <a:buClr>
                <a:srgbClr val="34C3DE"/>
              </a:buClr>
              <a:buFont typeface="+mj-lt"/>
              <a:buAutoNum type="alphaLcPeriod"/>
              <a:tabLst>
                <a:tab pos="424180" algn="l"/>
              </a:tabLst>
            </a:pPr>
            <a:r>
              <a:rPr lang="en-US" b="0" i="0" spc="-25" dirty="0">
                <a:solidFill>
                  <a:schemeClr val="tx2">
                    <a:lumMod val="60000"/>
                    <a:lumOff val="40000"/>
                  </a:schemeClr>
                </a:solidFill>
                <a:latin typeface="+mj-lt"/>
                <a:cs typeface="Museo Sans 500"/>
              </a:rPr>
              <a:t>Water lost through leaks; and,</a:t>
            </a:r>
          </a:p>
          <a:p>
            <a:pPr marL="1143000" lvl="1" indent="-457200">
              <a:spcBef>
                <a:spcPts val="0"/>
              </a:spcBef>
              <a:spcAft>
                <a:spcPts val="2400"/>
              </a:spcAft>
              <a:buClr>
                <a:srgbClr val="34C3DE"/>
              </a:buClr>
              <a:buFont typeface="+mj-lt"/>
              <a:buAutoNum type="alphaLcPeriod"/>
              <a:tabLst>
                <a:tab pos="424180" algn="l"/>
              </a:tabLst>
            </a:pPr>
            <a:r>
              <a:rPr lang="en-US" b="0" i="0" spc="-25" dirty="0">
                <a:solidFill>
                  <a:schemeClr val="tx2">
                    <a:lumMod val="60000"/>
                    <a:lumOff val="40000"/>
                  </a:schemeClr>
                </a:solidFill>
                <a:latin typeface="+mj-lt"/>
                <a:cs typeface="Museo Sans 500"/>
              </a:rPr>
              <a:t>Commercial</a:t>
            </a:r>
            <a:r>
              <a:rPr lang="en-US" b="0" i="0" spc="-25" dirty="0">
                <a:solidFill>
                  <a:schemeClr val="tx2">
                    <a:lumMod val="60000"/>
                    <a:lumOff val="40000"/>
                  </a:schemeClr>
                </a:solidFill>
                <a:latin typeface="+mj-lt"/>
                <a:cs typeface="Museo Sans 500"/>
              </a:rPr>
              <a:t>, industrial, and institutional water </a:t>
            </a:r>
            <a:r>
              <a:rPr lang="en-US" b="0" i="0" spc="-25" dirty="0">
                <a:solidFill>
                  <a:schemeClr val="tx2">
                    <a:lumMod val="60000"/>
                    <a:lumOff val="40000"/>
                  </a:schemeClr>
                </a:solidFill>
                <a:latin typeface="+mj-lt"/>
                <a:cs typeface="Museo Sans 500"/>
              </a:rPr>
              <a:t>use</a:t>
            </a:r>
            <a:r>
              <a:rPr lang="en-US" b="0" i="0" spc="-25" dirty="0">
                <a:solidFill>
                  <a:schemeClr val="tx2">
                    <a:lumMod val="60000"/>
                    <a:lumOff val="40000"/>
                  </a:schemeClr>
                </a:solidFill>
                <a:latin typeface="+mj-lt"/>
                <a:cs typeface="Museo Sans 500"/>
              </a:rPr>
              <a:t>.</a:t>
            </a:r>
            <a:endParaRPr lang="en-US" b="0" i="0" spc="-25" dirty="0">
              <a:solidFill>
                <a:schemeClr val="tx2">
                  <a:lumMod val="60000"/>
                  <a:lumOff val="40000"/>
                </a:schemeClr>
              </a:solidFill>
              <a:latin typeface="+mj-lt"/>
              <a:cs typeface="Museo Sans 500"/>
            </a:endParaRPr>
          </a:p>
          <a:p>
            <a:pPr marL="556260" indent="-342900">
              <a:spcBef>
                <a:spcPts val="0"/>
              </a:spcBef>
              <a:spcAft>
                <a:spcPts val="1200"/>
              </a:spcAft>
              <a:buClr>
                <a:srgbClr val="34C3DE"/>
              </a:buClr>
              <a:buFont typeface="Arial" panose="020B0604020202020204" pitchFamily="34" charset="0"/>
              <a:buChar char="•"/>
              <a:tabLst>
                <a:tab pos="424180" algn="l"/>
              </a:tabLst>
            </a:pPr>
            <a:r>
              <a:rPr lang="en-US" b="0" i="0" spc="-25" dirty="0" smtClean="0">
                <a:solidFill>
                  <a:srgbClr val="003876"/>
                </a:solidFill>
                <a:latin typeface="+mj-lt"/>
                <a:cs typeface="Museo Sans 500"/>
              </a:rPr>
              <a:t>The first three individual targets would be rolled up into one annual compliance metric.</a:t>
            </a:r>
          </a:p>
          <a:p>
            <a:pPr marL="1127760" lvl="1" indent="-457200">
              <a:spcBef>
                <a:spcPts val="0"/>
              </a:spcBef>
              <a:spcAft>
                <a:spcPts val="1800"/>
              </a:spcAft>
              <a:buClr>
                <a:srgbClr val="34C3DE"/>
              </a:buClr>
              <a:buFont typeface="+mj-lt"/>
              <a:buAutoNum type="alphaLcPeriod"/>
              <a:tabLst>
                <a:tab pos="424180" algn="l"/>
              </a:tabLst>
            </a:pPr>
            <a:endParaRPr lang="en-US" b="0" i="0" spc="-25" dirty="0" smtClean="0">
              <a:solidFill>
                <a:srgbClr val="003876"/>
              </a:solidFill>
              <a:latin typeface="+mj-lt"/>
              <a:cs typeface="Museo Sans 500"/>
            </a:endParaRPr>
          </a:p>
          <a:p>
            <a:pPr marL="880745" lvl="1" indent="-210185">
              <a:spcBef>
                <a:spcPts val="0"/>
              </a:spcBef>
              <a:spcAft>
                <a:spcPts val="1800"/>
              </a:spcAft>
              <a:buClr>
                <a:srgbClr val="34C3DE"/>
              </a:buClr>
              <a:buFont typeface="Museo Sans 500"/>
              <a:buChar char="•"/>
              <a:tabLst>
                <a:tab pos="424180" algn="l"/>
              </a:tabLst>
            </a:pPr>
            <a:endParaRPr b="0" i="0" dirty="0" smtClean="0">
              <a:latin typeface="+mj-lt"/>
              <a:cs typeface="Museo Sans 500"/>
            </a:endParaRPr>
          </a:p>
        </p:txBody>
      </p:sp>
      <p:sp>
        <p:nvSpPr>
          <p:cNvPr id="9" name="object 18"/>
          <p:cNvSpPr txBox="1">
            <a:spLocks/>
          </p:cNvSpPr>
          <p:nvPr/>
        </p:nvSpPr>
        <p:spPr>
          <a:xfrm>
            <a:off x="673100" y="248118"/>
            <a:ext cx="7797800" cy="461665"/>
          </a:xfrm>
          <a:prstGeom prst="rect">
            <a:avLst/>
          </a:prstGeom>
        </p:spPr>
        <p:txBody>
          <a:bodyPr vert="horz" wrap="square" lIns="0" tIns="0" rIns="0" bIns="0" rtlCol="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700" algn="l" fontAlgn="auto">
              <a:spcAft>
                <a:spcPts val="0"/>
              </a:spcAft>
            </a:pPr>
            <a:r>
              <a:rPr lang="en-US" sz="3000" b="0" i="0" spc="-60" dirty="0">
                <a:solidFill>
                  <a:schemeClr val="bg1"/>
                </a:solidFill>
              </a:rPr>
              <a:t>Use Water More Wisely</a:t>
            </a:r>
          </a:p>
        </p:txBody>
      </p:sp>
    </p:spTree>
    <p:extLst>
      <p:ext uri="{BB962C8B-B14F-4D97-AF65-F5344CB8AC3E}">
        <p14:creationId xmlns:p14="http://schemas.microsoft.com/office/powerpoint/2010/main" val="4989812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3"/>
          <p:cNvSpPr txBox="1"/>
          <p:nvPr/>
        </p:nvSpPr>
        <p:spPr>
          <a:xfrm>
            <a:off x="381000" y="1371600"/>
            <a:ext cx="8382000" cy="3970318"/>
          </a:xfrm>
          <a:prstGeom prst="rect">
            <a:avLst/>
          </a:prstGeom>
        </p:spPr>
        <p:txBody>
          <a:bodyPr vert="horz" wrap="square" lIns="0" tIns="0" rIns="0" bIns="0" rtlCol="0">
            <a:spAutoFit/>
          </a:bodyPr>
          <a:lstStyle/>
          <a:p>
            <a:pPr marL="213360">
              <a:lnSpc>
                <a:spcPct val="100000"/>
              </a:lnSpc>
              <a:spcBef>
                <a:spcPts val="0"/>
              </a:spcBef>
              <a:spcAft>
                <a:spcPts val="1800"/>
              </a:spcAft>
              <a:buClr>
                <a:srgbClr val="34C3DE"/>
              </a:buClr>
              <a:tabLst>
                <a:tab pos="424180" algn="l"/>
              </a:tabLst>
            </a:pPr>
            <a:r>
              <a:rPr lang="en-US" i="0" spc="-25" dirty="0" smtClean="0">
                <a:solidFill>
                  <a:srgbClr val="003876"/>
                </a:solidFill>
                <a:latin typeface="+mj-lt"/>
                <a:cs typeface="Museo Sans 500"/>
              </a:rPr>
              <a:t>Proposed </a:t>
            </a:r>
            <a:r>
              <a:rPr lang="en-US" i="0" u="sng" spc="-25" dirty="0" smtClean="0">
                <a:solidFill>
                  <a:srgbClr val="003876"/>
                </a:solidFill>
                <a:latin typeface="+mj-lt"/>
                <a:cs typeface="Museo Sans 500"/>
              </a:rPr>
              <a:t>Indoor</a:t>
            </a:r>
            <a:r>
              <a:rPr lang="en-US" i="0" spc="-25" dirty="0" smtClean="0">
                <a:solidFill>
                  <a:srgbClr val="003876"/>
                </a:solidFill>
                <a:latin typeface="+mj-lt"/>
                <a:cs typeface="Museo Sans 500"/>
              </a:rPr>
              <a:t> Residential Standards:</a:t>
            </a:r>
          </a:p>
          <a:p>
            <a:pPr marL="1127760" lvl="1" indent="-457200">
              <a:spcBef>
                <a:spcPts val="0"/>
              </a:spcBef>
              <a:spcAft>
                <a:spcPts val="1800"/>
              </a:spcAft>
              <a:buClr>
                <a:srgbClr val="34C3DE"/>
              </a:buClr>
              <a:buFont typeface="Wingdings" panose="05000000000000000000" pitchFamily="2" charset="2"/>
              <a:buChar char="§"/>
              <a:tabLst>
                <a:tab pos="424180" algn="l"/>
              </a:tabLst>
            </a:pPr>
            <a:r>
              <a:rPr lang="en-US" b="0" i="0" spc="-25" dirty="0" err="1" smtClean="0">
                <a:solidFill>
                  <a:srgbClr val="003876"/>
                </a:solidFill>
                <a:latin typeface="+mj-lt"/>
                <a:cs typeface="Museo Sans 500"/>
              </a:rPr>
              <a:t>SBx7</a:t>
            </a:r>
            <a:r>
              <a:rPr lang="en-US" b="0" i="0" spc="-25" dirty="0" smtClean="0">
                <a:solidFill>
                  <a:srgbClr val="003876"/>
                </a:solidFill>
                <a:latin typeface="+mj-lt"/>
                <a:cs typeface="Museo Sans 500"/>
              </a:rPr>
              <a:t>-7 set existing standard as 55 </a:t>
            </a:r>
            <a:r>
              <a:rPr lang="en-US" b="0" i="0" spc="-25" dirty="0" err="1" smtClean="0">
                <a:solidFill>
                  <a:srgbClr val="003876"/>
                </a:solidFill>
                <a:latin typeface="+mj-lt"/>
                <a:cs typeface="Museo Sans 500"/>
              </a:rPr>
              <a:t>GPCD</a:t>
            </a:r>
            <a:endParaRPr lang="en-US" b="0" i="0" spc="-25" dirty="0" smtClean="0">
              <a:solidFill>
                <a:srgbClr val="003876"/>
              </a:solidFill>
              <a:latin typeface="+mj-lt"/>
              <a:cs typeface="Museo Sans 500"/>
            </a:endParaRPr>
          </a:p>
          <a:p>
            <a:pPr marL="1127760" lvl="1" indent="-457200">
              <a:spcBef>
                <a:spcPts val="0"/>
              </a:spcBef>
              <a:spcAft>
                <a:spcPts val="1800"/>
              </a:spcAft>
              <a:buClr>
                <a:srgbClr val="34C3DE"/>
              </a:buClr>
              <a:buFont typeface="Wingdings" panose="05000000000000000000" pitchFamily="2" charset="2"/>
              <a:buChar char="§"/>
              <a:tabLst>
                <a:tab pos="424180" algn="l"/>
              </a:tabLst>
            </a:pPr>
            <a:r>
              <a:rPr lang="en-US" b="0" i="0" spc="-25" dirty="0" smtClean="0">
                <a:solidFill>
                  <a:srgbClr val="003876"/>
                </a:solidFill>
                <a:latin typeface="+mj-lt"/>
                <a:cs typeface="Museo Sans 500"/>
              </a:rPr>
              <a:t>Proposed standard:</a:t>
            </a:r>
          </a:p>
          <a:p>
            <a:pPr marL="1584960" lvl="2" indent="-457200">
              <a:spcBef>
                <a:spcPts val="0"/>
              </a:spcBef>
              <a:spcAft>
                <a:spcPts val="1800"/>
              </a:spcAft>
              <a:buClr>
                <a:srgbClr val="34C3DE"/>
              </a:buClr>
              <a:buFont typeface="Wingdings" panose="05000000000000000000" pitchFamily="2" charset="2"/>
              <a:buChar char="§"/>
              <a:tabLst>
                <a:tab pos="424180" algn="l"/>
              </a:tabLst>
            </a:pPr>
            <a:r>
              <a:rPr lang="en-US" b="0" i="0" spc="-25" dirty="0" smtClean="0">
                <a:solidFill>
                  <a:srgbClr val="003876"/>
                </a:solidFill>
                <a:latin typeface="+mj-lt"/>
                <a:cs typeface="Museo Sans 500"/>
              </a:rPr>
              <a:t>55 </a:t>
            </a:r>
            <a:r>
              <a:rPr lang="en-US" b="0" i="0" spc="-25" dirty="0" err="1" smtClean="0">
                <a:solidFill>
                  <a:srgbClr val="003876"/>
                </a:solidFill>
                <a:latin typeface="+mj-lt"/>
                <a:cs typeface="Museo Sans 500"/>
              </a:rPr>
              <a:t>GPCD</a:t>
            </a:r>
            <a:endParaRPr lang="en-US" b="0" i="0" spc="-25" dirty="0" smtClean="0">
              <a:solidFill>
                <a:srgbClr val="003876"/>
              </a:solidFill>
              <a:latin typeface="+mj-lt"/>
              <a:cs typeface="Museo Sans 500"/>
            </a:endParaRPr>
          </a:p>
          <a:p>
            <a:pPr marL="1584960" lvl="2" indent="-457200">
              <a:spcBef>
                <a:spcPts val="0"/>
              </a:spcBef>
              <a:spcAft>
                <a:spcPts val="1800"/>
              </a:spcAft>
              <a:buClr>
                <a:srgbClr val="34C3DE"/>
              </a:buClr>
              <a:buFont typeface="Wingdings" panose="05000000000000000000" pitchFamily="2" charset="2"/>
              <a:buChar char="§"/>
              <a:tabLst>
                <a:tab pos="424180" algn="l"/>
              </a:tabLst>
            </a:pPr>
            <a:r>
              <a:rPr lang="en-US" b="0" i="0" spc="-25" dirty="0" smtClean="0">
                <a:solidFill>
                  <a:srgbClr val="003876"/>
                </a:solidFill>
                <a:latin typeface="+mj-lt"/>
                <a:cs typeface="Museo Sans 500"/>
              </a:rPr>
              <a:t>Revise downward based on additional studies</a:t>
            </a:r>
          </a:p>
          <a:p>
            <a:pPr marL="1127760" lvl="1" indent="-457200">
              <a:spcBef>
                <a:spcPts val="0"/>
              </a:spcBef>
              <a:spcAft>
                <a:spcPts val="1800"/>
              </a:spcAft>
              <a:buClr>
                <a:srgbClr val="34C3DE"/>
              </a:buClr>
              <a:buFont typeface="Wingdings" panose="05000000000000000000" pitchFamily="2" charset="2"/>
              <a:buChar char="§"/>
              <a:tabLst>
                <a:tab pos="424180" algn="l"/>
              </a:tabLst>
            </a:pPr>
            <a:r>
              <a:rPr lang="en-US" b="0" i="0" spc="-25" dirty="0" smtClean="0">
                <a:solidFill>
                  <a:srgbClr val="003876"/>
                </a:solidFill>
                <a:latin typeface="+mj-lt"/>
                <a:cs typeface="Museo Sans 500"/>
              </a:rPr>
              <a:t>State will reevaluate in 2025 for 2030 standard</a:t>
            </a:r>
          </a:p>
          <a:p>
            <a:pPr marL="880745" lvl="1" indent="-210185">
              <a:spcBef>
                <a:spcPts val="0"/>
              </a:spcBef>
              <a:spcAft>
                <a:spcPts val="1800"/>
              </a:spcAft>
              <a:buClr>
                <a:srgbClr val="34C3DE"/>
              </a:buClr>
              <a:buFont typeface="Museo Sans 500"/>
              <a:buChar char="•"/>
              <a:tabLst>
                <a:tab pos="424180" algn="l"/>
              </a:tabLst>
            </a:pPr>
            <a:endParaRPr b="0" i="0" dirty="0" smtClean="0">
              <a:latin typeface="+mj-lt"/>
              <a:cs typeface="Museo Sans 500"/>
            </a:endParaRPr>
          </a:p>
        </p:txBody>
      </p:sp>
      <p:sp>
        <p:nvSpPr>
          <p:cNvPr id="9" name="object 18"/>
          <p:cNvSpPr txBox="1">
            <a:spLocks/>
          </p:cNvSpPr>
          <p:nvPr/>
        </p:nvSpPr>
        <p:spPr>
          <a:xfrm>
            <a:off x="673100" y="248118"/>
            <a:ext cx="7797800" cy="461665"/>
          </a:xfrm>
          <a:prstGeom prst="rect">
            <a:avLst/>
          </a:prstGeom>
        </p:spPr>
        <p:txBody>
          <a:bodyPr vert="horz" wrap="square" lIns="0" tIns="0" rIns="0" bIns="0" rtlCol="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700" algn="l" fontAlgn="auto">
              <a:spcAft>
                <a:spcPts val="0"/>
              </a:spcAft>
            </a:pPr>
            <a:r>
              <a:rPr lang="en-US" sz="3000" b="0" i="0" spc="-60" dirty="0">
                <a:solidFill>
                  <a:schemeClr val="bg1"/>
                </a:solidFill>
              </a:rPr>
              <a:t>Use Water More Wisely</a:t>
            </a:r>
          </a:p>
        </p:txBody>
      </p:sp>
    </p:spTree>
    <p:extLst>
      <p:ext uri="{BB962C8B-B14F-4D97-AF65-F5344CB8AC3E}">
        <p14:creationId xmlns:p14="http://schemas.microsoft.com/office/powerpoint/2010/main" val="1433028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3"/>
          <p:cNvSpPr txBox="1"/>
          <p:nvPr/>
        </p:nvSpPr>
        <p:spPr>
          <a:xfrm>
            <a:off x="381000" y="1371600"/>
            <a:ext cx="8229600" cy="3785652"/>
          </a:xfrm>
          <a:prstGeom prst="rect">
            <a:avLst/>
          </a:prstGeom>
        </p:spPr>
        <p:txBody>
          <a:bodyPr vert="horz" wrap="square" lIns="0" tIns="0" rIns="0" bIns="0" rtlCol="0">
            <a:spAutoFit/>
          </a:bodyPr>
          <a:lstStyle/>
          <a:p>
            <a:pPr marL="213360">
              <a:lnSpc>
                <a:spcPct val="100000"/>
              </a:lnSpc>
              <a:spcBef>
                <a:spcPts val="0"/>
              </a:spcBef>
              <a:spcAft>
                <a:spcPts val="1800"/>
              </a:spcAft>
              <a:buClr>
                <a:srgbClr val="34C3DE"/>
              </a:buClr>
              <a:tabLst>
                <a:tab pos="424180" algn="l"/>
              </a:tabLst>
            </a:pPr>
            <a:r>
              <a:rPr lang="en-US" i="0" spc="-25" dirty="0" smtClean="0">
                <a:solidFill>
                  <a:srgbClr val="003876"/>
                </a:solidFill>
                <a:latin typeface="+mj-lt"/>
                <a:cs typeface="Museo Sans 500"/>
              </a:rPr>
              <a:t>Proposed Landscape Standards:</a:t>
            </a:r>
          </a:p>
          <a:p>
            <a:pPr marL="1127760" lvl="1" indent="-457200">
              <a:spcBef>
                <a:spcPts val="0"/>
              </a:spcBef>
              <a:spcAft>
                <a:spcPts val="1800"/>
              </a:spcAft>
              <a:buClr>
                <a:srgbClr val="34C3DE"/>
              </a:buClr>
              <a:buFont typeface="Wingdings" panose="05000000000000000000" pitchFamily="2" charset="2"/>
              <a:buChar char="§"/>
              <a:tabLst>
                <a:tab pos="424180" algn="l"/>
              </a:tabLst>
            </a:pPr>
            <a:r>
              <a:rPr lang="en-US" b="0" i="0" spc="-25" dirty="0" smtClean="0">
                <a:solidFill>
                  <a:srgbClr val="003876"/>
                </a:solidFill>
                <a:latin typeface="+mj-lt"/>
                <a:cs typeface="Museo Sans 500"/>
              </a:rPr>
              <a:t>Standard will start with existing </a:t>
            </a:r>
            <a:r>
              <a:rPr lang="en-US" b="0" i="0" spc="-25" dirty="0" err="1" smtClean="0">
                <a:solidFill>
                  <a:srgbClr val="003876"/>
                </a:solidFill>
                <a:latin typeface="+mj-lt"/>
                <a:cs typeface="Museo Sans 500"/>
              </a:rPr>
              <a:t>SBx7</a:t>
            </a:r>
            <a:r>
              <a:rPr lang="en-US" b="0" i="0" spc="-25" dirty="0" smtClean="0">
                <a:solidFill>
                  <a:srgbClr val="003876"/>
                </a:solidFill>
                <a:latin typeface="+mj-lt"/>
                <a:cs typeface="Museo Sans 500"/>
              </a:rPr>
              <a:t>-7 outdoor standard using the MWELO ETAF that was in place when the property was developed: </a:t>
            </a:r>
          </a:p>
          <a:p>
            <a:pPr marL="1828800" lvl="1">
              <a:spcBef>
                <a:spcPts val="0"/>
              </a:spcBef>
              <a:spcAft>
                <a:spcPts val="0"/>
              </a:spcAft>
              <a:buClr>
                <a:srgbClr val="34C3DE"/>
              </a:buClr>
              <a:tabLst>
                <a:tab pos="423863" algn="l"/>
                <a:tab pos="4572000" algn="l"/>
                <a:tab pos="5037138" algn="dec"/>
              </a:tabLst>
            </a:pPr>
            <a:r>
              <a:rPr lang="en-US" b="0" i="0" dirty="0" smtClean="0">
                <a:solidFill>
                  <a:srgbClr val="1D477E"/>
                </a:solidFill>
                <a:latin typeface="+mj-lt"/>
                <a:cs typeface="Museo Sans 500"/>
              </a:rPr>
              <a:t>Pre 2010		0.8</a:t>
            </a:r>
          </a:p>
          <a:p>
            <a:pPr marL="1828800" lvl="1">
              <a:spcBef>
                <a:spcPts val="0"/>
              </a:spcBef>
              <a:spcAft>
                <a:spcPts val="0"/>
              </a:spcAft>
              <a:buClr>
                <a:srgbClr val="34C3DE"/>
              </a:buClr>
              <a:tabLst>
                <a:tab pos="423863" algn="l"/>
                <a:tab pos="4572000" algn="l"/>
                <a:tab pos="5037138" algn="dec"/>
              </a:tabLst>
            </a:pPr>
            <a:r>
              <a:rPr lang="en-US" b="0" i="0" dirty="0" smtClean="0">
                <a:solidFill>
                  <a:srgbClr val="1D477E"/>
                </a:solidFill>
                <a:latin typeface="+mj-lt"/>
                <a:cs typeface="Museo Sans 500"/>
              </a:rPr>
              <a:t>2010 to 2015		0.7</a:t>
            </a:r>
          </a:p>
          <a:p>
            <a:pPr marL="1828800" lvl="1">
              <a:spcBef>
                <a:spcPts val="0"/>
              </a:spcBef>
              <a:spcAft>
                <a:spcPts val="0"/>
              </a:spcAft>
              <a:buClr>
                <a:srgbClr val="34C3DE"/>
              </a:buClr>
              <a:tabLst>
                <a:tab pos="423863" algn="l"/>
                <a:tab pos="4572000" algn="l"/>
                <a:tab pos="5037138" algn="dec"/>
              </a:tabLst>
            </a:pPr>
            <a:r>
              <a:rPr lang="en-US" b="0" i="0" dirty="0" smtClean="0">
                <a:solidFill>
                  <a:srgbClr val="1D477E"/>
                </a:solidFill>
                <a:latin typeface="+mj-lt"/>
                <a:cs typeface="Museo Sans 500"/>
              </a:rPr>
              <a:t>2016 to present		0.55 residential</a:t>
            </a:r>
          </a:p>
          <a:p>
            <a:pPr marL="1828800" lvl="1">
              <a:spcBef>
                <a:spcPts val="0"/>
              </a:spcBef>
              <a:spcAft>
                <a:spcPts val="0"/>
              </a:spcAft>
              <a:buClr>
                <a:srgbClr val="34C3DE"/>
              </a:buClr>
              <a:tabLst>
                <a:tab pos="423863" algn="l"/>
                <a:tab pos="4572000" algn="l"/>
                <a:tab pos="5037138" algn="dec"/>
              </a:tabLst>
            </a:pPr>
            <a:r>
              <a:rPr lang="en-US" b="0" i="0" dirty="0">
                <a:solidFill>
                  <a:srgbClr val="1D477E"/>
                </a:solidFill>
                <a:latin typeface="+mj-lt"/>
                <a:cs typeface="Museo Sans 500"/>
              </a:rPr>
              <a:t>	</a:t>
            </a:r>
            <a:r>
              <a:rPr lang="en-US" b="0" i="0" dirty="0" smtClean="0">
                <a:solidFill>
                  <a:srgbClr val="1D477E"/>
                </a:solidFill>
                <a:latin typeface="+mj-lt"/>
                <a:cs typeface="Museo Sans 500"/>
              </a:rPr>
              <a:t>	0.45 commercial</a:t>
            </a:r>
          </a:p>
          <a:p>
            <a:pPr marL="1828800" lvl="1">
              <a:spcBef>
                <a:spcPts val="0"/>
              </a:spcBef>
              <a:spcAft>
                <a:spcPts val="0"/>
              </a:spcAft>
              <a:buClr>
                <a:srgbClr val="34C3DE"/>
              </a:buClr>
              <a:tabLst>
                <a:tab pos="423863" algn="l"/>
                <a:tab pos="4572000" algn="l"/>
                <a:tab pos="5037138" algn="dec"/>
              </a:tabLst>
            </a:pPr>
            <a:r>
              <a:rPr lang="en-US" b="0" i="0" dirty="0" smtClean="0">
                <a:solidFill>
                  <a:srgbClr val="1D477E"/>
                </a:solidFill>
                <a:latin typeface="+mj-lt"/>
                <a:cs typeface="Museo Sans 500"/>
              </a:rPr>
              <a:t>Special Landscape 		1.0</a:t>
            </a:r>
          </a:p>
        </p:txBody>
      </p:sp>
      <p:sp>
        <p:nvSpPr>
          <p:cNvPr id="9" name="object 18"/>
          <p:cNvSpPr txBox="1">
            <a:spLocks/>
          </p:cNvSpPr>
          <p:nvPr/>
        </p:nvSpPr>
        <p:spPr>
          <a:xfrm>
            <a:off x="673100" y="248118"/>
            <a:ext cx="7797800" cy="461665"/>
          </a:xfrm>
          <a:prstGeom prst="rect">
            <a:avLst/>
          </a:prstGeom>
        </p:spPr>
        <p:txBody>
          <a:bodyPr vert="horz" wrap="square" lIns="0" tIns="0" rIns="0" bIns="0" rtlCol="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700" algn="l" fontAlgn="auto">
              <a:spcAft>
                <a:spcPts val="0"/>
              </a:spcAft>
            </a:pPr>
            <a:r>
              <a:rPr lang="en-US" sz="3000" b="0" i="0" spc="-60" dirty="0">
                <a:solidFill>
                  <a:schemeClr val="bg1"/>
                </a:solidFill>
              </a:rPr>
              <a:t>Use Water More Wisely</a:t>
            </a:r>
          </a:p>
        </p:txBody>
      </p:sp>
      <p:sp>
        <p:nvSpPr>
          <p:cNvPr id="2" name="TextBox 1"/>
          <p:cNvSpPr txBox="1"/>
          <p:nvPr/>
        </p:nvSpPr>
        <p:spPr>
          <a:xfrm>
            <a:off x="1143000" y="5791200"/>
            <a:ext cx="6858000" cy="646331"/>
          </a:xfrm>
          <a:prstGeom prst="rect">
            <a:avLst/>
          </a:prstGeom>
          <a:noFill/>
        </p:spPr>
        <p:txBody>
          <a:bodyPr wrap="square" rtlCol="0">
            <a:spAutoFit/>
          </a:bodyPr>
          <a:lstStyle/>
          <a:p>
            <a:r>
              <a:rPr lang="en-US" sz="1800" b="0" i="0" dirty="0" smtClean="0">
                <a:solidFill>
                  <a:srgbClr val="1D477E"/>
                </a:solidFill>
                <a:latin typeface="+mn-lt"/>
              </a:rPr>
              <a:t>*</a:t>
            </a:r>
            <a:r>
              <a:rPr lang="en-US" sz="1800" b="0" i="0" dirty="0" err="1" smtClean="0">
                <a:solidFill>
                  <a:srgbClr val="1D477E"/>
                </a:solidFill>
                <a:latin typeface="+mn-lt"/>
              </a:rPr>
              <a:t>MWELO</a:t>
            </a:r>
            <a:r>
              <a:rPr lang="en-US" sz="1800" b="0" i="0" dirty="0" smtClean="0">
                <a:solidFill>
                  <a:srgbClr val="1D477E"/>
                </a:solidFill>
                <a:latin typeface="+mn-lt"/>
              </a:rPr>
              <a:t> =  Model Water Efficient Landscape Ordinance</a:t>
            </a:r>
          </a:p>
          <a:p>
            <a:r>
              <a:rPr lang="en-US" sz="1800" b="0" i="0" dirty="0" smtClean="0">
                <a:solidFill>
                  <a:srgbClr val="1D477E"/>
                </a:solidFill>
                <a:latin typeface="+mn-lt"/>
              </a:rPr>
              <a:t>*</a:t>
            </a:r>
            <a:r>
              <a:rPr lang="en-US" sz="1800" b="0" i="0" dirty="0" err="1" smtClean="0">
                <a:solidFill>
                  <a:srgbClr val="1D477E"/>
                </a:solidFill>
                <a:latin typeface="+mn-lt"/>
              </a:rPr>
              <a:t>ETAF</a:t>
            </a:r>
            <a:r>
              <a:rPr lang="en-US" sz="1800" b="0" i="0" dirty="0" smtClean="0">
                <a:solidFill>
                  <a:srgbClr val="1D477E"/>
                </a:solidFill>
                <a:latin typeface="+mn-lt"/>
              </a:rPr>
              <a:t> = 	</a:t>
            </a:r>
            <a:r>
              <a:rPr lang="en-US" sz="1800" b="0" i="0" dirty="0">
                <a:solidFill>
                  <a:srgbClr val="1D477E"/>
                </a:solidFill>
                <a:latin typeface="+mn-lt"/>
              </a:rPr>
              <a:t> </a:t>
            </a:r>
            <a:r>
              <a:rPr lang="en-US" sz="1800" b="0" i="0" dirty="0" smtClean="0">
                <a:solidFill>
                  <a:srgbClr val="1D477E"/>
                </a:solidFill>
                <a:latin typeface="+mn-lt"/>
              </a:rPr>
              <a:t>   Evapotranspiration Adjustment Factor</a:t>
            </a:r>
            <a:endParaRPr lang="en-US" sz="1800" b="0" i="0" dirty="0">
              <a:solidFill>
                <a:srgbClr val="1D477E"/>
              </a:solidFill>
              <a:latin typeface="+mn-lt"/>
            </a:endParaRPr>
          </a:p>
        </p:txBody>
      </p:sp>
    </p:spTree>
    <p:extLst>
      <p:ext uri="{BB962C8B-B14F-4D97-AF65-F5344CB8AC3E}">
        <p14:creationId xmlns:p14="http://schemas.microsoft.com/office/powerpoint/2010/main" val="36611286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3"/>
          <p:cNvSpPr txBox="1"/>
          <p:nvPr/>
        </p:nvSpPr>
        <p:spPr>
          <a:xfrm>
            <a:off x="381000" y="1447800"/>
            <a:ext cx="8382000" cy="5078313"/>
          </a:xfrm>
          <a:prstGeom prst="rect">
            <a:avLst/>
          </a:prstGeom>
        </p:spPr>
        <p:txBody>
          <a:bodyPr vert="horz" wrap="square" lIns="0" tIns="0" rIns="0" bIns="0" rtlCol="0">
            <a:spAutoFit/>
          </a:bodyPr>
          <a:lstStyle/>
          <a:p>
            <a:pPr marL="213360">
              <a:lnSpc>
                <a:spcPct val="100000"/>
              </a:lnSpc>
              <a:spcBef>
                <a:spcPts val="0"/>
              </a:spcBef>
              <a:spcAft>
                <a:spcPts val="1800"/>
              </a:spcAft>
              <a:buClr>
                <a:srgbClr val="34C3DE"/>
              </a:buClr>
              <a:tabLst>
                <a:tab pos="424180" algn="l"/>
              </a:tabLst>
            </a:pPr>
            <a:r>
              <a:rPr lang="en-US" i="0" spc="-25" dirty="0" smtClean="0">
                <a:solidFill>
                  <a:srgbClr val="003876"/>
                </a:solidFill>
                <a:latin typeface="+mj-lt"/>
                <a:cs typeface="Museo Sans 500"/>
              </a:rPr>
              <a:t>Water Loss Standards:</a:t>
            </a:r>
          </a:p>
          <a:p>
            <a:pPr marL="1127760" lvl="1" indent="-457200">
              <a:spcBef>
                <a:spcPts val="0"/>
              </a:spcBef>
              <a:spcAft>
                <a:spcPts val="1800"/>
              </a:spcAft>
              <a:buClr>
                <a:srgbClr val="34C3DE"/>
              </a:buClr>
              <a:buFont typeface="Wingdings" panose="05000000000000000000" pitchFamily="2" charset="2"/>
              <a:buChar char="§"/>
              <a:tabLst>
                <a:tab pos="424180" algn="l"/>
              </a:tabLst>
            </a:pPr>
            <a:r>
              <a:rPr lang="en-US" b="0" i="0" spc="-25" dirty="0" smtClean="0">
                <a:solidFill>
                  <a:srgbClr val="003876"/>
                </a:solidFill>
                <a:latin typeface="+mj-lt"/>
                <a:cs typeface="Museo Sans 500"/>
              </a:rPr>
              <a:t>Building on recently passed SB 555</a:t>
            </a:r>
          </a:p>
          <a:p>
            <a:pPr marL="1127760" lvl="1" indent="-457200">
              <a:spcBef>
                <a:spcPts val="0"/>
              </a:spcBef>
              <a:spcAft>
                <a:spcPts val="1800"/>
              </a:spcAft>
              <a:buClr>
                <a:srgbClr val="34C3DE"/>
              </a:buClr>
              <a:buFont typeface="Wingdings" panose="05000000000000000000" pitchFamily="2" charset="2"/>
              <a:buChar char="§"/>
              <a:tabLst>
                <a:tab pos="424180" algn="l"/>
              </a:tabLst>
            </a:pPr>
            <a:r>
              <a:rPr lang="en-US" b="0" i="0" spc="-25" dirty="0" err="1" smtClean="0">
                <a:solidFill>
                  <a:srgbClr val="003876"/>
                </a:solidFill>
                <a:latin typeface="+mj-lt"/>
                <a:cs typeface="Museo Sans 500"/>
              </a:rPr>
              <a:t>DWR</a:t>
            </a:r>
            <a:r>
              <a:rPr lang="en-US" b="0" i="0" spc="-25" dirty="0" smtClean="0">
                <a:solidFill>
                  <a:srgbClr val="003876"/>
                </a:solidFill>
                <a:latin typeface="+mj-lt"/>
                <a:cs typeface="Museo Sans 500"/>
              </a:rPr>
              <a:t> currently developing rules for validations of water</a:t>
            </a:r>
            <a:br>
              <a:rPr lang="en-US" b="0" i="0" spc="-25" dirty="0" smtClean="0">
                <a:solidFill>
                  <a:srgbClr val="003876"/>
                </a:solidFill>
                <a:latin typeface="+mj-lt"/>
                <a:cs typeface="Museo Sans 500"/>
              </a:rPr>
            </a:br>
            <a:r>
              <a:rPr lang="en-US" b="0" i="0" spc="-25" dirty="0" smtClean="0">
                <a:solidFill>
                  <a:srgbClr val="003876"/>
                </a:solidFill>
                <a:latin typeface="+mj-lt"/>
                <a:cs typeface="Museo Sans 500"/>
              </a:rPr>
              <a:t>loss audits</a:t>
            </a:r>
          </a:p>
          <a:p>
            <a:pPr marL="1127760" lvl="1" indent="-457200">
              <a:spcBef>
                <a:spcPts val="0"/>
              </a:spcBef>
              <a:spcAft>
                <a:spcPts val="1800"/>
              </a:spcAft>
              <a:buClr>
                <a:srgbClr val="34C3DE"/>
              </a:buClr>
              <a:buFont typeface="Wingdings" panose="05000000000000000000" pitchFamily="2" charset="2"/>
              <a:buChar char="§"/>
              <a:tabLst>
                <a:tab pos="424180" algn="l"/>
              </a:tabLst>
            </a:pPr>
            <a:r>
              <a:rPr lang="en-US" b="0" i="0" spc="-25" dirty="0" smtClean="0">
                <a:solidFill>
                  <a:srgbClr val="003876"/>
                </a:solidFill>
                <a:latin typeface="+mj-lt"/>
                <a:cs typeface="Museo Sans 500"/>
              </a:rPr>
              <a:t>Annual water loss audit data submission to </a:t>
            </a:r>
            <a:r>
              <a:rPr lang="en-US" b="0" i="0" spc="-25" dirty="0" err="1" smtClean="0">
                <a:solidFill>
                  <a:srgbClr val="003876"/>
                </a:solidFill>
                <a:latin typeface="+mj-lt"/>
                <a:cs typeface="Museo Sans 500"/>
              </a:rPr>
              <a:t>DWR</a:t>
            </a:r>
            <a:r>
              <a:rPr lang="en-US" b="0" i="0" spc="-25" dirty="0" smtClean="0">
                <a:solidFill>
                  <a:srgbClr val="003876"/>
                </a:solidFill>
                <a:latin typeface="+mj-lt"/>
                <a:cs typeface="Museo Sans 500"/>
              </a:rPr>
              <a:t/>
            </a:r>
            <a:br>
              <a:rPr lang="en-US" b="0" i="0" spc="-25" dirty="0" smtClean="0">
                <a:solidFill>
                  <a:srgbClr val="003876"/>
                </a:solidFill>
                <a:latin typeface="+mj-lt"/>
                <a:cs typeface="Museo Sans 500"/>
              </a:rPr>
            </a:br>
            <a:r>
              <a:rPr lang="en-US" b="0" i="0" spc="-25" dirty="0" smtClean="0">
                <a:solidFill>
                  <a:srgbClr val="003876"/>
                </a:solidFill>
                <a:latin typeface="+mj-lt"/>
                <a:cs typeface="Museo Sans 500"/>
              </a:rPr>
              <a:t>beginning October 2017</a:t>
            </a:r>
          </a:p>
          <a:p>
            <a:pPr marL="1127760" lvl="1" indent="-457200">
              <a:spcBef>
                <a:spcPts val="0"/>
              </a:spcBef>
              <a:spcAft>
                <a:spcPts val="1800"/>
              </a:spcAft>
              <a:buClr>
                <a:srgbClr val="34C3DE"/>
              </a:buClr>
              <a:buFont typeface="Wingdings" panose="05000000000000000000" pitchFamily="2" charset="2"/>
              <a:buChar char="§"/>
              <a:tabLst>
                <a:tab pos="424180" algn="l"/>
              </a:tabLst>
            </a:pPr>
            <a:r>
              <a:rPr lang="en-US" b="0" i="0" spc="-25" dirty="0" smtClean="0">
                <a:solidFill>
                  <a:srgbClr val="003876"/>
                </a:solidFill>
                <a:latin typeface="+mj-lt"/>
                <a:cs typeface="Museo Sans 500"/>
              </a:rPr>
              <a:t>Water Board rulemaking to set water loss standards</a:t>
            </a:r>
            <a:br>
              <a:rPr lang="en-US" b="0" i="0" spc="-25" dirty="0" smtClean="0">
                <a:solidFill>
                  <a:srgbClr val="003876"/>
                </a:solidFill>
                <a:latin typeface="+mj-lt"/>
                <a:cs typeface="Museo Sans 500"/>
              </a:rPr>
            </a:br>
            <a:r>
              <a:rPr lang="en-US" b="0" i="0" spc="-25" dirty="0" smtClean="0">
                <a:solidFill>
                  <a:srgbClr val="003876"/>
                </a:solidFill>
                <a:latin typeface="+mj-lt"/>
                <a:cs typeface="Museo Sans 500"/>
              </a:rPr>
              <a:t>to commence in 2019</a:t>
            </a:r>
          </a:p>
          <a:p>
            <a:pPr marL="1127760" lvl="1" indent="-457200">
              <a:spcBef>
                <a:spcPts val="0"/>
              </a:spcBef>
              <a:spcAft>
                <a:spcPts val="1800"/>
              </a:spcAft>
              <a:buClr>
                <a:srgbClr val="34C3DE"/>
              </a:buClr>
              <a:buFont typeface="Wingdings" panose="05000000000000000000" pitchFamily="2" charset="2"/>
              <a:buChar char="§"/>
              <a:tabLst>
                <a:tab pos="424180" algn="l"/>
              </a:tabLst>
            </a:pPr>
            <a:endParaRPr lang="en-US" b="0" i="0" spc="-25" dirty="0" smtClean="0">
              <a:solidFill>
                <a:srgbClr val="003876"/>
              </a:solidFill>
              <a:latin typeface="+mj-lt"/>
              <a:cs typeface="Museo Sans 500"/>
            </a:endParaRPr>
          </a:p>
          <a:p>
            <a:pPr marL="1828800" lvl="1">
              <a:spcBef>
                <a:spcPts val="0"/>
              </a:spcBef>
              <a:spcAft>
                <a:spcPts val="1800"/>
              </a:spcAft>
              <a:buClr>
                <a:srgbClr val="34C3DE"/>
              </a:buClr>
              <a:tabLst>
                <a:tab pos="423863" algn="l"/>
                <a:tab pos="4572000" algn="l"/>
                <a:tab pos="5033963" algn="dec"/>
              </a:tabLst>
            </a:pPr>
            <a:endParaRPr lang="en-US" b="0" i="0" spc="-25" dirty="0" smtClean="0">
              <a:solidFill>
                <a:srgbClr val="003876"/>
              </a:solidFill>
              <a:latin typeface="+mj-lt"/>
              <a:cs typeface="Museo Sans 500"/>
            </a:endParaRPr>
          </a:p>
        </p:txBody>
      </p:sp>
      <p:sp>
        <p:nvSpPr>
          <p:cNvPr id="9" name="object 18"/>
          <p:cNvSpPr txBox="1">
            <a:spLocks/>
          </p:cNvSpPr>
          <p:nvPr/>
        </p:nvSpPr>
        <p:spPr>
          <a:xfrm>
            <a:off x="673100" y="248118"/>
            <a:ext cx="7797800" cy="461665"/>
          </a:xfrm>
          <a:prstGeom prst="rect">
            <a:avLst/>
          </a:prstGeom>
        </p:spPr>
        <p:txBody>
          <a:bodyPr vert="horz" wrap="square" lIns="0" tIns="0" rIns="0" bIns="0" rtlCol="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700" algn="l" fontAlgn="auto">
              <a:spcAft>
                <a:spcPts val="0"/>
              </a:spcAft>
            </a:pPr>
            <a:r>
              <a:rPr lang="en-US" sz="3000" b="0" i="0" spc="-60" dirty="0">
                <a:solidFill>
                  <a:schemeClr val="bg1"/>
                </a:solidFill>
              </a:rPr>
              <a:t>Use Water More Wisely</a:t>
            </a:r>
          </a:p>
        </p:txBody>
      </p:sp>
    </p:spTree>
    <p:extLst>
      <p:ext uri="{BB962C8B-B14F-4D97-AF65-F5344CB8AC3E}">
        <p14:creationId xmlns:p14="http://schemas.microsoft.com/office/powerpoint/2010/main" val="37971899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3"/>
          <p:cNvSpPr txBox="1"/>
          <p:nvPr/>
        </p:nvSpPr>
        <p:spPr>
          <a:xfrm>
            <a:off x="762000" y="1295400"/>
            <a:ext cx="7620000" cy="5678478"/>
          </a:xfrm>
          <a:prstGeom prst="rect">
            <a:avLst/>
          </a:prstGeom>
        </p:spPr>
        <p:txBody>
          <a:bodyPr vert="horz" wrap="square" lIns="0" tIns="0" rIns="0" bIns="0" rtlCol="0">
            <a:spAutoFit/>
          </a:bodyPr>
          <a:lstStyle/>
          <a:p>
            <a:pPr marL="0" lvl="1">
              <a:spcBef>
                <a:spcPts val="0"/>
              </a:spcBef>
              <a:spcAft>
                <a:spcPts val="1800"/>
              </a:spcAft>
              <a:buClr>
                <a:srgbClr val="34C3DE"/>
              </a:buClr>
              <a:tabLst>
                <a:tab pos="1317625" algn="l"/>
              </a:tabLst>
            </a:pPr>
            <a:r>
              <a:rPr lang="en-US" b="0" i="0" spc="-25" dirty="0" smtClean="0">
                <a:solidFill>
                  <a:srgbClr val="132A7E"/>
                </a:solidFill>
                <a:latin typeface="+mj-lt"/>
                <a:cs typeface="Museo Sans 500"/>
              </a:rPr>
              <a:t>2017	Report to Governor’s Office</a:t>
            </a:r>
          </a:p>
          <a:p>
            <a:pPr marL="0" lvl="1">
              <a:spcBef>
                <a:spcPts val="0"/>
              </a:spcBef>
              <a:spcAft>
                <a:spcPts val="1800"/>
              </a:spcAft>
              <a:buClr>
                <a:srgbClr val="34C3DE"/>
              </a:buClr>
              <a:tabLst>
                <a:tab pos="1317625" algn="l"/>
              </a:tabLst>
            </a:pPr>
            <a:r>
              <a:rPr lang="en-US" b="0" i="0" spc="-25" dirty="0">
                <a:solidFill>
                  <a:srgbClr val="132A7E"/>
                </a:solidFill>
                <a:latin typeface="+mj-lt"/>
                <a:cs typeface="Museo Sans 500"/>
              </a:rPr>
              <a:t>2018 	</a:t>
            </a:r>
            <a:r>
              <a:rPr lang="en-US" b="0" i="0" spc="-25" dirty="0">
                <a:solidFill>
                  <a:schemeClr val="tx2">
                    <a:lumMod val="60000"/>
                    <a:lumOff val="40000"/>
                  </a:schemeClr>
                </a:solidFill>
                <a:latin typeface="+mj-lt"/>
                <a:cs typeface="Museo Sans 500"/>
              </a:rPr>
              <a:t>Technical Guidance Document</a:t>
            </a:r>
            <a:br>
              <a:rPr lang="en-US" b="0" i="0" spc="-25" dirty="0">
                <a:solidFill>
                  <a:schemeClr val="tx2">
                    <a:lumMod val="60000"/>
                    <a:lumOff val="40000"/>
                  </a:schemeClr>
                </a:solidFill>
                <a:latin typeface="+mj-lt"/>
                <a:cs typeface="Museo Sans 500"/>
              </a:rPr>
            </a:br>
            <a:r>
              <a:rPr lang="en-US" b="0" i="0" spc="-25" dirty="0">
                <a:solidFill>
                  <a:schemeClr val="tx2">
                    <a:lumMod val="60000"/>
                    <a:lumOff val="40000"/>
                  </a:schemeClr>
                </a:solidFill>
                <a:latin typeface="+mj-lt"/>
                <a:cs typeface="Museo Sans 500"/>
              </a:rPr>
              <a:t>	</a:t>
            </a:r>
            <a:r>
              <a:rPr lang="en-US" b="0" i="0" spc="-25" dirty="0" err="1">
                <a:solidFill>
                  <a:schemeClr val="tx2">
                    <a:lumMod val="60000"/>
                    <a:lumOff val="40000"/>
                  </a:schemeClr>
                </a:solidFill>
                <a:latin typeface="+mj-lt"/>
                <a:cs typeface="Museo Sans 500"/>
              </a:rPr>
              <a:t>DWR</a:t>
            </a:r>
            <a:r>
              <a:rPr lang="en-US" b="0" i="0" spc="-25" dirty="0">
                <a:solidFill>
                  <a:schemeClr val="tx2">
                    <a:lumMod val="60000"/>
                    <a:lumOff val="40000"/>
                  </a:schemeClr>
                </a:solidFill>
                <a:latin typeface="+mj-lt"/>
                <a:cs typeface="Museo Sans 500"/>
              </a:rPr>
              <a:t> to provide land use map to suppliers</a:t>
            </a:r>
            <a:r>
              <a:rPr lang="en-US" b="0" i="0" spc="-25" dirty="0">
                <a:solidFill>
                  <a:srgbClr val="132A7E"/>
                </a:solidFill>
                <a:latin typeface="+mj-lt"/>
                <a:cs typeface="Museo Sans 500"/>
              </a:rPr>
              <a:t/>
            </a:r>
            <a:br>
              <a:rPr lang="en-US" b="0" i="0" spc="-25" dirty="0">
                <a:solidFill>
                  <a:srgbClr val="132A7E"/>
                </a:solidFill>
                <a:latin typeface="+mj-lt"/>
                <a:cs typeface="Museo Sans 500"/>
              </a:rPr>
            </a:br>
            <a:r>
              <a:rPr lang="en-US" b="0" i="0" spc="-25" dirty="0">
                <a:solidFill>
                  <a:srgbClr val="132A7E"/>
                </a:solidFill>
                <a:latin typeface="+mj-lt"/>
                <a:cs typeface="Museo Sans 500"/>
              </a:rPr>
              <a:t>	Finalize indoor/outdoor standards for 2025</a:t>
            </a:r>
          </a:p>
          <a:p>
            <a:pPr marL="0" lvl="1">
              <a:spcBef>
                <a:spcPts val="0"/>
              </a:spcBef>
              <a:spcAft>
                <a:spcPts val="1800"/>
              </a:spcAft>
              <a:buClr>
                <a:srgbClr val="34C3DE"/>
              </a:buClr>
              <a:tabLst>
                <a:tab pos="1317625" algn="l"/>
              </a:tabLst>
            </a:pPr>
            <a:r>
              <a:rPr lang="en-US" b="0" i="0" spc="-25" dirty="0" smtClean="0">
                <a:solidFill>
                  <a:schemeClr val="tx2">
                    <a:lumMod val="60000"/>
                    <a:lumOff val="40000"/>
                  </a:schemeClr>
                </a:solidFill>
                <a:latin typeface="+mj-lt"/>
                <a:cs typeface="Museo Sans 500"/>
              </a:rPr>
              <a:t>2019	Report provisional target and water production</a:t>
            </a:r>
            <a:br>
              <a:rPr lang="en-US" b="0" i="0" spc="-25" dirty="0" smtClean="0">
                <a:solidFill>
                  <a:schemeClr val="tx2">
                    <a:lumMod val="60000"/>
                    <a:lumOff val="40000"/>
                  </a:schemeClr>
                </a:solidFill>
                <a:latin typeface="+mj-lt"/>
                <a:cs typeface="Museo Sans 500"/>
              </a:rPr>
            </a:br>
            <a:r>
              <a:rPr lang="en-US" b="0" i="0" spc="-25" dirty="0" smtClean="0">
                <a:solidFill>
                  <a:schemeClr val="tx2">
                    <a:lumMod val="60000"/>
                    <a:lumOff val="40000"/>
                  </a:schemeClr>
                </a:solidFill>
                <a:latin typeface="+mj-lt"/>
                <a:cs typeface="Museo Sans 500"/>
              </a:rPr>
              <a:t>	(with narrative of compliance and planned actions)</a:t>
            </a:r>
          </a:p>
          <a:p>
            <a:pPr marL="0" lvl="1">
              <a:spcBef>
                <a:spcPts val="0"/>
              </a:spcBef>
              <a:spcAft>
                <a:spcPts val="1800"/>
              </a:spcAft>
              <a:buClr>
                <a:srgbClr val="34C3DE"/>
              </a:buClr>
              <a:tabLst>
                <a:tab pos="1317625" algn="l"/>
              </a:tabLst>
            </a:pPr>
            <a:r>
              <a:rPr lang="en-US" b="0" i="0" spc="-25" dirty="0" smtClean="0">
                <a:solidFill>
                  <a:schemeClr val="tx2">
                    <a:lumMod val="60000"/>
                    <a:lumOff val="40000"/>
                  </a:schemeClr>
                </a:solidFill>
                <a:latin typeface="+mj-lt"/>
                <a:cs typeface="Museo Sans 500"/>
              </a:rPr>
              <a:t>2020-5	Progress reports</a:t>
            </a:r>
          </a:p>
          <a:p>
            <a:pPr marL="0" lvl="1">
              <a:spcBef>
                <a:spcPts val="0"/>
              </a:spcBef>
              <a:spcAft>
                <a:spcPts val="1800"/>
              </a:spcAft>
              <a:buClr>
                <a:srgbClr val="34C3DE"/>
              </a:buClr>
              <a:tabLst>
                <a:tab pos="1317625" algn="l"/>
              </a:tabLst>
            </a:pPr>
            <a:r>
              <a:rPr lang="en-US" b="0" i="0" spc="-25" dirty="0" smtClean="0">
                <a:solidFill>
                  <a:schemeClr val="tx2">
                    <a:lumMod val="60000"/>
                    <a:lumOff val="40000"/>
                  </a:schemeClr>
                </a:solidFill>
                <a:latin typeface="+mj-lt"/>
                <a:cs typeface="Museo Sans 500"/>
              </a:rPr>
              <a:t>2021	Urban Water Management Plan for 2020</a:t>
            </a:r>
          </a:p>
          <a:p>
            <a:pPr marL="0" lvl="1">
              <a:spcBef>
                <a:spcPts val="0"/>
              </a:spcBef>
              <a:spcAft>
                <a:spcPts val="1800"/>
              </a:spcAft>
              <a:buClr>
                <a:srgbClr val="34C3DE"/>
              </a:buClr>
              <a:tabLst>
                <a:tab pos="1317625" algn="l"/>
              </a:tabLst>
            </a:pPr>
            <a:r>
              <a:rPr lang="en-US" b="0" i="0" spc="-25" dirty="0" smtClean="0">
                <a:solidFill>
                  <a:srgbClr val="132A7E"/>
                </a:solidFill>
                <a:latin typeface="+mj-lt"/>
                <a:cs typeface="Museo Sans 500"/>
              </a:rPr>
              <a:t>2022-5	Reassess standards for 2030</a:t>
            </a:r>
          </a:p>
          <a:p>
            <a:pPr marL="0" lvl="1">
              <a:spcBef>
                <a:spcPts val="0"/>
              </a:spcBef>
              <a:spcAft>
                <a:spcPts val="1800"/>
              </a:spcAft>
              <a:buClr>
                <a:srgbClr val="34C3DE"/>
              </a:buClr>
              <a:tabLst>
                <a:tab pos="1317625" algn="l"/>
              </a:tabLst>
            </a:pPr>
            <a:r>
              <a:rPr lang="en-US" b="0" i="0" spc="-25" dirty="0" smtClean="0">
                <a:solidFill>
                  <a:schemeClr val="tx2">
                    <a:lumMod val="60000"/>
                    <a:lumOff val="40000"/>
                  </a:schemeClr>
                </a:solidFill>
                <a:latin typeface="+mj-lt"/>
                <a:cs typeface="Museo Sans 500"/>
              </a:rPr>
              <a:t>2026	Compliance report and enforcement, if necessary</a:t>
            </a:r>
          </a:p>
          <a:p>
            <a:pPr marL="0" lvl="1">
              <a:spcBef>
                <a:spcPts val="0"/>
              </a:spcBef>
              <a:spcAft>
                <a:spcPts val="1800"/>
              </a:spcAft>
              <a:buClr>
                <a:srgbClr val="34C3DE"/>
              </a:buClr>
            </a:pPr>
            <a:endParaRPr lang="en-US" b="0" i="0" spc="-25" dirty="0" smtClean="0">
              <a:solidFill>
                <a:srgbClr val="003876"/>
              </a:solidFill>
              <a:latin typeface="+mj-lt"/>
              <a:cs typeface="Museo Sans 500"/>
            </a:endParaRPr>
          </a:p>
        </p:txBody>
      </p:sp>
      <p:sp>
        <p:nvSpPr>
          <p:cNvPr id="9" name="object 18"/>
          <p:cNvSpPr txBox="1">
            <a:spLocks/>
          </p:cNvSpPr>
          <p:nvPr/>
        </p:nvSpPr>
        <p:spPr>
          <a:xfrm>
            <a:off x="673100" y="248118"/>
            <a:ext cx="7797800" cy="461665"/>
          </a:xfrm>
          <a:prstGeom prst="rect">
            <a:avLst/>
          </a:prstGeom>
        </p:spPr>
        <p:txBody>
          <a:bodyPr vert="horz" wrap="square" lIns="0" tIns="0" rIns="0" bIns="0" rtlCol="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700" algn="l" fontAlgn="auto">
              <a:spcAft>
                <a:spcPts val="0"/>
              </a:spcAft>
            </a:pPr>
            <a:r>
              <a:rPr lang="en-US" sz="3000" b="0" i="0" spc="-60" dirty="0" smtClean="0">
                <a:solidFill>
                  <a:schemeClr val="bg1"/>
                </a:solidFill>
              </a:rPr>
              <a:t>Reporting/Compliance Timeline</a:t>
            </a:r>
            <a:endParaRPr lang="en-US" sz="3000" b="0" i="0" spc="-60" dirty="0">
              <a:solidFill>
                <a:schemeClr val="bg1"/>
              </a:solidFill>
            </a:endParaRPr>
          </a:p>
        </p:txBody>
      </p:sp>
    </p:spTree>
    <p:extLst>
      <p:ext uri="{BB962C8B-B14F-4D97-AF65-F5344CB8AC3E}">
        <p14:creationId xmlns:p14="http://schemas.microsoft.com/office/powerpoint/2010/main" val="19061702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Bay delta"/>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6900" y="1236662"/>
            <a:ext cx="2743200" cy="1639888"/>
          </a:xfrm>
          <a:prstGeom prst="rect">
            <a:avLst/>
          </a:prstGeom>
          <a:noFill/>
          <a:ln w="9525">
            <a:solidFill>
              <a:srgbClr val="1D477E"/>
            </a:solidFill>
            <a:miter lim="800000"/>
            <a:headEnd/>
            <a:tailEnd/>
          </a:ln>
        </p:spPr>
      </p:pic>
      <p:pic>
        <p:nvPicPr>
          <p:cNvPr id="5" name="Picture 5" descr="1DSC_5097"/>
          <p:cNvPicPr>
            <a:picLocks noChangeAspect="1" noChangeArrowheads="1"/>
          </p:cNvPicPr>
          <p:nvPr/>
        </p:nvPicPr>
        <p:blipFill>
          <a:blip r:embed="rId3" cstate="print"/>
          <a:srcRect/>
          <a:stretch>
            <a:fillRect/>
          </a:stretch>
        </p:blipFill>
        <p:spPr bwMode="auto">
          <a:xfrm>
            <a:off x="596900" y="3092450"/>
            <a:ext cx="2743200" cy="1624013"/>
          </a:xfrm>
          <a:prstGeom prst="rect">
            <a:avLst/>
          </a:prstGeom>
          <a:noFill/>
          <a:ln w="9525">
            <a:solidFill>
              <a:srgbClr val="1D477E"/>
            </a:solidFill>
            <a:miter lim="800000"/>
            <a:headEnd/>
            <a:tailEnd/>
          </a:ln>
        </p:spPr>
      </p:pic>
      <p:pic>
        <p:nvPicPr>
          <p:cNvPr id="6" name="Picture 14" descr="DSC_017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0075" y="4932363"/>
            <a:ext cx="2740025" cy="1646237"/>
          </a:xfrm>
          <a:prstGeom prst="rect">
            <a:avLst/>
          </a:prstGeom>
          <a:noFill/>
          <a:ln w="3175">
            <a:solidFill>
              <a:schemeClr val="accent2"/>
            </a:solidFill>
            <a:miter lim="800000"/>
            <a:headEnd/>
            <a:tailEnd/>
          </a:ln>
        </p:spPr>
      </p:pic>
      <p:sp>
        <p:nvSpPr>
          <p:cNvPr id="7" name="TextBox 6"/>
          <p:cNvSpPr txBox="1"/>
          <p:nvPr/>
        </p:nvSpPr>
        <p:spPr>
          <a:xfrm>
            <a:off x="4267200" y="1500287"/>
            <a:ext cx="4038600" cy="4893647"/>
          </a:xfrm>
          <a:prstGeom prst="rect">
            <a:avLst/>
          </a:prstGeom>
          <a:noFill/>
        </p:spPr>
        <p:txBody>
          <a:bodyPr wrap="square" rtlCol="0">
            <a:spAutoFit/>
          </a:bodyPr>
          <a:lstStyle/>
          <a:p>
            <a:r>
              <a:rPr lang="en-US" b="0" i="0" dirty="0" smtClean="0"/>
              <a:t>Current Sources:</a:t>
            </a:r>
          </a:p>
          <a:p>
            <a:pPr marL="342900" indent="-342900">
              <a:buFont typeface="Arial" panose="020B0604020202020204" pitchFamily="34" charset="0"/>
              <a:buChar char="•"/>
            </a:pPr>
            <a:r>
              <a:rPr lang="en-US" b="0" i="0" dirty="0" smtClean="0"/>
              <a:t>State Water Project</a:t>
            </a:r>
          </a:p>
          <a:p>
            <a:pPr marL="342900" indent="-342900">
              <a:buFont typeface="Arial" panose="020B0604020202020204" pitchFamily="34" charset="0"/>
              <a:buChar char="•"/>
            </a:pPr>
            <a:r>
              <a:rPr lang="en-US" b="0" i="0" dirty="0" smtClean="0"/>
              <a:t>Colorado River</a:t>
            </a:r>
          </a:p>
          <a:p>
            <a:pPr marL="342900" indent="-342900">
              <a:buFont typeface="Arial" panose="020B0604020202020204" pitchFamily="34" charset="0"/>
              <a:buChar char="•"/>
            </a:pPr>
            <a:r>
              <a:rPr lang="en-US" b="0" i="0" dirty="0" smtClean="0"/>
              <a:t>Local Groundwater</a:t>
            </a:r>
          </a:p>
          <a:p>
            <a:pPr marL="342900" indent="-342900">
              <a:buFont typeface="Arial" panose="020B0604020202020204" pitchFamily="34" charset="0"/>
              <a:buChar char="•"/>
            </a:pPr>
            <a:r>
              <a:rPr lang="en-US" b="0" i="0" dirty="0" smtClean="0"/>
              <a:t>Recycled</a:t>
            </a:r>
          </a:p>
          <a:p>
            <a:endParaRPr lang="en-US" b="0" i="0" dirty="0"/>
          </a:p>
          <a:p>
            <a:r>
              <a:rPr lang="en-US" b="0" i="0" dirty="0" smtClean="0"/>
              <a:t>Future Sources:</a:t>
            </a:r>
          </a:p>
          <a:p>
            <a:pPr marL="342900" indent="-342900">
              <a:buFont typeface="Arial" panose="020B0604020202020204" pitchFamily="34" charset="0"/>
              <a:buChar char="•"/>
            </a:pPr>
            <a:r>
              <a:rPr lang="en-US" b="0" i="0" dirty="0" smtClean="0"/>
              <a:t>Groundwater </a:t>
            </a:r>
            <a:r>
              <a:rPr lang="en-US" b="0" i="0" dirty="0" err="1" smtClean="0"/>
              <a:t>Desal</a:t>
            </a:r>
            <a:endParaRPr lang="en-US" b="0" i="0" dirty="0" smtClean="0"/>
          </a:p>
          <a:p>
            <a:pPr marL="342900" indent="-342900">
              <a:buFont typeface="Arial" panose="020B0604020202020204" pitchFamily="34" charset="0"/>
              <a:buChar char="•"/>
            </a:pPr>
            <a:r>
              <a:rPr lang="en-US" b="0" i="0" dirty="0" smtClean="0"/>
              <a:t>Conjunctive Use</a:t>
            </a:r>
          </a:p>
          <a:p>
            <a:pPr marL="342900" indent="-342900">
              <a:buFont typeface="Arial" panose="020B0604020202020204" pitchFamily="34" charset="0"/>
              <a:buChar char="•"/>
            </a:pPr>
            <a:r>
              <a:rPr lang="en-US" b="0" i="0" dirty="0" err="1" smtClean="0"/>
              <a:t>Stormwater</a:t>
            </a:r>
            <a:r>
              <a:rPr lang="en-US" b="0" i="0" dirty="0" smtClean="0"/>
              <a:t> Capture</a:t>
            </a:r>
          </a:p>
          <a:p>
            <a:endParaRPr lang="en-US" b="0" i="0" dirty="0" smtClean="0"/>
          </a:p>
          <a:p>
            <a:endParaRPr lang="en-US" b="0" i="0" dirty="0"/>
          </a:p>
          <a:p>
            <a:endParaRPr lang="en-US" b="0" i="0" dirty="0" smtClean="0"/>
          </a:p>
        </p:txBody>
      </p:sp>
      <p:sp>
        <p:nvSpPr>
          <p:cNvPr id="8" name="TextBox 7"/>
          <p:cNvSpPr txBox="1"/>
          <p:nvPr/>
        </p:nvSpPr>
        <p:spPr>
          <a:xfrm>
            <a:off x="457200" y="152400"/>
            <a:ext cx="9067800" cy="553998"/>
          </a:xfrm>
          <a:prstGeom prst="rect">
            <a:avLst/>
          </a:prstGeom>
          <a:noFill/>
        </p:spPr>
        <p:txBody>
          <a:bodyPr wrap="square" rtlCol="0">
            <a:spAutoFit/>
          </a:bodyPr>
          <a:lstStyle/>
          <a:p>
            <a:r>
              <a:rPr lang="en-US" sz="3000" i="0" dirty="0" smtClean="0">
                <a:solidFill>
                  <a:schemeClr val="bg1"/>
                </a:solidFill>
                <a:latin typeface="+mj-lt"/>
              </a:rPr>
              <a:t>Water Supply Portfolio</a:t>
            </a:r>
            <a:endParaRPr lang="en-US" sz="3000" i="0" dirty="0">
              <a:solidFill>
                <a:schemeClr val="bg1"/>
              </a:solidFill>
              <a:latin typeface="+mj-lt"/>
            </a:endParaRPr>
          </a:p>
        </p:txBody>
      </p:sp>
    </p:spTree>
    <p:extLst>
      <p:ext uri="{BB962C8B-B14F-4D97-AF65-F5344CB8AC3E}">
        <p14:creationId xmlns:p14="http://schemas.microsoft.com/office/powerpoint/2010/main" val="31685557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51529" y="2743200"/>
            <a:ext cx="2040943" cy="584775"/>
          </a:xfrm>
          <a:prstGeom prst="rect">
            <a:avLst/>
          </a:prstGeom>
          <a:noFill/>
        </p:spPr>
        <p:txBody>
          <a:bodyPr wrap="none" rtlCol="0">
            <a:spAutoFit/>
          </a:bodyPr>
          <a:lstStyle/>
          <a:p>
            <a:pPr algn="ctr"/>
            <a:r>
              <a:rPr lang="en-US" sz="3200" b="0" i="0" dirty="0" smtClean="0">
                <a:latin typeface="+mj-lt"/>
              </a:rPr>
              <a:t>Thank you</a:t>
            </a:r>
            <a:r>
              <a:rPr lang="en-US" sz="3200" b="0" i="0" dirty="0" smtClean="0">
                <a:latin typeface="+mj-lt"/>
              </a:rPr>
              <a:t>!</a:t>
            </a:r>
          </a:p>
        </p:txBody>
      </p:sp>
    </p:spTree>
    <p:extLst>
      <p:ext uri="{BB962C8B-B14F-4D97-AF65-F5344CB8AC3E}">
        <p14:creationId xmlns:p14="http://schemas.microsoft.com/office/powerpoint/2010/main" val="17074854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5"/>
          <p:cNvSpPr txBox="1"/>
          <p:nvPr/>
        </p:nvSpPr>
        <p:spPr>
          <a:xfrm>
            <a:off x="762000" y="1219200"/>
            <a:ext cx="7848600" cy="5029200"/>
          </a:xfrm>
          <a:prstGeom prst="rect">
            <a:avLst/>
          </a:prstGeom>
          <a:noFill/>
          <a:ln>
            <a:noFill/>
          </a:ln>
        </p:spPr>
        <p:txBody>
          <a:bodyPr wrap="square" lIns="0" tIns="0" rIns="0" bIns="0" anchor="t"/>
          <a:lstStyle/>
          <a:p>
            <a:pPr defTabSz="457200" eaLnBrk="1" fontAlgn="auto" hangingPunct="1">
              <a:spcBef>
                <a:spcPts val="0"/>
              </a:spcBef>
              <a:spcAft>
                <a:spcPts val="0"/>
              </a:spcAft>
              <a:defRPr lang="en-US"/>
            </a:pPr>
            <a:r>
              <a:rPr lang="en-US" sz="2000" i="0" kern="0" spc="24" dirty="0" smtClean="0">
                <a:solidFill>
                  <a:srgbClr val="193B73"/>
                </a:solidFill>
                <a:latin typeface="+mn-lt"/>
                <a:cs typeface="Arial" charset="77"/>
              </a:rPr>
              <a:t>Permanent mandatory prohibitions continually in effect at all stages of water shortage in addition to the specific stage requirements. </a:t>
            </a:r>
            <a:r>
              <a:rPr lang="en-US" sz="2000" b="0" i="0" kern="0" spc="24" dirty="0" smtClean="0">
                <a:solidFill>
                  <a:srgbClr val="193B73"/>
                </a:solidFill>
                <a:latin typeface="+mn-lt"/>
                <a:cs typeface="Arial" charset="77"/>
              </a:rPr>
              <a:t/>
            </a:r>
            <a:br>
              <a:rPr lang="en-US" sz="2000" b="0" i="0" kern="0" spc="24" dirty="0" smtClean="0">
                <a:solidFill>
                  <a:srgbClr val="193B73"/>
                </a:solidFill>
                <a:latin typeface="+mn-lt"/>
                <a:cs typeface="Arial" charset="77"/>
              </a:rPr>
            </a:br>
            <a:endParaRPr lang="en-US" sz="2000" b="0" i="0" kern="0" spc="24" dirty="0" smtClean="0">
              <a:solidFill>
                <a:srgbClr val="193B73"/>
              </a:solidFill>
              <a:latin typeface="+mn-lt"/>
              <a:cs typeface="Arial" charset="77"/>
            </a:endParaRPr>
          </a:p>
          <a:p>
            <a:pPr defTabSz="457200" eaLnBrk="1" fontAlgn="auto" hangingPunct="1">
              <a:spcBef>
                <a:spcPts val="0"/>
              </a:spcBef>
              <a:spcAft>
                <a:spcPts val="0"/>
              </a:spcAft>
              <a:defRPr lang="en-US"/>
            </a:pPr>
            <a:r>
              <a:rPr lang="en-US" sz="2000" kern="0" spc="24" dirty="0" smtClean="0">
                <a:solidFill>
                  <a:srgbClr val="193B73"/>
                </a:solidFill>
                <a:latin typeface="+mn-lt"/>
                <a:cs typeface="Arial" charset="77"/>
              </a:rPr>
              <a:t>Permanent prohibitions include:</a:t>
            </a:r>
          </a:p>
          <a:p>
            <a:pPr marL="342900" indent="-342900" defTabSz="457200" eaLnBrk="1" fontAlgn="auto" hangingPunct="1">
              <a:lnSpc>
                <a:spcPts val="3000"/>
              </a:lnSpc>
              <a:spcBef>
                <a:spcPts val="0"/>
              </a:spcBef>
              <a:spcAft>
                <a:spcPts val="0"/>
              </a:spcAft>
              <a:buFont typeface="Wingdings" panose="05000000000000000000" pitchFamily="2" charset="2"/>
              <a:buChar char="§"/>
              <a:defRPr lang="en-US"/>
            </a:pPr>
            <a:r>
              <a:rPr lang="en-US" sz="1800" b="0" i="0" kern="0" spc="24" dirty="0" smtClean="0">
                <a:latin typeface="+mn-lt"/>
                <a:cs typeface="Arial" charset="77"/>
              </a:rPr>
              <a:t>Irrigation timers shall be adjusted according to changing weather</a:t>
            </a:r>
          </a:p>
          <a:p>
            <a:pPr marL="342900" indent="-342900" defTabSz="457200" eaLnBrk="1" fontAlgn="auto" hangingPunct="1">
              <a:lnSpc>
                <a:spcPts val="3000"/>
              </a:lnSpc>
              <a:spcBef>
                <a:spcPts val="0"/>
              </a:spcBef>
              <a:spcAft>
                <a:spcPts val="0"/>
              </a:spcAft>
              <a:buFont typeface="Wingdings" panose="05000000000000000000" pitchFamily="2" charset="2"/>
              <a:buChar char="§"/>
              <a:defRPr lang="en-US"/>
            </a:pPr>
            <a:r>
              <a:rPr lang="en-US" sz="1800" b="0" i="0" kern="0" spc="24" dirty="0" smtClean="0">
                <a:latin typeface="+mn-lt"/>
                <a:cs typeface="Arial" charset="77"/>
              </a:rPr>
              <a:t>Hoses shall be equipped with automatic shut-off nozzles</a:t>
            </a:r>
          </a:p>
          <a:p>
            <a:pPr marL="342900" indent="-342900" defTabSz="457200" eaLnBrk="1" fontAlgn="auto" hangingPunct="1">
              <a:lnSpc>
                <a:spcPts val="3000"/>
              </a:lnSpc>
              <a:spcBef>
                <a:spcPts val="0"/>
              </a:spcBef>
              <a:spcAft>
                <a:spcPts val="0"/>
              </a:spcAft>
              <a:buFont typeface="Wingdings" panose="05000000000000000000" pitchFamily="2" charset="2"/>
              <a:buChar char="§"/>
              <a:defRPr lang="en-US"/>
            </a:pPr>
            <a:r>
              <a:rPr lang="en-US" sz="1800" b="0" i="0" u="sng" kern="0" spc="24" dirty="0" smtClean="0">
                <a:latin typeface="+mn-lt"/>
                <a:cs typeface="Arial" charset="77"/>
              </a:rPr>
              <a:t>Landscape watering is permitted only between 8pm and 8am</a:t>
            </a:r>
          </a:p>
          <a:p>
            <a:pPr marL="342900" indent="-342900" defTabSz="457200" eaLnBrk="1" fontAlgn="auto" hangingPunct="1">
              <a:lnSpc>
                <a:spcPts val="3000"/>
              </a:lnSpc>
              <a:spcBef>
                <a:spcPts val="0"/>
              </a:spcBef>
              <a:spcAft>
                <a:spcPts val="0"/>
              </a:spcAft>
              <a:buFont typeface="Wingdings" panose="05000000000000000000" pitchFamily="2" charset="2"/>
              <a:buChar char="§"/>
              <a:defRPr lang="en-US"/>
            </a:pPr>
            <a:r>
              <a:rPr lang="en-US" sz="1800" b="0" i="0" kern="0" spc="24" dirty="0" smtClean="0">
                <a:latin typeface="+mn-lt"/>
                <a:cs typeface="Arial" charset="77"/>
              </a:rPr>
              <a:t>All plumbing leaks, sprinkler breaks, etc., shall be fixed within 96 hours of notification by Western</a:t>
            </a:r>
          </a:p>
          <a:p>
            <a:pPr marL="342900" indent="-342900" defTabSz="457200" eaLnBrk="1" fontAlgn="auto" hangingPunct="1">
              <a:lnSpc>
                <a:spcPts val="3000"/>
              </a:lnSpc>
              <a:spcBef>
                <a:spcPts val="0"/>
              </a:spcBef>
              <a:spcAft>
                <a:spcPts val="0"/>
              </a:spcAft>
              <a:buFont typeface="Wingdings" panose="05000000000000000000" pitchFamily="2" charset="2"/>
              <a:buChar char="§"/>
              <a:defRPr lang="en-US"/>
            </a:pPr>
            <a:r>
              <a:rPr lang="en-US" sz="1800" b="0" i="0" kern="0" spc="24" dirty="0" smtClean="0">
                <a:latin typeface="+mn-lt"/>
                <a:cs typeface="Arial" charset="77"/>
              </a:rPr>
              <a:t>No </a:t>
            </a:r>
            <a:r>
              <a:rPr lang="en-US" sz="1800" b="0" i="0" kern="0" spc="24" dirty="0">
                <a:latin typeface="+mn-lt"/>
                <a:cs typeface="Arial" charset="77"/>
              </a:rPr>
              <a:t>drainage onto adjacent </a:t>
            </a:r>
            <a:r>
              <a:rPr lang="en-US" sz="1800" b="0" i="0" kern="0" spc="24" dirty="0" smtClean="0">
                <a:latin typeface="+mn-lt"/>
                <a:cs typeface="Arial" charset="77"/>
              </a:rPr>
              <a:t>properties or roadways</a:t>
            </a:r>
            <a:endParaRPr lang="en-US" sz="1800" b="0" i="0" kern="0" spc="24" dirty="0">
              <a:latin typeface="+mn-lt"/>
              <a:cs typeface="Arial" charset="77"/>
            </a:endParaRPr>
          </a:p>
          <a:p>
            <a:pPr marL="342900" indent="-342900" defTabSz="457200" eaLnBrk="1" fontAlgn="auto" hangingPunct="1">
              <a:lnSpc>
                <a:spcPts val="3000"/>
              </a:lnSpc>
              <a:spcBef>
                <a:spcPts val="0"/>
              </a:spcBef>
              <a:spcAft>
                <a:spcPts val="0"/>
              </a:spcAft>
              <a:buFont typeface="Wingdings" panose="05000000000000000000" pitchFamily="2" charset="2"/>
              <a:buChar char="§"/>
              <a:defRPr lang="en-US"/>
            </a:pPr>
            <a:r>
              <a:rPr lang="en-US" sz="1800" b="0" i="0" kern="0" spc="24" dirty="0" smtClean="0">
                <a:latin typeface="+mn-lt"/>
                <a:cs typeface="Arial" charset="77"/>
              </a:rPr>
              <a:t>No wash down of sidewalks, driveways, patios, etc.</a:t>
            </a:r>
          </a:p>
          <a:p>
            <a:pPr marL="342900" indent="-342900" defTabSz="457200" eaLnBrk="1" fontAlgn="auto" hangingPunct="1">
              <a:lnSpc>
                <a:spcPts val="3000"/>
              </a:lnSpc>
              <a:spcBef>
                <a:spcPts val="0"/>
              </a:spcBef>
              <a:spcAft>
                <a:spcPts val="0"/>
              </a:spcAft>
              <a:buFont typeface="Wingdings" panose="05000000000000000000" pitchFamily="2" charset="2"/>
              <a:buChar char="§"/>
              <a:defRPr lang="en-US"/>
            </a:pPr>
            <a:r>
              <a:rPr lang="en-US" sz="1800" b="0" i="0" kern="0" spc="24" dirty="0" smtClean="0">
                <a:latin typeface="+mn-lt"/>
                <a:cs typeface="Arial" charset="77"/>
              </a:rPr>
              <a:t>Washing of motor vehicles only with bucket or hose with nozzle</a:t>
            </a:r>
          </a:p>
          <a:p>
            <a:pPr marL="342900" indent="-342900" defTabSz="457200" eaLnBrk="1" fontAlgn="auto" hangingPunct="1">
              <a:lnSpc>
                <a:spcPts val="3000"/>
              </a:lnSpc>
              <a:spcBef>
                <a:spcPts val="0"/>
              </a:spcBef>
              <a:spcAft>
                <a:spcPts val="0"/>
              </a:spcAft>
              <a:buFont typeface="Wingdings" panose="05000000000000000000" pitchFamily="2" charset="2"/>
              <a:buChar char="§"/>
              <a:defRPr lang="en-US"/>
            </a:pPr>
            <a:r>
              <a:rPr lang="en-US" sz="1800" b="0" i="0" kern="0" spc="24" dirty="0" smtClean="0">
                <a:latin typeface="+mn-lt"/>
                <a:cs typeface="Arial" charset="77"/>
              </a:rPr>
              <a:t>Swimming </a:t>
            </a:r>
            <a:r>
              <a:rPr lang="en-US" sz="1800" b="0" i="0" kern="0" spc="24" dirty="0">
                <a:latin typeface="+mn-lt"/>
                <a:cs typeface="Arial" charset="77"/>
              </a:rPr>
              <a:t>pools and fountains must re-circulate water</a:t>
            </a:r>
          </a:p>
          <a:p>
            <a:pPr marL="342900" indent="-342900" defTabSz="457200" eaLnBrk="1" fontAlgn="auto" hangingPunct="1">
              <a:spcBef>
                <a:spcPts val="0"/>
              </a:spcBef>
              <a:spcAft>
                <a:spcPts val="0"/>
              </a:spcAft>
              <a:buFont typeface="Arial" panose="020B0604020202020204" pitchFamily="34" charset="0"/>
              <a:buChar char="•"/>
              <a:defRPr lang="en-US"/>
            </a:pPr>
            <a:endParaRPr lang="en-US" sz="2000" b="0" i="0" kern="0" spc="24" dirty="0" smtClean="0">
              <a:solidFill>
                <a:srgbClr val="193B73"/>
              </a:solidFill>
              <a:latin typeface="Arial" charset="77"/>
              <a:cs typeface="Arial" charset="77"/>
            </a:endParaRPr>
          </a:p>
          <a:p>
            <a:pPr defTabSz="457200" eaLnBrk="1" fontAlgn="auto" hangingPunct="1">
              <a:spcBef>
                <a:spcPts val="0"/>
              </a:spcBef>
              <a:spcAft>
                <a:spcPts val="0"/>
              </a:spcAft>
              <a:defRPr lang="en-US"/>
            </a:pPr>
            <a:endParaRPr lang="en-US" sz="2000" b="0" i="0" kern="0" spc="24" dirty="0">
              <a:solidFill>
                <a:srgbClr val="193B73"/>
              </a:solidFill>
              <a:latin typeface="Arial" charset="77"/>
              <a:cs typeface="Arial" charset="77"/>
            </a:endParaRPr>
          </a:p>
          <a:p>
            <a:pPr defTabSz="457200" eaLnBrk="1" fontAlgn="auto" hangingPunct="1">
              <a:spcBef>
                <a:spcPts val="0"/>
              </a:spcBef>
              <a:spcAft>
                <a:spcPts val="0"/>
              </a:spcAft>
              <a:defRPr lang="en-US"/>
            </a:pPr>
            <a:endParaRPr lang="en-US" sz="2000" b="0" i="0" kern="0" spc="24" dirty="0" smtClean="0">
              <a:solidFill>
                <a:srgbClr val="193B73"/>
              </a:solidFill>
              <a:latin typeface="Arial" charset="77"/>
              <a:cs typeface="Arial" charset="77"/>
            </a:endParaRPr>
          </a:p>
          <a:p>
            <a:pPr defTabSz="457200" eaLnBrk="1" fontAlgn="auto" hangingPunct="1">
              <a:spcBef>
                <a:spcPts val="0"/>
              </a:spcBef>
              <a:spcAft>
                <a:spcPts val="0"/>
              </a:spcAft>
              <a:defRPr lang="en-US"/>
            </a:pPr>
            <a:endParaRPr lang="en-US" sz="2000" b="0" i="0" kern="0" spc="24" dirty="0">
              <a:solidFill>
                <a:srgbClr val="193B73"/>
              </a:solidFill>
              <a:latin typeface="Arial" charset="77"/>
              <a:cs typeface="Arial" charset="77"/>
            </a:endParaRPr>
          </a:p>
          <a:p>
            <a:pPr defTabSz="457200" eaLnBrk="1" fontAlgn="auto" hangingPunct="1">
              <a:spcBef>
                <a:spcPts val="0"/>
              </a:spcBef>
              <a:spcAft>
                <a:spcPts val="0"/>
              </a:spcAft>
              <a:defRPr lang="en-US"/>
            </a:pPr>
            <a:endParaRPr lang="en-US" sz="2000" b="0" i="0" kern="0" spc="24" dirty="0">
              <a:solidFill>
                <a:srgbClr val="193B73"/>
              </a:solidFill>
              <a:latin typeface="Arial" charset="77"/>
              <a:cs typeface="Arial" charset="77"/>
            </a:endParaRPr>
          </a:p>
          <a:p>
            <a:pPr defTabSz="457200" eaLnBrk="1" fontAlgn="auto" hangingPunct="1">
              <a:spcBef>
                <a:spcPts val="0"/>
              </a:spcBef>
              <a:spcAft>
                <a:spcPts val="0"/>
              </a:spcAft>
              <a:defRPr lang="en-US"/>
            </a:pPr>
            <a:endParaRPr lang="en-US" sz="2000" b="0" kern="0" spc="24" dirty="0">
              <a:solidFill>
                <a:srgbClr val="193B73"/>
              </a:solidFill>
              <a:latin typeface="Arial" charset="77"/>
              <a:cs typeface="Arial" charset="77"/>
            </a:endParaRPr>
          </a:p>
          <a:p>
            <a:pPr marL="342900" indent="-342900" defTabSz="457200" eaLnBrk="1" fontAlgn="auto" hangingPunct="1">
              <a:spcBef>
                <a:spcPts val="0"/>
              </a:spcBef>
              <a:spcAft>
                <a:spcPts val="0"/>
              </a:spcAft>
              <a:buFont typeface="Wingdings" pitchFamily="2" charset="2"/>
              <a:buChar char="§"/>
              <a:defRPr lang="en-US"/>
            </a:pPr>
            <a:endParaRPr lang="en-US" sz="2000" b="0" kern="0" spc="24" dirty="0" smtClean="0">
              <a:solidFill>
                <a:srgbClr val="193B73"/>
              </a:solidFill>
              <a:latin typeface="Arial" charset="77"/>
              <a:cs typeface="Arial" charset="77"/>
            </a:endParaRPr>
          </a:p>
          <a:p>
            <a:pPr marL="342900" indent="-342900" defTabSz="457200" eaLnBrk="1" fontAlgn="auto" hangingPunct="1">
              <a:spcBef>
                <a:spcPts val="0"/>
              </a:spcBef>
              <a:spcAft>
                <a:spcPts val="0"/>
              </a:spcAft>
              <a:buFont typeface="Wingdings" pitchFamily="2" charset="2"/>
              <a:buChar char="§"/>
              <a:defRPr lang="en-US"/>
            </a:pPr>
            <a:endParaRPr lang="en-US" sz="2000" b="0" i="0" kern="0" spc="24" dirty="0" smtClean="0">
              <a:solidFill>
                <a:srgbClr val="193B73"/>
              </a:solidFill>
              <a:latin typeface="Arial" charset="77"/>
              <a:cs typeface="Arial" charset="77"/>
            </a:endParaRPr>
          </a:p>
          <a:p>
            <a:pPr defTabSz="457200" eaLnBrk="1" fontAlgn="auto" hangingPunct="1">
              <a:spcBef>
                <a:spcPts val="0"/>
              </a:spcBef>
              <a:spcAft>
                <a:spcPts val="0"/>
              </a:spcAft>
              <a:defRPr lang="en-US"/>
            </a:pPr>
            <a:endParaRPr lang="en-US" sz="2000" i="0" kern="0" spc="24" dirty="0" smtClean="0">
              <a:solidFill>
                <a:srgbClr val="193B73"/>
              </a:solidFill>
              <a:latin typeface="Arial" charset="77"/>
              <a:cs typeface="Arial" charset="77"/>
            </a:endParaRPr>
          </a:p>
          <a:p>
            <a:pPr marL="342900" indent="-342900" defTabSz="457200" eaLnBrk="1" fontAlgn="auto" hangingPunct="1">
              <a:spcBef>
                <a:spcPts val="0"/>
              </a:spcBef>
              <a:spcAft>
                <a:spcPts val="0"/>
              </a:spcAft>
              <a:buFont typeface="Wingdings" pitchFamily="2" charset="2"/>
              <a:buChar char="§"/>
              <a:defRPr lang="en-US"/>
            </a:pPr>
            <a:endParaRPr lang="en-US" sz="2000" b="0" i="0" kern="0" spc="24" dirty="0">
              <a:solidFill>
                <a:srgbClr val="193B73"/>
              </a:solidFill>
              <a:latin typeface="Arial" charset="77"/>
              <a:cs typeface="Arial" charset="77"/>
            </a:endParaRPr>
          </a:p>
          <a:p>
            <a:pPr marL="342900" indent="-342900" defTabSz="457200" eaLnBrk="1" fontAlgn="auto" hangingPunct="1">
              <a:spcBef>
                <a:spcPts val="0"/>
              </a:spcBef>
              <a:spcAft>
                <a:spcPts val="0"/>
              </a:spcAft>
              <a:buFont typeface="Wingdings" pitchFamily="2" charset="2"/>
              <a:buChar char="§"/>
              <a:defRPr lang="en-US"/>
            </a:pPr>
            <a:endParaRPr lang="en-US" sz="2000" kern="0" dirty="0">
              <a:solidFill>
                <a:srgbClr val="193B73"/>
              </a:solidFill>
            </a:endParaRPr>
          </a:p>
          <a:p>
            <a:pPr marL="342900" indent="-342900" defTabSz="457200" eaLnBrk="1" fontAlgn="auto" hangingPunct="1">
              <a:spcBef>
                <a:spcPts val="0"/>
              </a:spcBef>
              <a:spcAft>
                <a:spcPts val="0"/>
              </a:spcAft>
              <a:buFont typeface="Wingdings" pitchFamily="2" charset="2"/>
              <a:buChar char="§"/>
              <a:defRPr lang="en-US"/>
            </a:pPr>
            <a:endParaRPr lang="en-US" i="0" spc="24" dirty="0" smtClean="0">
              <a:solidFill>
                <a:srgbClr val="193B73"/>
              </a:solidFill>
              <a:latin typeface="Arial" charset="77"/>
              <a:ea typeface="Arial" charset="77"/>
              <a:cs typeface="Arial" charset="77"/>
            </a:endParaRPr>
          </a:p>
          <a:p>
            <a:pPr defTabSz="457200" eaLnBrk="1" fontAlgn="auto" hangingPunct="1">
              <a:spcBef>
                <a:spcPts val="0"/>
              </a:spcBef>
              <a:spcAft>
                <a:spcPts val="0"/>
              </a:spcAft>
              <a:defRPr lang="en-US"/>
            </a:pPr>
            <a:endParaRPr lang="en-US" b="0" i="0" spc="24" dirty="0">
              <a:solidFill>
                <a:srgbClr val="193B73"/>
              </a:solidFill>
              <a:latin typeface="Arial" charset="77"/>
              <a:ea typeface="Arial" charset="77"/>
              <a:cs typeface="Arial" charset="77"/>
            </a:endParaRPr>
          </a:p>
          <a:p>
            <a:pPr defTabSz="457200" eaLnBrk="1" fontAlgn="auto" hangingPunct="1">
              <a:spcBef>
                <a:spcPts val="0"/>
              </a:spcBef>
              <a:spcAft>
                <a:spcPts val="0"/>
              </a:spcAft>
              <a:defRPr lang="en-US"/>
            </a:pPr>
            <a:r>
              <a:rPr lang="en-US" b="0" i="0" spc="24" dirty="0">
                <a:solidFill>
                  <a:srgbClr val="193B73"/>
                </a:solidFill>
                <a:latin typeface="Arial" charset="77"/>
                <a:ea typeface="Arial" charset="77"/>
                <a:cs typeface="Arial" charset="77"/>
              </a:rPr>
              <a:t>	</a:t>
            </a:r>
            <a:endParaRPr lang="en-US" b="0" i="0" spc="24" dirty="0">
              <a:solidFill>
                <a:srgbClr val="2D5286"/>
              </a:solidFill>
              <a:latin typeface="Arial" charset="77"/>
              <a:ea typeface="Arial" charset="77"/>
              <a:cs typeface="Arial" charset="77"/>
            </a:endParaRPr>
          </a:p>
        </p:txBody>
      </p:sp>
      <p:sp>
        <p:nvSpPr>
          <p:cNvPr id="16" name="TextBox 6"/>
          <p:cNvSpPr txBox="1"/>
          <p:nvPr/>
        </p:nvSpPr>
        <p:spPr>
          <a:xfrm>
            <a:off x="838200" y="76200"/>
            <a:ext cx="8382000" cy="657987"/>
          </a:xfrm>
          <a:prstGeom prst="rect">
            <a:avLst/>
          </a:prstGeom>
          <a:noFill/>
          <a:ln>
            <a:noFill/>
          </a:ln>
        </p:spPr>
        <p:txBody>
          <a:bodyPr wrap="square" lIns="0" tIns="0" rIns="0" bIns="0" anchor="t"/>
          <a:lstStyle/>
          <a:p>
            <a:pPr defTabSz="457200" eaLnBrk="1" fontAlgn="auto" hangingPunct="1">
              <a:lnSpc>
                <a:spcPts val="5180"/>
              </a:lnSpc>
              <a:spcBef>
                <a:spcPts val="0"/>
              </a:spcBef>
              <a:spcAft>
                <a:spcPts val="300"/>
              </a:spcAft>
              <a:defRPr lang="en-US"/>
            </a:pPr>
            <a:endParaRPr lang="en-US" sz="2800" i="0" cap="all" dirty="0">
              <a:solidFill>
                <a:schemeClr val="bg1"/>
              </a:solidFill>
              <a:latin typeface="+mj-lt"/>
              <a:ea typeface="Arial" charset="77"/>
              <a:cs typeface="Arial" charset="77"/>
            </a:endParaRPr>
          </a:p>
        </p:txBody>
      </p:sp>
      <p:sp>
        <p:nvSpPr>
          <p:cNvPr id="4" name="TextBox 3"/>
          <p:cNvSpPr txBox="1"/>
          <p:nvPr/>
        </p:nvSpPr>
        <p:spPr>
          <a:xfrm>
            <a:off x="457200" y="152399"/>
            <a:ext cx="6934200" cy="553998"/>
          </a:xfrm>
          <a:prstGeom prst="rect">
            <a:avLst/>
          </a:prstGeom>
          <a:noFill/>
        </p:spPr>
        <p:txBody>
          <a:bodyPr wrap="square" rtlCol="0">
            <a:spAutoFit/>
          </a:bodyPr>
          <a:lstStyle/>
          <a:p>
            <a:r>
              <a:rPr lang="en-US" sz="3000" i="0" dirty="0" smtClean="0">
                <a:solidFill>
                  <a:schemeClr val="bg1"/>
                </a:solidFill>
                <a:latin typeface="+mj-lt"/>
              </a:rPr>
              <a:t>Drought Stage 1 – Water Supply Watch</a:t>
            </a:r>
            <a:endParaRPr lang="en-US" sz="3000" i="0" dirty="0">
              <a:solidFill>
                <a:schemeClr val="bg1"/>
              </a:solidFill>
              <a:latin typeface="+mj-lt"/>
            </a:endParaRPr>
          </a:p>
        </p:txBody>
      </p:sp>
    </p:spTree>
    <p:extLst>
      <p:ext uri="{BB962C8B-B14F-4D97-AF65-F5344CB8AC3E}">
        <p14:creationId xmlns:p14="http://schemas.microsoft.com/office/powerpoint/2010/main" val="12712965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5"/>
          <p:cNvSpPr txBox="1"/>
          <p:nvPr/>
        </p:nvSpPr>
        <p:spPr>
          <a:xfrm>
            <a:off x="762000" y="1371600"/>
            <a:ext cx="7848600" cy="5029200"/>
          </a:xfrm>
          <a:prstGeom prst="rect">
            <a:avLst/>
          </a:prstGeom>
          <a:noFill/>
          <a:ln>
            <a:noFill/>
          </a:ln>
        </p:spPr>
        <p:txBody>
          <a:bodyPr wrap="square" lIns="0" tIns="0" rIns="0" bIns="0" anchor="t"/>
          <a:lstStyle/>
          <a:p>
            <a:pPr defTabSz="457200" eaLnBrk="1" fontAlgn="auto" hangingPunct="1">
              <a:spcBef>
                <a:spcPts val="0"/>
              </a:spcBef>
              <a:spcAft>
                <a:spcPts val="0"/>
              </a:spcAft>
              <a:defRPr lang="en-US"/>
            </a:pPr>
            <a:r>
              <a:rPr lang="en-US" kern="0" spc="24" dirty="0" smtClean="0">
                <a:solidFill>
                  <a:srgbClr val="193B73"/>
                </a:solidFill>
                <a:latin typeface="Arial" charset="77"/>
                <a:cs typeface="Arial" charset="77"/>
              </a:rPr>
              <a:t>Objective is to reduce water system consumption within the retail service areas by up to 15%.</a:t>
            </a:r>
            <a:r>
              <a:rPr lang="en-US" b="0" kern="0" spc="24" dirty="0" smtClean="0">
                <a:solidFill>
                  <a:srgbClr val="193B73"/>
                </a:solidFill>
                <a:latin typeface="Arial" charset="77"/>
                <a:cs typeface="Arial" charset="77"/>
              </a:rPr>
              <a:t/>
            </a:r>
            <a:br>
              <a:rPr lang="en-US" b="0" kern="0" spc="24" dirty="0" smtClean="0">
                <a:solidFill>
                  <a:srgbClr val="193B73"/>
                </a:solidFill>
                <a:latin typeface="Arial" charset="77"/>
                <a:cs typeface="Arial" charset="77"/>
              </a:rPr>
            </a:br>
            <a:endParaRPr lang="en-US" b="0" kern="0" spc="24" dirty="0" smtClean="0">
              <a:solidFill>
                <a:srgbClr val="193B73"/>
              </a:solidFill>
              <a:latin typeface="Arial" charset="77"/>
              <a:cs typeface="Arial" charset="77"/>
            </a:endParaRPr>
          </a:p>
          <a:p>
            <a:pPr defTabSz="457200" eaLnBrk="1" fontAlgn="auto" hangingPunct="1">
              <a:spcBef>
                <a:spcPts val="0"/>
              </a:spcBef>
              <a:spcAft>
                <a:spcPts val="0"/>
              </a:spcAft>
              <a:defRPr lang="en-US"/>
            </a:pPr>
            <a:r>
              <a:rPr lang="en-US" i="0" kern="0" spc="24" dirty="0" smtClean="0">
                <a:solidFill>
                  <a:srgbClr val="193B73"/>
                </a:solidFill>
                <a:latin typeface="Arial" charset="77"/>
                <a:cs typeface="Arial" charset="77"/>
              </a:rPr>
              <a:t>Three sub-stages (A – C)</a:t>
            </a:r>
            <a:br>
              <a:rPr lang="en-US" i="0" kern="0" spc="24" dirty="0" smtClean="0">
                <a:solidFill>
                  <a:srgbClr val="193B73"/>
                </a:solidFill>
                <a:latin typeface="Arial" charset="77"/>
                <a:cs typeface="Arial" charset="77"/>
              </a:rPr>
            </a:br>
            <a:endParaRPr lang="en-US" i="0" kern="0" spc="24" dirty="0" smtClean="0">
              <a:solidFill>
                <a:srgbClr val="193B73"/>
              </a:solidFill>
              <a:latin typeface="Arial" charset="77"/>
              <a:cs typeface="Arial" charset="77"/>
            </a:endParaRPr>
          </a:p>
          <a:p>
            <a:pPr marL="342900" indent="-342900" defTabSz="457200" eaLnBrk="1" fontAlgn="auto" hangingPunct="1">
              <a:spcBef>
                <a:spcPts val="0"/>
              </a:spcBef>
              <a:spcAft>
                <a:spcPts val="0"/>
              </a:spcAft>
              <a:buAutoNum type="alphaUcParenR"/>
              <a:defRPr lang="en-US"/>
            </a:pPr>
            <a:r>
              <a:rPr lang="en-US" sz="2000" b="0" i="0" kern="0" spc="24" dirty="0" smtClean="0">
                <a:solidFill>
                  <a:schemeClr val="tx2">
                    <a:lumMod val="60000"/>
                    <a:lumOff val="40000"/>
                  </a:schemeClr>
                </a:solidFill>
                <a:latin typeface="Arial" charset="77"/>
                <a:cs typeface="Arial" charset="77"/>
              </a:rPr>
              <a:t>Eliminate all adjustments to existing outdoor water budgets</a:t>
            </a:r>
            <a:br>
              <a:rPr lang="en-US" sz="2000" b="0" i="0" kern="0" spc="24" dirty="0" smtClean="0">
                <a:solidFill>
                  <a:schemeClr val="tx2">
                    <a:lumMod val="60000"/>
                    <a:lumOff val="40000"/>
                  </a:schemeClr>
                </a:solidFill>
                <a:latin typeface="Arial" charset="77"/>
                <a:cs typeface="Arial" charset="77"/>
              </a:rPr>
            </a:br>
            <a:r>
              <a:rPr lang="en-US" sz="2000" b="0" i="0" kern="0" spc="24" dirty="0" smtClean="0">
                <a:solidFill>
                  <a:schemeClr val="tx2">
                    <a:lumMod val="60000"/>
                    <a:lumOff val="40000"/>
                  </a:schemeClr>
                </a:solidFill>
                <a:latin typeface="Arial" charset="77"/>
                <a:cs typeface="Arial" charset="77"/>
              </a:rPr>
              <a:t>No expansions of landscape area</a:t>
            </a:r>
            <a:br>
              <a:rPr lang="en-US" sz="2000" b="0" i="0" kern="0" spc="24" dirty="0" smtClean="0">
                <a:solidFill>
                  <a:schemeClr val="tx2">
                    <a:lumMod val="60000"/>
                    <a:lumOff val="40000"/>
                  </a:schemeClr>
                </a:solidFill>
                <a:latin typeface="Arial" charset="77"/>
                <a:cs typeface="Arial" charset="77"/>
              </a:rPr>
            </a:br>
            <a:r>
              <a:rPr lang="en-US" sz="2000" b="0" i="0" kern="0" spc="24" dirty="0" smtClean="0">
                <a:solidFill>
                  <a:schemeClr val="tx2">
                    <a:lumMod val="60000"/>
                    <a:lumOff val="40000"/>
                  </a:schemeClr>
                </a:solidFill>
                <a:latin typeface="Arial" charset="77"/>
                <a:cs typeface="Arial" charset="77"/>
              </a:rPr>
              <a:t>No swimming pool refill credits</a:t>
            </a:r>
            <a:br>
              <a:rPr lang="en-US" sz="2000" b="0" i="0" kern="0" spc="24" dirty="0" smtClean="0">
                <a:solidFill>
                  <a:schemeClr val="tx2">
                    <a:lumMod val="60000"/>
                    <a:lumOff val="40000"/>
                  </a:schemeClr>
                </a:solidFill>
                <a:latin typeface="Arial" charset="77"/>
                <a:cs typeface="Arial" charset="77"/>
              </a:rPr>
            </a:br>
            <a:endParaRPr lang="en-US" sz="2000" b="0" i="0" kern="0" spc="24" dirty="0" smtClean="0">
              <a:solidFill>
                <a:schemeClr val="tx2">
                  <a:lumMod val="60000"/>
                  <a:lumOff val="40000"/>
                </a:schemeClr>
              </a:solidFill>
              <a:latin typeface="Arial" charset="77"/>
              <a:cs typeface="Arial" charset="77"/>
            </a:endParaRPr>
          </a:p>
          <a:p>
            <a:pPr marL="342900" indent="-342900" defTabSz="457200" eaLnBrk="1" fontAlgn="auto" hangingPunct="1">
              <a:spcBef>
                <a:spcPts val="0"/>
              </a:spcBef>
              <a:spcAft>
                <a:spcPts val="0"/>
              </a:spcAft>
              <a:buAutoNum type="alphaUcParenR"/>
              <a:defRPr lang="en-US"/>
            </a:pPr>
            <a:r>
              <a:rPr lang="en-US" sz="2000" b="0" i="0" kern="0" spc="24" dirty="0" smtClean="0">
                <a:solidFill>
                  <a:schemeClr val="tx2">
                    <a:lumMod val="60000"/>
                    <a:lumOff val="40000"/>
                  </a:schemeClr>
                </a:solidFill>
                <a:latin typeface="Arial" charset="77"/>
                <a:cs typeface="Arial" charset="77"/>
              </a:rPr>
              <a:t>Eliminate Billing Tier 4</a:t>
            </a:r>
            <a:r>
              <a:rPr lang="en-US" sz="2000" b="0" i="0" kern="0" spc="24" dirty="0">
                <a:solidFill>
                  <a:schemeClr val="tx2">
                    <a:lumMod val="60000"/>
                    <a:lumOff val="40000"/>
                  </a:schemeClr>
                </a:solidFill>
                <a:latin typeface="Arial" charset="77"/>
                <a:cs typeface="Arial" charset="77"/>
              </a:rPr>
              <a:t/>
            </a:r>
            <a:br>
              <a:rPr lang="en-US" sz="2000" b="0" i="0" kern="0" spc="24" dirty="0">
                <a:solidFill>
                  <a:schemeClr val="tx2">
                    <a:lumMod val="60000"/>
                    <a:lumOff val="40000"/>
                  </a:schemeClr>
                </a:solidFill>
                <a:latin typeface="Arial" charset="77"/>
                <a:cs typeface="Arial" charset="77"/>
              </a:rPr>
            </a:br>
            <a:r>
              <a:rPr lang="en-US" sz="2000" b="0" i="0" kern="0" spc="24" dirty="0" smtClean="0">
                <a:solidFill>
                  <a:schemeClr val="tx2">
                    <a:lumMod val="60000"/>
                    <a:lumOff val="40000"/>
                  </a:schemeClr>
                </a:solidFill>
                <a:latin typeface="Arial" charset="77"/>
                <a:cs typeface="Arial" charset="77"/>
              </a:rPr>
              <a:t>Water use above 125% of water budget charged Tier 5 rate</a:t>
            </a:r>
          </a:p>
          <a:p>
            <a:pPr defTabSz="457200" eaLnBrk="1" fontAlgn="auto" hangingPunct="1">
              <a:spcBef>
                <a:spcPts val="0"/>
              </a:spcBef>
              <a:spcAft>
                <a:spcPts val="0"/>
              </a:spcAft>
              <a:defRPr lang="en-US"/>
            </a:pPr>
            <a:r>
              <a:rPr lang="en-US" sz="2000" b="0" i="0" kern="0" spc="24" dirty="0">
                <a:solidFill>
                  <a:schemeClr val="tx2">
                    <a:lumMod val="60000"/>
                    <a:lumOff val="40000"/>
                  </a:schemeClr>
                </a:solidFill>
                <a:latin typeface="Arial" charset="77"/>
                <a:cs typeface="Arial" charset="77"/>
              </a:rPr>
              <a:t>	</a:t>
            </a:r>
            <a:r>
              <a:rPr lang="en-US" sz="2000" b="0" kern="0" spc="24" dirty="0" smtClean="0">
                <a:solidFill>
                  <a:srgbClr val="FF0000"/>
                </a:solidFill>
                <a:latin typeface="Arial" charset="77"/>
                <a:cs typeface="Arial" charset="77"/>
              </a:rPr>
              <a:t>Current stage</a:t>
            </a:r>
            <a:r>
              <a:rPr lang="en-US" sz="2000" b="0" i="0" kern="0" spc="24" dirty="0" smtClean="0">
                <a:solidFill>
                  <a:schemeClr val="tx2">
                    <a:lumMod val="60000"/>
                    <a:lumOff val="40000"/>
                  </a:schemeClr>
                </a:solidFill>
                <a:latin typeface="Arial" charset="77"/>
                <a:cs typeface="Arial" charset="77"/>
              </a:rPr>
              <a:t/>
            </a:r>
            <a:br>
              <a:rPr lang="en-US" sz="2000" b="0" i="0" kern="0" spc="24" dirty="0" smtClean="0">
                <a:solidFill>
                  <a:schemeClr val="tx2">
                    <a:lumMod val="60000"/>
                    <a:lumOff val="40000"/>
                  </a:schemeClr>
                </a:solidFill>
                <a:latin typeface="Arial" charset="77"/>
                <a:cs typeface="Arial" charset="77"/>
              </a:rPr>
            </a:br>
            <a:endParaRPr lang="en-US" sz="2000" b="0" i="0" kern="0" spc="24" dirty="0" smtClean="0">
              <a:solidFill>
                <a:schemeClr val="tx2">
                  <a:lumMod val="60000"/>
                  <a:lumOff val="40000"/>
                </a:schemeClr>
              </a:solidFill>
              <a:latin typeface="Arial" charset="77"/>
              <a:cs typeface="Arial" charset="77"/>
            </a:endParaRPr>
          </a:p>
          <a:p>
            <a:pPr marL="342900" indent="-342900" defTabSz="457200" eaLnBrk="1" fontAlgn="auto" hangingPunct="1">
              <a:spcBef>
                <a:spcPts val="0"/>
              </a:spcBef>
              <a:spcAft>
                <a:spcPts val="0"/>
              </a:spcAft>
              <a:buFont typeface="Wingdings" panose="05000000000000000000" pitchFamily="2" charset="2"/>
              <a:buAutoNum type="alphaUcParenR" startAt="3"/>
              <a:defRPr lang="en-US"/>
            </a:pPr>
            <a:r>
              <a:rPr lang="en-US" sz="2000" b="0" i="0" kern="0" spc="24" dirty="0" smtClean="0">
                <a:solidFill>
                  <a:schemeClr val="tx2">
                    <a:lumMod val="60000"/>
                    <a:lumOff val="40000"/>
                  </a:schemeClr>
                </a:solidFill>
                <a:latin typeface="Arial" charset="77"/>
                <a:cs typeface="Arial" charset="77"/>
              </a:rPr>
              <a:t>Eliminate Billing Tier 3</a:t>
            </a:r>
            <a:br>
              <a:rPr lang="en-US" sz="2000" b="0" i="0" kern="0" spc="24" dirty="0" smtClean="0">
                <a:solidFill>
                  <a:schemeClr val="tx2">
                    <a:lumMod val="60000"/>
                    <a:lumOff val="40000"/>
                  </a:schemeClr>
                </a:solidFill>
                <a:latin typeface="Arial" charset="77"/>
                <a:cs typeface="Arial" charset="77"/>
              </a:rPr>
            </a:br>
            <a:r>
              <a:rPr lang="en-US" sz="2000" b="0" i="0" kern="0" spc="24" dirty="0" smtClean="0">
                <a:solidFill>
                  <a:schemeClr val="tx2">
                    <a:lumMod val="60000"/>
                    <a:lumOff val="40000"/>
                  </a:schemeClr>
                </a:solidFill>
                <a:latin typeface="Arial" charset="77"/>
                <a:cs typeface="Arial" charset="77"/>
              </a:rPr>
              <a:t>Water </a:t>
            </a:r>
            <a:r>
              <a:rPr lang="en-US" sz="2000" b="0" i="0" kern="0" spc="24" dirty="0">
                <a:solidFill>
                  <a:schemeClr val="tx2">
                    <a:lumMod val="60000"/>
                    <a:lumOff val="40000"/>
                  </a:schemeClr>
                </a:solidFill>
                <a:latin typeface="Arial" charset="77"/>
                <a:cs typeface="Arial" charset="77"/>
              </a:rPr>
              <a:t>use above </a:t>
            </a:r>
            <a:r>
              <a:rPr lang="en-US" sz="2000" b="0" i="0" kern="0" spc="24" dirty="0" smtClean="0">
                <a:solidFill>
                  <a:schemeClr val="tx2">
                    <a:lumMod val="60000"/>
                    <a:lumOff val="40000"/>
                  </a:schemeClr>
                </a:solidFill>
                <a:latin typeface="Arial" charset="77"/>
                <a:cs typeface="Arial" charset="77"/>
              </a:rPr>
              <a:t>100% </a:t>
            </a:r>
            <a:r>
              <a:rPr lang="en-US" sz="2000" b="0" i="0" kern="0" spc="24" dirty="0">
                <a:solidFill>
                  <a:schemeClr val="tx2">
                    <a:lumMod val="60000"/>
                    <a:lumOff val="40000"/>
                  </a:schemeClr>
                </a:solidFill>
                <a:latin typeface="Arial" charset="77"/>
                <a:cs typeface="Arial" charset="77"/>
              </a:rPr>
              <a:t>of water budget charged Tier 5 </a:t>
            </a:r>
            <a:r>
              <a:rPr lang="en-US" sz="2000" b="0" i="0" kern="0" spc="24" dirty="0" smtClean="0">
                <a:solidFill>
                  <a:schemeClr val="tx2">
                    <a:lumMod val="60000"/>
                    <a:lumOff val="40000"/>
                  </a:schemeClr>
                </a:solidFill>
                <a:latin typeface="Arial" charset="77"/>
                <a:cs typeface="Arial" charset="77"/>
              </a:rPr>
              <a:t>rate</a:t>
            </a:r>
            <a:endParaRPr lang="en-US" b="0" i="0" kern="0" spc="24" dirty="0">
              <a:solidFill>
                <a:schemeClr val="tx2">
                  <a:lumMod val="60000"/>
                  <a:lumOff val="40000"/>
                </a:schemeClr>
              </a:solidFill>
              <a:latin typeface="Arial" charset="77"/>
              <a:cs typeface="Arial" charset="77"/>
            </a:endParaRPr>
          </a:p>
          <a:p>
            <a:pPr defTabSz="457200" eaLnBrk="1" fontAlgn="auto" hangingPunct="1">
              <a:spcBef>
                <a:spcPts val="0"/>
              </a:spcBef>
              <a:spcAft>
                <a:spcPts val="0"/>
              </a:spcAft>
              <a:defRPr lang="en-US"/>
            </a:pPr>
            <a:endParaRPr lang="en-US" sz="2000" b="0" i="0" kern="0" spc="24" dirty="0">
              <a:solidFill>
                <a:srgbClr val="193B73"/>
              </a:solidFill>
              <a:latin typeface="Arial" charset="77"/>
              <a:cs typeface="Arial" charset="77"/>
            </a:endParaRPr>
          </a:p>
          <a:p>
            <a:pPr defTabSz="457200" eaLnBrk="1" fontAlgn="auto" hangingPunct="1">
              <a:spcBef>
                <a:spcPts val="0"/>
              </a:spcBef>
              <a:spcAft>
                <a:spcPts val="0"/>
              </a:spcAft>
              <a:defRPr lang="en-US"/>
            </a:pPr>
            <a:endParaRPr lang="en-US" sz="2000" b="0" kern="0" spc="24" dirty="0">
              <a:solidFill>
                <a:srgbClr val="193B73"/>
              </a:solidFill>
              <a:latin typeface="Arial" charset="77"/>
              <a:cs typeface="Arial" charset="77"/>
            </a:endParaRPr>
          </a:p>
          <a:p>
            <a:pPr marL="342900" indent="-342900" defTabSz="457200" eaLnBrk="1" fontAlgn="auto" hangingPunct="1">
              <a:spcBef>
                <a:spcPts val="0"/>
              </a:spcBef>
              <a:spcAft>
                <a:spcPts val="0"/>
              </a:spcAft>
              <a:buFont typeface="Wingdings" pitchFamily="2" charset="2"/>
              <a:buChar char="§"/>
              <a:defRPr lang="en-US"/>
            </a:pPr>
            <a:endParaRPr lang="en-US" sz="2000" b="0" kern="0" spc="24" dirty="0" smtClean="0">
              <a:solidFill>
                <a:srgbClr val="193B73"/>
              </a:solidFill>
              <a:latin typeface="Arial" charset="77"/>
              <a:cs typeface="Arial" charset="77"/>
            </a:endParaRPr>
          </a:p>
          <a:p>
            <a:pPr marL="342900" indent="-342900" defTabSz="457200" eaLnBrk="1" fontAlgn="auto" hangingPunct="1">
              <a:spcBef>
                <a:spcPts val="0"/>
              </a:spcBef>
              <a:spcAft>
                <a:spcPts val="0"/>
              </a:spcAft>
              <a:buFont typeface="Wingdings" pitchFamily="2" charset="2"/>
              <a:buChar char="§"/>
              <a:defRPr lang="en-US"/>
            </a:pPr>
            <a:endParaRPr lang="en-US" sz="2000" b="0" i="0" kern="0" spc="24" dirty="0" smtClean="0">
              <a:solidFill>
                <a:srgbClr val="193B73"/>
              </a:solidFill>
              <a:latin typeface="Arial" charset="77"/>
              <a:cs typeface="Arial" charset="77"/>
            </a:endParaRPr>
          </a:p>
          <a:p>
            <a:pPr defTabSz="457200" eaLnBrk="1" fontAlgn="auto" hangingPunct="1">
              <a:spcBef>
                <a:spcPts val="0"/>
              </a:spcBef>
              <a:spcAft>
                <a:spcPts val="0"/>
              </a:spcAft>
              <a:defRPr lang="en-US"/>
            </a:pPr>
            <a:endParaRPr lang="en-US" sz="2000" i="0" kern="0" spc="24" dirty="0" smtClean="0">
              <a:solidFill>
                <a:srgbClr val="193B73"/>
              </a:solidFill>
              <a:latin typeface="Arial" charset="77"/>
              <a:cs typeface="Arial" charset="77"/>
            </a:endParaRPr>
          </a:p>
          <a:p>
            <a:pPr marL="342900" indent="-342900" defTabSz="457200" eaLnBrk="1" fontAlgn="auto" hangingPunct="1">
              <a:spcBef>
                <a:spcPts val="0"/>
              </a:spcBef>
              <a:spcAft>
                <a:spcPts val="0"/>
              </a:spcAft>
              <a:buFont typeface="Wingdings" pitchFamily="2" charset="2"/>
              <a:buChar char="§"/>
              <a:defRPr lang="en-US"/>
            </a:pPr>
            <a:endParaRPr lang="en-US" sz="2000" b="0" i="0" kern="0" spc="24" dirty="0">
              <a:solidFill>
                <a:srgbClr val="193B73"/>
              </a:solidFill>
              <a:latin typeface="Arial" charset="77"/>
              <a:cs typeface="Arial" charset="77"/>
            </a:endParaRPr>
          </a:p>
          <a:p>
            <a:pPr marL="342900" indent="-342900" defTabSz="457200" eaLnBrk="1" fontAlgn="auto" hangingPunct="1">
              <a:spcBef>
                <a:spcPts val="0"/>
              </a:spcBef>
              <a:spcAft>
                <a:spcPts val="0"/>
              </a:spcAft>
              <a:buFont typeface="Wingdings" pitchFamily="2" charset="2"/>
              <a:buChar char="§"/>
              <a:defRPr lang="en-US"/>
            </a:pPr>
            <a:endParaRPr lang="en-US" sz="2000" kern="0" dirty="0">
              <a:solidFill>
                <a:srgbClr val="193B73"/>
              </a:solidFill>
            </a:endParaRPr>
          </a:p>
          <a:p>
            <a:pPr marL="342900" indent="-342900" defTabSz="457200" eaLnBrk="1" fontAlgn="auto" hangingPunct="1">
              <a:spcBef>
                <a:spcPts val="0"/>
              </a:spcBef>
              <a:spcAft>
                <a:spcPts val="0"/>
              </a:spcAft>
              <a:buFont typeface="Wingdings" pitchFamily="2" charset="2"/>
              <a:buChar char="§"/>
              <a:defRPr lang="en-US"/>
            </a:pPr>
            <a:endParaRPr lang="en-US" i="0" spc="24" dirty="0" smtClean="0">
              <a:solidFill>
                <a:srgbClr val="193B73"/>
              </a:solidFill>
              <a:latin typeface="Arial" charset="77"/>
              <a:ea typeface="Arial" charset="77"/>
              <a:cs typeface="Arial" charset="77"/>
            </a:endParaRPr>
          </a:p>
          <a:p>
            <a:pPr defTabSz="457200" eaLnBrk="1" fontAlgn="auto" hangingPunct="1">
              <a:spcBef>
                <a:spcPts val="0"/>
              </a:spcBef>
              <a:spcAft>
                <a:spcPts val="0"/>
              </a:spcAft>
              <a:defRPr lang="en-US"/>
            </a:pPr>
            <a:endParaRPr lang="en-US" b="0" i="0" spc="24" dirty="0">
              <a:solidFill>
                <a:srgbClr val="193B73"/>
              </a:solidFill>
              <a:latin typeface="Arial" charset="77"/>
              <a:ea typeface="Arial" charset="77"/>
              <a:cs typeface="Arial" charset="77"/>
            </a:endParaRPr>
          </a:p>
          <a:p>
            <a:pPr defTabSz="457200" eaLnBrk="1" fontAlgn="auto" hangingPunct="1">
              <a:spcBef>
                <a:spcPts val="0"/>
              </a:spcBef>
              <a:spcAft>
                <a:spcPts val="0"/>
              </a:spcAft>
              <a:defRPr lang="en-US"/>
            </a:pPr>
            <a:r>
              <a:rPr lang="en-US" b="0" i="0" spc="24" dirty="0">
                <a:solidFill>
                  <a:srgbClr val="193B73"/>
                </a:solidFill>
                <a:latin typeface="Arial" charset="77"/>
                <a:ea typeface="Arial" charset="77"/>
                <a:cs typeface="Arial" charset="77"/>
              </a:rPr>
              <a:t>	</a:t>
            </a:r>
            <a:endParaRPr lang="en-US" b="0" i="0" spc="24" dirty="0">
              <a:solidFill>
                <a:srgbClr val="2D5286"/>
              </a:solidFill>
              <a:latin typeface="Arial" charset="77"/>
              <a:ea typeface="Arial" charset="77"/>
              <a:cs typeface="Arial" charset="77"/>
            </a:endParaRPr>
          </a:p>
        </p:txBody>
      </p:sp>
      <p:sp>
        <p:nvSpPr>
          <p:cNvPr id="4" name="TextBox 3"/>
          <p:cNvSpPr txBox="1"/>
          <p:nvPr/>
        </p:nvSpPr>
        <p:spPr>
          <a:xfrm>
            <a:off x="457200" y="152399"/>
            <a:ext cx="7543800" cy="553998"/>
          </a:xfrm>
          <a:prstGeom prst="rect">
            <a:avLst/>
          </a:prstGeom>
          <a:noFill/>
        </p:spPr>
        <p:txBody>
          <a:bodyPr wrap="square" rtlCol="0">
            <a:spAutoFit/>
          </a:bodyPr>
          <a:lstStyle/>
          <a:p>
            <a:r>
              <a:rPr lang="en-US" sz="3000" i="0" dirty="0" smtClean="0">
                <a:solidFill>
                  <a:schemeClr val="bg1"/>
                </a:solidFill>
                <a:latin typeface="+mj-lt"/>
              </a:rPr>
              <a:t>Stage </a:t>
            </a:r>
            <a:r>
              <a:rPr lang="en-US" sz="3000" i="0" dirty="0">
                <a:solidFill>
                  <a:schemeClr val="bg1"/>
                </a:solidFill>
                <a:latin typeface="+mj-lt"/>
              </a:rPr>
              <a:t>3</a:t>
            </a:r>
            <a:r>
              <a:rPr lang="en-US" sz="3000" i="0" dirty="0" smtClean="0">
                <a:solidFill>
                  <a:schemeClr val="bg1"/>
                </a:solidFill>
                <a:latin typeface="+mj-lt"/>
              </a:rPr>
              <a:t> – Targeted Waste Reduction</a:t>
            </a:r>
            <a:endParaRPr lang="en-US" sz="3000" i="0" dirty="0">
              <a:solidFill>
                <a:schemeClr val="bg1"/>
              </a:solidFill>
              <a:latin typeface="+mj-lt"/>
            </a:endParaRPr>
          </a:p>
        </p:txBody>
      </p:sp>
    </p:spTree>
    <p:extLst>
      <p:ext uri="{BB962C8B-B14F-4D97-AF65-F5344CB8AC3E}">
        <p14:creationId xmlns:p14="http://schemas.microsoft.com/office/powerpoint/2010/main" val="12681737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5"/>
          <p:cNvSpPr txBox="1"/>
          <p:nvPr/>
        </p:nvSpPr>
        <p:spPr>
          <a:xfrm>
            <a:off x="762000" y="1371600"/>
            <a:ext cx="8077200" cy="5181600"/>
          </a:xfrm>
          <a:prstGeom prst="rect">
            <a:avLst/>
          </a:prstGeom>
          <a:noFill/>
          <a:ln>
            <a:noFill/>
          </a:ln>
        </p:spPr>
        <p:txBody>
          <a:bodyPr wrap="square" lIns="0" tIns="0" rIns="0" bIns="0" anchor="t"/>
          <a:lstStyle/>
          <a:p>
            <a:pPr defTabSz="457200" eaLnBrk="1" fontAlgn="auto" hangingPunct="1">
              <a:spcBef>
                <a:spcPts val="0"/>
              </a:spcBef>
              <a:spcAft>
                <a:spcPts val="0"/>
              </a:spcAft>
              <a:defRPr lang="en-US"/>
            </a:pPr>
            <a:r>
              <a:rPr lang="en-US" kern="0" spc="24" dirty="0" smtClean="0">
                <a:solidFill>
                  <a:srgbClr val="193B73"/>
                </a:solidFill>
                <a:latin typeface="Arial" charset="77"/>
                <a:cs typeface="Arial" charset="77"/>
              </a:rPr>
              <a:t>Objective is to reduce water system consumption within the retail service areas by 16% to 50%.</a:t>
            </a:r>
            <a:r>
              <a:rPr lang="en-US" b="0" kern="0" spc="24" dirty="0" smtClean="0">
                <a:solidFill>
                  <a:srgbClr val="193B73"/>
                </a:solidFill>
                <a:latin typeface="Arial" charset="77"/>
                <a:cs typeface="Arial" charset="77"/>
              </a:rPr>
              <a:t/>
            </a:r>
            <a:br>
              <a:rPr lang="en-US" b="0" kern="0" spc="24" dirty="0" smtClean="0">
                <a:solidFill>
                  <a:srgbClr val="193B73"/>
                </a:solidFill>
                <a:latin typeface="Arial" charset="77"/>
                <a:cs typeface="Arial" charset="77"/>
              </a:rPr>
            </a:br>
            <a:endParaRPr lang="en-US" b="0" kern="0" spc="24" dirty="0" smtClean="0">
              <a:solidFill>
                <a:srgbClr val="193B73"/>
              </a:solidFill>
              <a:latin typeface="Arial" charset="77"/>
              <a:cs typeface="Arial" charset="77"/>
            </a:endParaRPr>
          </a:p>
          <a:p>
            <a:pPr defTabSz="457200" eaLnBrk="1" fontAlgn="auto" hangingPunct="1">
              <a:spcBef>
                <a:spcPts val="0"/>
              </a:spcBef>
              <a:spcAft>
                <a:spcPts val="0"/>
              </a:spcAft>
              <a:defRPr lang="en-US"/>
            </a:pPr>
            <a:r>
              <a:rPr lang="en-US" i="0" kern="0" spc="24" dirty="0" smtClean="0">
                <a:solidFill>
                  <a:srgbClr val="193B73"/>
                </a:solidFill>
                <a:latin typeface="Arial" charset="77"/>
                <a:cs typeface="Arial" charset="77"/>
              </a:rPr>
              <a:t>Three sub-stages (A – C)</a:t>
            </a:r>
          </a:p>
          <a:p>
            <a:pPr defTabSz="457200" eaLnBrk="1" fontAlgn="auto" hangingPunct="1">
              <a:spcBef>
                <a:spcPts val="0"/>
              </a:spcBef>
              <a:spcAft>
                <a:spcPts val="0"/>
              </a:spcAft>
              <a:defRPr lang="en-US"/>
            </a:pPr>
            <a:endParaRPr lang="en-US" i="0" kern="0" spc="24" dirty="0" smtClean="0">
              <a:solidFill>
                <a:srgbClr val="193B73"/>
              </a:solidFill>
              <a:latin typeface="Arial" charset="77"/>
              <a:cs typeface="Arial" charset="77"/>
            </a:endParaRPr>
          </a:p>
          <a:p>
            <a:pPr marL="457200" indent="-457200" defTabSz="457200" eaLnBrk="1" fontAlgn="auto" hangingPunct="1">
              <a:spcBef>
                <a:spcPts val="0"/>
              </a:spcBef>
              <a:spcAft>
                <a:spcPts val="0"/>
              </a:spcAft>
              <a:buFont typeface="+mj-lt"/>
              <a:buAutoNum type="alphaUcPeriod"/>
              <a:defRPr lang="en-US"/>
            </a:pPr>
            <a:r>
              <a:rPr lang="en-US" sz="2000" b="0" i="0" kern="0" spc="24" dirty="0" smtClean="0">
                <a:solidFill>
                  <a:schemeClr val="tx2">
                    <a:lumMod val="60000"/>
                    <a:lumOff val="40000"/>
                  </a:schemeClr>
                </a:solidFill>
                <a:latin typeface="Arial" charset="77"/>
                <a:cs typeface="Arial" charset="77"/>
              </a:rPr>
              <a:t>Reduce all landscape/outdoor water budgets by up to 10%</a:t>
            </a:r>
            <a:br>
              <a:rPr lang="en-US" sz="2000" b="0" i="0" kern="0" spc="24" dirty="0" smtClean="0">
                <a:solidFill>
                  <a:schemeClr val="tx2">
                    <a:lumMod val="60000"/>
                    <a:lumOff val="40000"/>
                  </a:schemeClr>
                </a:solidFill>
                <a:latin typeface="Arial" charset="77"/>
                <a:cs typeface="Arial" charset="77"/>
              </a:rPr>
            </a:br>
            <a:r>
              <a:rPr lang="en-US" sz="2000" b="0" i="0" kern="0" spc="24" dirty="0" smtClean="0">
                <a:solidFill>
                  <a:schemeClr val="tx2">
                    <a:lumMod val="60000"/>
                    <a:lumOff val="40000"/>
                  </a:schemeClr>
                </a:solidFill>
                <a:latin typeface="Arial" charset="77"/>
                <a:cs typeface="Arial" charset="77"/>
              </a:rPr>
              <a:t>Request voluntary reduction in commercial water use</a:t>
            </a:r>
            <a:br>
              <a:rPr lang="en-US" sz="2000" b="0" i="0" kern="0" spc="24" dirty="0" smtClean="0">
                <a:solidFill>
                  <a:schemeClr val="tx2">
                    <a:lumMod val="60000"/>
                    <a:lumOff val="40000"/>
                  </a:schemeClr>
                </a:solidFill>
                <a:latin typeface="Arial" charset="77"/>
                <a:cs typeface="Arial" charset="77"/>
              </a:rPr>
            </a:br>
            <a:endParaRPr lang="en-US" sz="2000" b="0" i="0" kern="0" spc="24" dirty="0" smtClean="0">
              <a:solidFill>
                <a:schemeClr val="tx2">
                  <a:lumMod val="60000"/>
                  <a:lumOff val="40000"/>
                </a:schemeClr>
              </a:solidFill>
              <a:latin typeface="Arial" charset="77"/>
              <a:cs typeface="Arial" charset="77"/>
            </a:endParaRPr>
          </a:p>
          <a:p>
            <a:pPr marL="457200" indent="-457200" defTabSz="457200" eaLnBrk="1" fontAlgn="auto" hangingPunct="1">
              <a:spcBef>
                <a:spcPts val="0"/>
              </a:spcBef>
              <a:spcAft>
                <a:spcPts val="0"/>
              </a:spcAft>
              <a:buFont typeface="+mj-lt"/>
              <a:buAutoNum type="alphaUcPeriod"/>
              <a:defRPr lang="en-US"/>
            </a:pPr>
            <a:r>
              <a:rPr lang="en-US" sz="2000" b="0" i="0" kern="0" spc="24" dirty="0" smtClean="0">
                <a:solidFill>
                  <a:schemeClr val="tx2">
                    <a:lumMod val="60000"/>
                    <a:lumOff val="40000"/>
                  </a:schemeClr>
                </a:solidFill>
                <a:latin typeface="Arial" charset="77"/>
                <a:cs typeface="Arial" charset="77"/>
              </a:rPr>
              <a:t>Reduce all landscape/outdoor water budgets by up to 40%</a:t>
            </a:r>
            <a:r>
              <a:rPr lang="en-US" sz="2000" b="0" i="0" kern="0" spc="24" dirty="0">
                <a:solidFill>
                  <a:schemeClr val="tx2">
                    <a:lumMod val="60000"/>
                    <a:lumOff val="40000"/>
                  </a:schemeClr>
                </a:solidFill>
                <a:latin typeface="Arial" charset="77"/>
                <a:cs typeface="Arial" charset="77"/>
              </a:rPr>
              <a:t/>
            </a:r>
            <a:br>
              <a:rPr lang="en-US" sz="2000" b="0" i="0" kern="0" spc="24" dirty="0">
                <a:solidFill>
                  <a:schemeClr val="tx2">
                    <a:lumMod val="60000"/>
                    <a:lumOff val="40000"/>
                  </a:schemeClr>
                </a:solidFill>
                <a:latin typeface="Arial" charset="77"/>
                <a:cs typeface="Arial" charset="77"/>
              </a:rPr>
            </a:br>
            <a:r>
              <a:rPr lang="en-US" sz="2000" b="0" i="0" kern="0" spc="24" dirty="0" smtClean="0">
                <a:solidFill>
                  <a:schemeClr val="tx2">
                    <a:lumMod val="60000"/>
                    <a:lumOff val="40000"/>
                  </a:schemeClr>
                </a:solidFill>
                <a:latin typeface="Arial" charset="77"/>
                <a:cs typeface="Arial" charset="77"/>
              </a:rPr>
              <a:t>Reduce </a:t>
            </a:r>
            <a:r>
              <a:rPr lang="en-US" sz="2000" b="0" i="0" kern="0" spc="24" dirty="0">
                <a:solidFill>
                  <a:schemeClr val="tx2">
                    <a:lumMod val="60000"/>
                    <a:lumOff val="40000"/>
                  </a:schemeClr>
                </a:solidFill>
                <a:latin typeface="Arial" charset="77"/>
                <a:cs typeface="Arial" charset="77"/>
              </a:rPr>
              <a:t>all commercial water budgets by </a:t>
            </a:r>
            <a:r>
              <a:rPr lang="en-US" sz="2000" b="0" i="0" kern="0" spc="24" dirty="0" smtClean="0">
                <a:solidFill>
                  <a:schemeClr val="tx2">
                    <a:lumMod val="60000"/>
                    <a:lumOff val="40000"/>
                  </a:schemeClr>
                </a:solidFill>
                <a:latin typeface="Arial" charset="77"/>
                <a:cs typeface="Arial" charset="77"/>
              </a:rPr>
              <a:t>up to 15%</a:t>
            </a:r>
            <a:br>
              <a:rPr lang="en-US" sz="2000" b="0" i="0" kern="0" spc="24" dirty="0" smtClean="0">
                <a:solidFill>
                  <a:schemeClr val="tx2">
                    <a:lumMod val="60000"/>
                    <a:lumOff val="40000"/>
                  </a:schemeClr>
                </a:solidFill>
                <a:latin typeface="Arial" charset="77"/>
                <a:cs typeface="Arial" charset="77"/>
              </a:rPr>
            </a:br>
            <a:r>
              <a:rPr lang="en-US" sz="2000" b="0" i="0" kern="0" spc="24" dirty="0" smtClean="0">
                <a:solidFill>
                  <a:schemeClr val="tx2">
                    <a:lumMod val="60000"/>
                    <a:lumOff val="40000"/>
                  </a:schemeClr>
                </a:solidFill>
                <a:latin typeface="Arial" charset="77"/>
                <a:cs typeface="Arial" charset="77"/>
              </a:rPr>
              <a:t>No new meters (construction or service)</a:t>
            </a:r>
          </a:p>
          <a:p>
            <a:pPr defTabSz="457200" eaLnBrk="1" fontAlgn="auto" hangingPunct="1">
              <a:spcBef>
                <a:spcPts val="0"/>
              </a:spcBef>
              <a:spcAft>
                <a:spcPts val="0"/>
              </a:spcAft>
              <a:defRPr lang="en-US"/>
            </a:pPr>
            <a:r>
              <a:rPr lang="en-US" sz="2000" b="0" i="0" kern="0" spc="24" dirty="0">
                <a:solidFill>
                  <a:schemeClr val="tx2">
                    <a:lumMod val="60000"/>
                    <a:lumOff val="40000"/>
                  </a:schemeClr>
                </a:solidFill>
                <a:latin typeface="Arial" charset="77"/>
                <a:cs typeface="Arial" charset="77"/>
              </a:rPr>
              <a:t>	</a:t>
            </a:r>
            <a:r>
              <a:rPr lang="en-US" sz="2000" b="0" kern="0" spc="24" dirty="0" smtClean="0">
                <a:solidFill>
                  <a:srgbClr val="FF0000"/>
                </a:solidFill>
                <a:latin typeface="Arial" charset="77"/>
                <a:cs typeface="Arial" charset="77"/>
              </a:rPr>
              <a:t>Highest stage Western has ever been in (2015)</a:t>
            </a:r>
            <a:r>
              <a:rPr lang="en-US" sz="2000" b="0" kern="0" spc="24" dirty="0" smtClean="0">
                <a:solidFill>
                  <a:schemeClr val="tx2">
                    <a:lumMod val="60000"/>
                    <a:lumOff val="40000"/>
                  </a:schemeClr>
                </a:solidFill>
                <a:latin typeface="Arial" charset="77"/>
                <a:cs typeface="Arial" charset="77"/>
              </a:rPr>
              <a:t/>
            </a:r>
            <a:br>
              <a:rPr lang="en-US" sz="2000" b="0" kern="0" spc="24" dirty="0" smtClean="0">
                <a:solidFill>
                  <a:schemeClr val="tx2">
                    <a:lumMod val="60000"/>
                    <a:lumOff val="40000"/>
                  </a:schemeClr>
                </a:solidFill>
                <a:latin typeface="Arial" charset="77"/>
                <a:cs typeface="Arial" charset="77"/>
              </a:rPr>
            </a:br>
            <a:endParaRPr lang="en-US" sz="2000" b="0" kern="0" spc="24" dirty="0" smtClean="0">
              <a:solidFill>
                <a:schemeClr val="tx2">
                  <a:lumMod val="60000"/>
                  <a:lumOff val="40000"/>
                </a:schemeClr>
              </a:solidFill>
              <a:latin typeface="Arial" charset="77"/>
              <a:cs typeface="Arial" charset="77"/>
            </a:endParaRPr>
          </a:p>
          <a:p>
            <a:pPr marL="457200" indent="-457200" defTabSz="457200" eaLnBrk="1" fontAlgn="auto" hangingPunct="1">
              <a:spcBef>
                <a:spcPts val="0"/>
              </a:spcBef>
              <a:spcAft>
                <a:spcPts val="0"/>
              </a:spcAft>
              <a:buFont typeface="+mj-lt"/>
              <a:buAutoNum type="alphaUcPeriod" startAt="3"/>
              <a:defRPr lang="en-US"/>
            </a:pPr>
            <a:r>
              <a:rPr lang="en-US" sz="2000" b="0" i="0" kern="0" spc="24" dirty="0">
                <a:solidFill>
                  <a:schemeClr val="tx2">
                    <a:lumMod val="60000"/>
                    <a:lumOff val="40000"/>
                  </a:schemeClr>
                </a:solidFill>
                <a:latin typeface="Arial" charset="77"/>
                <a:cs typeface="Arial" charset="77"/>
              </a:rPr>
              <a:t>Reduce all landscape/outdoor water budgets by </a:t>
            </a:r>
            <a:r>
              <a:rPr lang="en-US" sz="2000" b="0" i="0" kern="0" spc="24" dirty="0" smtClean="0">
                <a:solidFill>
                  <a:schemeClr val="tx2">
                    <a:lumMod val="60000"/>
                    <a:lumOff val="40000"/>
                  </a:schemeClr>
                </a:solidFill>
                <a:latin typeface="Arial" charset="77"/>
                <a:cs typeface="Arial" charset="77"/>
              </a:rPr>
              <a:t>up to 65%</a:t>
            </a:r>
            <a:r>
              <a:rPr lang="en-US" sz="2000" b="0" i="0" kern="0" spc="24" dirty="0">
                <a:solidFill>
                  <a:schemeClr val="tx2">
                    <a:lumMod val="60000"/>
                    <a:lumOff val="40000"/>
                  </a:schemeClr>
                </a:solidFill>
                <a:latin typeface="Arial" charset="77"/>
                <a:cs typeface="Arial" charset="77"/>
              </a:rPr>
              <a:t/>
            </a:r>
            <a:br>
              <a:rPr lang="en-US" sz="2000" b="0" i="0" kern="0" spc="24" dirty="0">
                <a:solidFill>
                  <a:schemeClr val="tx2">
                    <a:lumMod val="60000"/>
                    <a:lumOff val="40000"/>
                  </a:schemeClr>
                </a:solidFill>
                <a:latin typeface="Arial" charset="77"/>
                <a:cs typeface="Arial" charset="77"/>
              </a:rPr>
            </a:br>
            <a:r>
              <a:rPr lang="en-US" sz="2000" b="0" i="0" kern="0" spc="24" dirty="0" smtClean="0">
                <a:solidFill>
                  <a:schemeClr val="tx2">
                    <a:lumMod val="60000"/>
                    <a:lumOff val="40000"/>
                  </a:schemeClr>
                </a:solidFill>
                <a:latin typeface="Arial" charset="77"/>
                <a:cs typeface="Arial" charset="77"/>
              </a:rPr>
              <a:t>Reduce </a:t>
            </a:r>
            <a:r>
              <a:rPr lang="en-US" sz="2000" b="0" i="0" kern="0" spc="24" dirty="0">
                <a:solidFill>
                  <a:schemeClr val="tx2">
                    <a:lumMod val="60000"/>
                    <a:lumOff val="40000"/>
                  </a:schemeClr>
                </a:solidFill>
                <a:latin typeface="Arial" charset="77"/>
                <a:cs typeface="Arial" charset="77"/>
              </a:rPr>
              <a:t>all commercial water budgets by </a:t>
            </a:r>
            <a:r>
              <a:rPr lang="en-US" sz="2000" b="0" i="0" kern="0" spc="24" dirty="0" smtClean="0">
                <a:solidFill>
                  <a:schemeClr val="tx2">
                    <a:lumMod val="60000"/>
                    <a:lumOff val="40000"/>
                  </a:schemeClr>
                </a:solidFill>
                <a:latin typeface="Arial" charset="77"/>
                <a:cs typeface="Arial" charset="77"/>
              </a:rPr>
              <a:t>up to 30%</a:t>
            </a:r>
            <a:endParaRPr lang="en-US" sz="2000" b="0" i="0" kern="0" spc="24" dirty="0">
              <a:solidFill>
                <a:schemeClr val="tx2">
                  <a:lumMod val="60000"/>
                  <a:lumOff val="40000"/>
                </a:schemeClr>
              </a:solidFill>
              <a:latin typeface="Arial" charset="77"/>
              <a:cs typeface="Arial" charset="77"/>
            </a:endParaRPr>
          </a:p>
        </p:txBody>
      </p:sp>
      <p:sp>
        <p:nvSpPr>
          <p:cNvPr id="4" name="TextBox 3"/>
          <p:cNvSpPr txBox="1"/>
          <p:nvPr/>
        </p:nvSpPr>
        <p:spPr>
          <a:xfrm>
            <a:off x="457200" y="152399"/>
            <a:ext cx="7543800" cy="553998"/>
          </a:xfrm>
          <a:prstGeom prst="rect">
            <a:avLst/>
          </a:prstGeom>
          <a:noFill/>
        </p:spPr>
        <p:txBody>
          <a:bodyPr wrap="square" rtlCol="0">
            <a:spAutoFit/>
          </a:bodyPr>
          <a:lstStyle/>
          <a:p>
            <a:r>
              <a:rPr lang="en-US" sz="3000" i="0" dirty="0" smtClean="0">
                <a:solidFill>
                  <a:schemeClr val="bg1"/>
                </a:solidFill>
                <a:latin typeface="+mj-lt"/>
              </a:rPr>
              <a:t>Stage 4 – Targeted Outdoor Reduction</a:t>
            </a:r>
            <a:endParaRPr lang="en-US" sz="3000" i="0" dirty="0">
              <a:solidFill>
                <a:schemeClr val="bg1"/>
              </a:solidFill>
              <a:latin typeface="+mj-lt"/>
            </a:endParaRPr>
          </a:p>
        </p:txBody>
      </p:sp>
    </p:spTree>
    <p:extLst>
      <p:ext uri="{BB962C8B-B14F-4D97-AF65-F5344CB8AC3E}">
        <p14:creationId xmlns:p14="http://schemas.microsoft.com/office/powerpoint/2010/main" val="35536471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00100" y="1546354"/>
            <a:ext cx="6743700" cy="430887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charset="0"/>
              <a:ea typeface="ＭＳ Ｐゴシック" pitchFamily="112"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smtClean="0">
              <a:ln>
                <a:noFill/>
              </a:ln>
              <a:solidFill>
                <a:prstClr val="black"/>
              </a:solidFill>
              <a:effectLst/>
              <a:uLnTx/>
              <a:uFillTx/>
              <a:latin typeface="Arial" charset="0"/>
              <a:ea typeface="ＭＳ Ｐゴシック" pitchFamily="112" charset="-128"/>
              <a:cs typeface="+mn-cs"/>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sz="2200" b="0" i="0" u="none" strike="noStrike" kern="1200" cap="none" spc="0" normalizeH="0" baseline="0" noProof="0" dirty="0" smtClean="0">
                <a:ln>
                  <a:noFill/>
                </a:ln>
                <a:solidFill>
                  <a:srgbClr val="1F497D">
                    <a:lumMod val="75000"/>
                  </a:srgbClr>
                </a:solidFill>
                <a:effectLst/>
                <a:uLnTx/>
                <a:uFillTx/>
                <a:latin typeface="Calibri"/>
                <a:ea typeface="ＭＳ Ｐゴシック" pitchFamily="112" charset="-128"/>
                <a:cs typeface="+mn-cs"/>
              </a:rPr>
              <a:t>Smart </a:t>
            </a:r>
            <a:r>
              <a:rPr kumimoji="0" lang="en-US" sz="2200" b="0" i="0" u="none" strike="noStrike" kern="1200" cap="none" spc="0" normalizeH="0" baseline="0" noProof="0" dirty="0">
                <a:ln>
                  <a:noFill/>
                </a:ln>
                <a:solidFill>
                  <a:srgbClr val="1F497D">
                    <a:lumMod val="75000"/>
                  </a:srgbClr>
                </a:solidFill>
                <a:effectLst/>
                <a:uLnTx/>
                <a:uFillTx/>
                <a:latin typeface="Calibri"/>
                <a:ea typeface="ＭＳ Ｐゴシック" pitchFamily="112" charset="-128"/>
                <a:cs typeface="+mn-cs"/>
              </a:rPr>
              <a:t>Irrigation </a:t>
            </a:r>
            <a:r>
              <a:rPr kumimoji="0" lang="en-US" sz="2200" b="0" i="0" u="none" strike="noStrike" kern="1200" cap="none" spc="0" normalizeH="0" baseline="0" noProof="0" dirty="0" smtClean="0">
                <a:ln>
                  <a:noFill/>
                </a:ln>
                <a:solidFill>
                  <a:srgbClr val="1F497D">
                    <a:lumMod val="75000"/>
                  </a:srgbClr>
                </a:solidFill>
                <a:effectLst/>
                <a:uLnTx/>
                <a:uFillTx/>
                <a:latin typeface="Calibri"/>
                <a:ea typeface="ＭＳ Ｐゴシック" pitchFamily="112" charset="-128"/>
                <a:cs typeface="+mn-cs"/>
              </a:rPr>
              <a:t>Controllers</a:t>
            </a:r>
          </a:p>
          <a:p>
            <a:pPr marL="800100" marR="0" lvl="1"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sz="2200" b="0" i="0" u="none" strike="noStrike" kern="1200" cap="none" spc="0" normalizeH="0" baseline="0" noProof="0" dirty="0" smtClean="0">
                <a:ln>
                  <a:noFill/>
                </a:ln>
                <a:solidFill>
                  <a:srgbClr val="1F497D">
                    <a:lumMod val="75000"/>
                  </a:srgbClr>
                </a:solidFill>
                <a:effectLst/>
                <a:uLnTx/>
                <a:uFillTx/>
                <a:latin typeface="Calibri"/>
                <a:ea typeface="ＭＳ Ｐゴシック" pitchFamily="112" charset="-128"/>
                <a:cs typeface="+mn-cs"/>
              </a:rPr>
              <a:t>Soil moisture sensing</a:t>
            </a:r>
          </a:p>
          <a:p>
            <a:pPr marL="800100" marR="0" lvl="1"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sz="2200" b="0" i="0" u="none" strike="noStrike" kern="1200" cap="none" spc="0" normalizeH="0" baseline="0" noProof="0" dirty="0" smtClean="0">
                <a:ln>
                  <a:noFill/>
                </a:ln>
                <a:solidFill>
                  <a:srgbClr val="1F497D">
                    <a:lumMod val="75000"/>
                  </a:srgbClr>
                </a:solidFill>
                <a:effectLst/>
                <a:uLnTx/>
                <a:uFillTx/>
                <a:latin typeface="Calibri"/>
                <a:ea typeface="ＭＳ Ｐゴシック" pitchFamily="112" charset="-128"/>
                <a:cs typeface="+mn-cs"/>
              </a:rPr>
              <a:t>Weather-based</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kumimoji="0" lang="en-US" sz="2200" b="0" i="0" u="none" strike="noStrike" kern="1200" cap="none" spc="0" normalizeH="0" baseline="0" noProof="0" dirty="0" smtClean="0">
              <a:ln>
                <a:noFill/>
              </a:ln>
              <a:solidFill>
                <a:srgbClr val="1F497D">
                  <a:lumMod val="75000"/>
                </a:srgbClr>
              </a:solidFill>
              <a:effectLst/>
              <a:uLnTx/>
              <a:uFillTx/>
              <a:latin typeface="Calibri"/>
              <a:ea typeface="ＭＳ Ｐゴシック" pitchFamily="112" charset="-128"/>
              <a:cs typeface="+mn-cs"/>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sz="2200" b="0" i="0" u="none" strike="noStrike" kern="1200" cap="none" spc="0" normalizeH="0" baseline="0" noProof="0" dirty="0" smtClean="0">
                <a:ln>
                  <a:noFill/>
                </a:ln>
                <a:solidFill>
                  <a:srgbClr val="1F497D">
                    <a:lumMod val="75000"/>
                  </a:srgbClr>
                </a:solidFill>
                <a:effectLst/>
                <a:uLnTx/>
                <a:uFillTx/>
                <a:latin typeface="Calibri"/>
                <a:ea typeface="ＭＳ Ｐゴシック" pitchFamily="112" charset="-128"/>
                <a:cs typeface="+mn-cs"/>
              </a:rPr>
              <a:t>High efficiency clothes washers</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kumimoji="0" lang="en-US" sz="2200" b="0" i="0" u="none" strike="noStrike" kern="1200" cap="none" spc="0" normalizeH="0" baseline="0" noProof="0" dirty="0" smtClean="0">
              <a:ln>
                <a:noFill/>
              </a:ln>
              <a:solidFill>
                <a:srgbClr val="1F497D">
                  <a:lumMod val="75000"/>
                </a:srgbClr>
              </a:solidFill>
              <a:effectLst/>
              <a:uLnTx/>
              <a:uFillTx/>
              <a:latin typeface="Calibri"/>
              <a:ea typeface="ＭＳ Ｐゴシック" pitchFamily="112" charset="-128"/>
              <a:cs typeface="+mn-cs"/>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sz="2200" b="0" i="0" u="none" strike="noStrike" kern="1200" cap="none" spc="0" normalizeH="0" baseline="0" noProof="0" dirty="0" smtClean="0">
                <a:ln>
                  <a:noFill/>
                </a:ln>
                <a:solidFill>
                  <a:srgbClr val="1F497D">
                    <a:lumMod val="75000"/>
                  </a:srgbClr>
                </a:solidFill>
                <a:effectLst/>
                <a:uLnTx/>
                <a:uFillTx/>
                <a:latin typeface="Calibri"/>
                <a:ea typeface="ＭＳ Ｐゴシック" pitchFamily="112" charset="-128"/>
                <a:cs typeface="+mn-cs"/>
              </a:rPr>
              <a:t>High efficiency toilets</a:t>
            </a:r>
            <a:endParaRPr kumimoji="0" lang="en-US" sz="2400" b="0" i="0" u="none" strike="noStrike" kern="1200" cap="none" spc="0" normalizeH="0" baseline="0" noProof="0" dirty="0">
              <a:ln>
                <a:noFill/>
              </a:ln>
              <a:solidFill>
                <a:srgbClr val="1F497D">
                  <a:lumMod val="75000"/>
                </a:srgbClr>
              </a:solidFill>
              <a:effectLst/>
              <a:uLnTx/>
              <a:uFillTx/>
              <a:latin typeface="Calibri"/>
              <a:ea typeface="ＭＳ Ｐゴシック" pitchFamily="112"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1F497D">
                  <a:lumMod val="75000"/>
                </a:srgbClr>
              </a:solidFill>
              <a:effectLst/>
              <a:uLnTx/>
              <a:uFillTx/>
              <a:latin typeface="Calibri"/>
              <a:ea typeface="ＭＳ Ｐゴシック" pitchFamily="112"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200" b="0" i="0" u="none" strike="noStrike" kern="1200" cap="none" spc="0" normalizeH="0" baseline="0" noProof="0" dirty="0" smtClean="0">
                <a:ln>
                  <a:noFill/>
                </a:ln>
                <a:solidFill>
                  <a:srgbClr val="1F497D">
                    <a:lumMod val="75000"/>
                  </a:srgbClr>
                </a:solidFill>
                <a:effectLst/>
                <a:uLnTx/>
                <a:uFillTx/>
                <a:latin typeface="Calibri"/>
                <a:ea typeface="ＭＳ Ｐゴシック" pitchFamily="112" charset="-128"/>
                <a:cs typeface="+mn-cs"/>
              </a:rPr>
              <a:t>A full list of devices and incentives is available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rgbClr val="1F497D">
                    <a:lumMod val="75000"/>
                  </a:srgbClr>
                </a:solidFill>
                <a:effectLst/>
                <a:uLnTx/>
                <a:uFillTx/>
                <a:latin typeface="Calibri"/>
                <a:ea typeface="ＭＳ Ｐゴシック" pitchFamily="112" charset="-128"/>
                <a:cs typeface="+mn-cs"/>
                <a:hlinkClick r:id="rId3"/>
              </a:rPr>
              <a:t>www.socalwatersmart.com</a:t>
            </a:r>
            <a:r>
              <a:rPr kumimoji="0" lang="en-US" sz="3200" b="0" i="0" u="none" strike="noStrike" kern="1200" cap="none" spc="0" normalizeH="0" baseline="0" noProof="0" dirty="0" smtClean="0">
                <a:ln>
                  <a:noFill/>
                </a:ln>
                <a:solidFill>
                  <a:srgbClr val="1F497D">
                    <a:lumMod val="75000"/>
                  </a:srgbClr>
                </a:solidFill>
                <a:effectLst/>
                <a:uLnTx/>
                <a:uFillTx/>
                <a:latin typeface="Calibri"/>
                <a:ea typeface="ＭＳ Ｐゴシック" pitchFamily="112" charset="-128"/>
                <a:cs typeface="+mn-cs"/>
              </a:rPr>
              <a:t> </a:t>
            </a:r>
          </a:p>
        </p:txBody>
      </p:sp>
      <p:sp>
        <p:nvSpPr>
          <p:cNvPr id="2" name="TextBox 1"/>
          <p:cNvSpPr txBox="1"/>
          <p:nvPr/>
        </p:nvSpPr>
        <p:spPr>
          <a:xfrm>
            <a:off x="304800" y="1241159"/>
            <a:ext cx="8077200" cy="76944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solidFill>
                  <a:srgbClr val="1F497D">
                    <a:lumMod val="75000"/>
                  </a:srgbClr>
                </a:solidFill>
                <a:effectLst/>
                <a:uLnTx/>
                <a:uFillTx/>
                <a:latin typeface="Calibri"/>
                <a:ea typeface="ＭＳ Ｐゴシック" pitchFamily="112" charset="-128"/>
                <a:cs typeface="+mn-cs"/>
              </a:rPr>
              <a:t>Metropolitan Water District offers </a:t>
            </a:r>
            <a:r>
              <a:rPr kumimoji="0" lang="en-US" sz="2200" b="0" i="0" u="none" strike="noStrike" kern="1200" cap="none" spc="0" normalizeH="0" baseline="0" noProof="0" dirty="0" smtClean="0">
                <a:ln>
                  <a:noFill/>
                </a:ln>
                <a:solidFill>
                  <a:srgbClr val="1F497D">
                    <a:lumMod val="75000"/>
                  </a:srgbClr>
                </a:solidFill>
                <a:effectLst/>
                <a:uLnTx/>
                <a:uFillTx/>
                <a:latin typeface="Calibri"/>
                <a:ea typeface="ＭＳ Ｐゴシック" pitchFamily="112" charset="-128"/>
                <a:cs typeface="+mn-cs"/>
              </a:rPr>
              <a:t>customers </a:t>
            </a:r>
            <a:r>
              <a:rPr kumimoji="0" lang="en-US" sz="2200" b="0" i="0" u="none" strike="noStrike" kern="1200" cap="none" spc="0" normalizeH="0" baseline="0" noProof="0" dirty="0">
                <a:ln>
                  <a:noFill/>
                </a:ln>
                <a:solidFill>
                  <a:srgbClr val="1F497D">
                    <a:lumMod val="75000"/>
                  </a:srgbClr>
                </a:solidFill>
                <a:effectLst/>
                <a:uLnTx/>
                <a:uFillTx/>
                <a:latin typeface="Calibri"/>
                <a:ea typeface="ＭＳ Ｐゴシック" pitchFamily="112" charset="-128"/>
                <a:cs typeface="+mn-cs"/>
              </a:rPr>
              <a:t>rebates on water saving devices. </a:t>
            </a:r>
            <a:r>
              <a:rPr kumimoji="0" lang="en-US" sz="2200" b="0" u="none" strike="noStrike" kern="1200" cap="none" spc="0" normalizeH="0" baseline="0" noProof="0" dirty="0">
                <a:ln>
                  <a:noFill/>
                </a:ln>
                <a:solidFill>
                  <a:srgbClr val="1F497D">
                    <a:lumMod val="75000"/>
                  </a:srgbClr>
                </a:solidFill>
                <a:effectLst/>
                <a:uLnTx/>
                <a:uFillTx/>
                <a:latin typeface="Calibri"/>
                <a:ea typeface="ＭＳ Ｐゴシック" pitchFamily="112" charset="-128"/>
                <a:cs typeface="+mn-cs"/>
              </a:rPr>
              <a:t>Western adds funding to select devices. </a:t>
            </a:r>
          </a:p>
        </p:txBody>
      </p:sp>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87171" y="3813253"/>
            <a:ext cx="2027583" cy="1922986"/>
          </a:xfrm>
          <a:prstGeom prst="rect">
            <a:avLst/>
          </a:prstGeom>
        </p:spPr>
      </p:pic>
      <p:pic>
        <p:nvPicPr>
          <p:cNvPr id="8" name="Picture 7"/>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826442" y="2225995"/>
            <a:ext cx="1885950" cy="1393963"/>
          </a:xfrm>
          <a:prstGeom prst="rect">
            <a:avLst/>
          </a:prstGeom>
        </p:spPr>
      </p:pic>
      <p:sp>
        <p:nvSpPr>
          <p:cNvPr id="10" name="TextBox 6"/>
          <p:cNvSpPr txBox="1"/>
          <p:nvPr/>
        </p:nvSpPr>
        <p:spPr>
          <a:xfrm>
            <a:off x="304800" y="152400"/>
            <a:ext cx="4418018" cy="461665"/>
          </a:xfrm>
          <a:prstGeom prst="rect">
            <a:avLst/>
          </a:prstGeom>
          <a:noFill/>
          <a:ln w="9525">
            <a:noFill/>
            <a:miter lim="800000"/>
            <a:headEnd/>
            <a:tailEnd/>
          </a:ln>
        </p:spPr>
        <p:txBody>
          <a:bodyPr wrap="square">
            <a:spAutoFit/>
          </a:bodyPr>
          <a:lstStyle>
            <a:defPPr>
              <a:defRPr lang="en-US"/>
            </a:defPPr>
            <a:lvl1pPr marL="0" marR="0" lvl="0" indent="0" defTabSz="914400" eaLnBrk="1" latinLnBrk="0" hangingPunct="1">
              <a:lnSpc>
                <a:spcPct val="100000"/>
              </a:lnSpc>
              <a:buClrTx/>
              <a:buSzTx/>
              <a:buFontTx/>
              <a:buNone/>
              <a:tabLst/>
              <a:defRPr kumimoji="0" i="0" u="none" strike="noStrike" cap="none" spc="0" normalizeH="0" baseline="0">
                <a:ln>
                  <a:noFill/>
                </a:ln>
                <a:solidFill>
                  <a:prstClr val="white"/>
                </a:solidFill>
                <a:effectLst/>
                <a:uLnTx/>
                <a:uFillTx/>
                <a:latin typeface="Arial" panose="020B0604020202020204" pitchFamily="34" charset="0"/>
                <a:cs typeface="Arial" panose="020B0604020202020204" pitchFamily="34" charset="0"/>
              </a:defRPr>
            </a:lvl1pPr>
          </a:lstStyle>
          <a:p>
            <a:r>
              <a:rPr lang="en-US" dirty="0"/>
              <a:t>Customer Support Programs</a:t>
            </a:r>
          </a:p>
        </p:txBody>
      </p:sp>
    </p:spTree>
    <p:extLst>
      <p:ext uri="{BB962C8B-B14F-4D97-AF65-F5344CB8AC3E}">
        <p14:creationId xmlns:p14="http://schemas.microsoft.com/office/powerpoint/2010/main" val="6346894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3"/>
          <p:cNvSpPr txBox="1"/>
          <p:nvPr/>
        </p:nvSpPr>
        <p:spPr>
          <a:xfrm>
            <a:off x="1362455" y="4287922"/>
            <a:ext cx="4398264" cy="810076"/>
          </a:xfrm>
          <a:prstGeom prst="rect">
            <a:avLst/>
          </a:prstGeom>
          <a:noFill/>
          <a:ln>
            <a:noFill/>
          </a:ln>
        </p:spPr>
        <p:txBody>
          <a:bodyPr wrap="square" lIns="0" tIns="0" rIns="0" bIns="0" anchor="t"/>
          <a:lstStyle/>
          <a:p>
            <a:pPr marL="342900" marR="0" lvl="0" indent="-342900" algn="l" defTabSz="457200" rtl="0" eaLnBrk="1" fontAlgn="auto" latinLnBrk="0" hangingPunct="1">
              <a:lnSpc>
                <a:spcPct val="100000"/>
              </a:lnSpc>
              <a:spcBef>
                <a:spcPts val="0"/>
              </a:spcBef>
              <a:spcAft>
                <a:spcPts val="0"/>
              </a:spcAft>
              <a:buClrTx/>
              <a:buSzTx/>
              <a:buFont typeface="Wingdings" pitchFamily="2" charset="2"/>
              <a:buChar char="§"/>
              <a:tabLst/>
              <a:defRPr lang="en-US"/>
            </a:pPr>
            <a:endParaRPr kumimoji="0" lang="en-US" sz="2400" b="0" i="0" u="none" strike="noStrike" kern="1200" cap="none" spc="24" normalizeH="0" baseline="0" noProof="0" dirty="0">
              <a:ln>
                <a:noFill/>
              </a:ln>
              <a:solidFill>
                <a:srgbClr val="2D5286"/>
              </a:solidFill>
              <a:effectLst/>
              <a:uLnTx/>
              <a:uFillTx/>
              <a:latin typeface="Arial" charset="77"/>
              <a:ea typeface="Arial" charset="77"/>
              <a:cs typeface="Arial" charset="77"/>
            </a:endParaRPr>
          </a:p>
        </p:txBody>
      </p:sp>
      <p:sp>
        <p:nvSpPr>
          <p:cNvPr id="14" name="TextBox 4"/>
          <p:cNvSpPr txBox="1"/>
          <p:nvPr/>
        </p:nvSpPr>
        <p:spPr>
          <a:xfrm>
            <a:off x="1390758" y="3153487"/>
            <a:ext cx="4306823" cy="696610"/>
          </a:xfrm>
          <a:prstGeom prst="rect">
            <a:avLst/>
          </a:prstGeom>
          <a:noFill/>
          <a:ln>
            <a:noFill/>
          </a:ln>
        </p:spPr>
        <p:txBody>
          <a:bodyPr wrap="square" lIns="0" tIns="0" rIns="0" bIns="0" anchor="t"/>
          <a:lstStyle/>
          <a:p>
            <a:pPr marL="342900" marR="0" lvl="0" indent="-342900" algn="l" defTabSz="457200" rtl="0" eaLnBrk="1" fontAlgn="auto" latinLnBrk="0" hangingPunct="1">
              <a:lnSpc>
                <a:spcPct val="100000"/>
              </a:lnSpc>
              <a:spcBef>
                <a:spcPts val="0"/>
              </a:spcBef>
              <a:spcAft>
                <a:spcPts val="0"/>
              </a:spcAft>
              <a:buClrTx/>
              <a:buSzTx/>
              <a:buFont typeface="Wingdings" pitchFamily="2" charset="2"/>
              <a:buChar char="§"/>
              <a:tabLst/>
              <a:defRPr lang="en-US"/>
            </a:pPr>
            <a:endParaRPr kumimoji="0" lang="en-US" sz="2400" b="0" i="0" u="none" strike="noStrike" kern="1200" cap="none" spc="24" normalizeH="0" baseline="0" noProof="0" dirty="0">
              <a:ln>
                <a:noFill/>
              </a:ln>
              <a:solidFill>
                <a:srgbClr val="2D5286"/>
              </a:solidFill>
              <a:effectLst/>
              <a:uLnTx/>
              <a:uFillTx/>
              <a:latin typeface="Arial" charset="77"/>
              <a:ea typeface="Arial" charset="77"/>
              <a:cs typeface="Arial" charset="77"/>
            </a:endParaRPr>
          </a:p>
        </p:txBody>
      </p:sp>
      <p:sp>
        <p:nvSpPr>
          <p:cNvPr id="15" name="TextBox 5"/>
          <p:cNvSpPr txBox="1"/>
          <p:nvPr/>
        </p:nvSpPr>
        <p:spPr>
          <a:xfrm>
            <a:off x="1408176" y="2013752"/>
            <a:ext cx="4379976" cy="738592"/>
          </a:xfrm>
          <a:prstGeom prst="rect">
            <a:avLst/>
          </a:prstGeom>
          <a:noFill/>
          <a:ln>
            <a:noFill/>
          </a:ln>
        </p:spPr>
        <p:txBody>
          <a:bodyPr wrap="square" lIns="0" tIns="0" rIns="0" bIns="0" anchor="t"/>
          <a:lstStyle/>
          <a:p>
            <a:pPr marL="342900" marR="0" lvl="0" indent="-342900" algn="l" defTabSz="457200" rtl="0" eaLnBrk="1" fontAlgn="auto" latinLnBrk="0" hangingPunct="1">
              <a:lnSpc>
                <a:spcPct val="100000"/>
              </a:lnSpc>
              <a:spcBef>
                <a:spcPts val="0"/>
              </a:spcBef>
              <a:spcAft>
                <a:spcPts val="0"/>
              </a:spcAft>
              <a:buClrTx/>
              <a:buSzTx/>
              <a:buFont typeface="Wingdings" pitchFamily="2" charset="2"/>
              <a:buChar char="§"/>
              <a:tabLst/>
              <a:defRPr lang="en-US"/>
            </a:pPr>
            <a:endParaRPr kumimoji="0" lang="en-US" sz="2400" b="0" i="0" u="none" strike="noStrike" kern="1200" cap="none" spc="24" normalizeH="0" baseline="0" noProof="0" dirty="0">
              <a:ln>
                <a:noFill/>
              </a:ln>
              <a:solidFill>
                <a:srgbClr val="2D5286"/>
              </a:solidFill>
              <a:effectLst/>
              <a:uLnTx/>
              <a:uFillTx/>
              <a:latin typeface="Arial" charset="77"/>
              <a:ea typeface="Arial" charset="77"/>
              <a:cs typeface="Arial" charset="77"/>
            </a:endParaRPr>
          </a:p>
        </p:txBody>
      </p:sp>
      <p:sp>
        <p:nvSpPr>
          <p:cNvPr id="16" name="TextBox 6"/>
          <p:cNvSpPr txBox="1"/>
          <p:nvPr/>
        </p:nvSpPr>
        <p:spPr>
          <a:xfrm>
            <a:off x="533400" y="152400"/>
            <a:ext cx="4419600" cy="478174"/>
          </a:xfrm>
          <a:prstGeom prst="rect">
            <a:avLst/>
          </a:prstGeom>
          <a:noFill/>
          <a:ln w="9525">
            <a:noFill/>
            <a:miter lim="800000"/>
            <a:headEnd/>
            <a:tailEnd/>
          </a:ln>
        </p:spPr>
        <p:txBody>
          <a:bodyPr wrap="square">
            <a:spAutoFit/>
          </a:bodyPr>
          <a:lstStyle>
            <a:defPPr>
              <a:defRPr lang="en-US"/>
            </a:defPPr>
            <a:lvl1pPr marL="0" marR="0" lvl="0" indent="0" defTabSz="914400" eaLnBrk="1" latinLnBrk="0" hangingPunct="1">
              <a:lnSpc>
                <a:spcPct val="100000"/>
              </a:lnSpc>
              <a:buClrTx/>
              <a:buSzTx/>
              <a:buFontTx/>
              <a:buNone/>
              <a:tabLst/>
              <a:defRPr kumimoji="0" i="0" u="none" strike="noStrike" cap="none" spc="0" normalizeH="0" baseline="0">
                <a:ln>
                  <a:noFill/>
                </a:ln>
                <a:solidFill>
                  <a:prstClr val="white"/>
                </a:solidFill>
                <a:effectLst/>
                <a:uLnTx/>
                <a:uFillTx/>
                <a:latin typeface="Arial" panose="020B0604020202020204" pitchFamily="34" charset="0"/>
                <a:cs typeface="Arial" panose="020B0604020202020204" pitchFamily="34" charset="0"/>
              </a:defRPr>
            </a:lvl1pPr>
          </a:lstStyle>
          <a:p>
            <a:r>
              <a:rPr lang="en-US" dirty="0"/>
              <a:t>Customer Support Programs</a:t>
            </a:r>
          </a:p>
        </p:txBody>
      </p:sp>
      <p:sp>
        <p:nvSpPr>
          <p:cNvPr id="2" name="TextBox 1"/>
          <p:cNvSpPr txBox="1"/>
          <p:nvPr/>
        </p:nvSpPr>
        <p:spPr>
          <a:xfrm>
            <a:off x="381000" y="1143000"/>
            <a:ext cx="5181600" cy="507831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smtClean="0">
              <a:ln>
                <a:noFill/>
              </a:ln>
              <a:solidFill>
                <a:srgbClr val="4F81BD">
                  <a:lumMod val="50000"/>
                </a:srgbClr>
              </a:solidFill>
              <a:effectLst/>
              <a:uLnTx/>
              <a:uFillTx/>
              <a:latin typeface="Arial" charset="0"/>
              <a:ea typeface="ＭＳ Ｐゴシック" pitchFamily="112"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200" b="0" i="0" u="none" strike="noStrike" kern="1200" cap="none" spc="0" normalizeH="0" baseline="0" noProof="0" dirty="0" smtClean="0">
                <a:ln>
                  <a:noFill/>
                </a:ln>
                <a:solidFill>
                  <a:srgbClr val="1F497D"/>
                </a:solidFill>
                <a:effectLst/>
                <a:uLnTx/>
                <a:uFillTx/>
                <a:latin typeface="Calibri"/>
                <a:ea typeface="ＭＳ Ｐゴシック" pitchFamily="112" charset="-128"/>
                <a:cs typeface="+mn-cs"/>
              </a:rPr>
              <a:t>Western offers </a:t>
            </a:r>
            <a:r>
              <a:rPr kumimoji="0" lang="en-US" sz="2200" b="0" i="1" u="none" strike="noStrike" kern="1200" cap="none" spc="0" normalizeH="0" baseline="0" noProof="0" dirty="0" smtClean="0">
                <a:ln>
                  <a:noFill/>
                </a:ln>
                <a:solidFill>
                  <a:srgbClr val="1F497D"/>
                </a:solidFill>
                <a:effectLst/>
                <a:uLnTx/>
                <a:uFillTx/>
                <a:latin typeface="Calibri"/>
                <a:ea typeface="ＭＳ Ｐゴシック" pitchFamily="112" charset="-128"/>
                <a:cs typeface="+mn-cs"/>
              </a:rPr>
              <a:t>free</a:t>
            </a:r>
            <a:r>
              <a:rPr kumimoji="0" lang="en-US" sz="2200" b="0" i="0" u="none" strike="noStrike" kern="1200" cap="none" spc="0" normalizeH="0" baseline="0" noProof="0" dirty="0" smtClean="0">
                <a:ln>
                  <a:noFill/>
                </a:ln>
                <a:solidFill>
                  <a:srgbClr val="1F497D"/>
                </a:solidFill>
                <a:effectLst/>
                <a:uLnTx/>
                <a:uFillTx/>
                <a:latin typeface="Calibri"/>
                <a:ea typeface="ＭＳ Ｐゴシック" pitchFamily="112" charset="-128"/>
                <a:cs typeface="+mn-cs"/>
              </a:rPr>
              <a:t> landscape efficiency evaluations to commercial and residential customers.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200" b="0" i="0" u="none" strike="noStrike" kern="1200" cap="none" spc="0" normalizeH="0" baseline="0" noProof="0" dirty="0" smtClean="0">
              <a:ln>
                <a:noFill/>
              </a:ln>
              <a:solidFill>
                <a:srgbClr val="1F497D"/>
              </a:solidFill>
              <a:effectLst/>
              <a:uLnTx/>
              <a:uFillTx/>
              <a:latin typeface="Calibri"/>
              <a:ea typeface="ＭＳ Ｐゴシック" pitchFamily="112" charset="-128"/>
              <a:cs typeface="+mn-cs"/>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sz="2200" b="0" i="0" u="none" strike="noStrike" kern="1200" cap="none" spc="0" normalizeH="0" baseline="0" noProof="0" dirty="0" smtClean="0">
                <a:ln>
                  <a:noFill/>
                </a:ln>
                <a:solidFill>
                  <a:srgbClr val="1F497D"/>
                </a:solidFill>
                <a:effectLst/>
                <a:uLnTx/>
                <a:uFillTx/>
                <a:latin typeface="Calibri"/>
                <a:ea typeface="ＭＳ Ｐゴシック" pitchFamily="112" charset="-128"/>
                <a:cs typeface="+mn-cs"/>
              </a:rPr>
              <a:t>Includes customized recommendations to improve efficiency in the </a:t>
            </a:r>
            <a:br>
              <a:rPr kumimoji="0" lang="en-US" sz="2200" b="0" i="0" u="none" strike="noStrike" kern="1200" cap="none" spc="0" normalizeH="0" baseline="0" noProof="0" dirty="0" smtClean="0">
                <a:ln>
                  <a:noFill/>
                </a:ln>
                <a:solidFill>
                  <a:srgbClr val="1F497D"/>
                </a:solidFill>
                <a:effectLst/>
                <a:uLnTx/>
                <a:uFillTx/>
                <a:latin typeface="Calibri"/>
                <a:ea typeface="ＭＳ Ｐゴシック" pitchFamily="112" charset="-128"/>
                <a:cs typeface="+mn-cs"/>
              </a:rPr>
            </a:br>
            <a:r>
              <a:rPr kumimoji="0" lang="en-US" sz="2200" b="0" i="0" u="none" strike="noStrike" kern="1200" cap="none" spc="0" normalizeH="0" baseline="0" noProof="0" dirty="0" smtClean="0">
                <a:ln>
                  <a:noFill/>
                </a:ln>
                <a:solidFill>
                  <a:srgbClr val="1F497D"/>
                </a:solidFill>
                <a:effectLst/>
                <a:uLnTx/>
                <a:uFillTx/>
                <a:latin typeface="Calibri"/>
                <a:ea typeface="ＭＳ Ｐゴシック" pitchFamily="112" charset="-128"/>
                <a:cs typeface="+mn-cs"/>
              </a:rPr>
              <a:t>landscape and indoors.</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kumimoji="0" lang="en-US" sz="2200" b="0" i="0" u="none" strike="noStrike" kern="1200" cap="none" spc="0" normalizeH="0" baseline="0" noProof="0" dirty="0" smtClean="0">
              <a:ln>
                <a:noFill/>
              </a:ln>
              <a:solidFill>
                <a:srgbClr val="1F497D"/>
              </a:solidFill>
              <a:effectLst/>
              <a:uLnTx/>
              <a:uFillTx/>
              <a:latin typeface="Calibri"/>
              <a:ea typeface="ＭＳ Ｐゴシック" pitchFamily="112" charset="-128"/>
              <a:cs typeface="+mn-cs"/>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sz="2200" b="0" i="0" u="none" strike="noStrike" kern="1200" cap="none" spc="0" normalizeH="0" baseline="0" noProof="0" dirty="0" smtClean="0">
                <a:ln>
                  <a:noFill/>
                </a:ln>
                <a:solidFill>
                  <a:srgbClr val="1F497D"/>
                </a:solidFill>
                <a:effectLst/>
                <a:uLnTx/>
                <a:uFillTx/>
                <a:latin typeface="Calibri"/>
                <a:ea typeface="ＭＳ Ｐゴシック" pitchFamily="112" charset="-128"/>
                <a:cs typeface="+mn-cs"/>
              </a:rPr>
              <a:t>Prioritizes repairs and provides photos of problem areas.</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endParaRPr kumimoji="0" lang="en-US" sz="2200" b="0" i="0" u="none" strike="noStrike" kern="1200" cap="none" spc="0" normalizeH="0" baseline="0" noProof="0" dirty="0">
              <a:ln>
                <a:noFill/>
              </a:ln>
              <a:solidFill>
                <a:srgbClr val="1F497D"/>
              </a:solidFill>
              <a:effectLst/>
              <a:uLnTx/>
              <a:uFillTx/>
              <a:latin typeface="Calibri"/>
              <a:ea typeface="ＭＳ Ｐゴシック" pitchFamily="112" charset="-128"/>
              <a:cs typeface="+mn-cs"/>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sz="2200" b="0" i="0" u="none" strike="noStrike" kern="1200" cap="none" spc="0" normalizeH="0" baseline="0" noProof="0" dirty="0" smtClean="0">
                <a:ln>
                  <a:noFill/>
                </a:ln>
                <a:solidFill>
                  <a:srgbClr val="1F497D"/>
                </a:solidFill>
                <a:effectLst/>
                <a:uLnTx/>
                <a:uFillTx/>
                <a:latin typeface="Calibri"/>
                <a:ea typeface="ＭＳ Ｐゴシック" pitchFamily="112" charset="-128"/>
                <a:cs typeface="+mn-cs"/>
              </a:rPr>
              <a:t>Measures irrigated area by meter;  </a:t>
            </a:r>
            <a:r>
              <a:rPr kumimoji="0" lang="en-US" sz="2200" b="0" i="0" u="none" strike="noStrike" kern="1200" cap="none" spc="0" normalizeH="0" baseline="0" noProof="0" dirty="0">
                <a:ln>
                  <a:noFill/>
                </a:ln>
                <a:solidFill>
                  <a:srgbClr val="1F497D"/>
                </a:solidFill>
                <a:effectLst/>
                <a:uLnTx/>
                <a:uFillTx/>
                <a:latin typeface="Calibri"/>
                <a:ea typeface="ＭＳ Ｐゴシック" pitchFamily="112" charset="-128"/>
                <a:cs typeface="+mn-cs"/>
              </a:rPr>
              <a:t>u</a:t>
            </a:r>
            <a:r>
              <a:rPr kumimoji="0" lang="en-US" sz="2200" b="0" i="0" u="none" strike="noStrike" kern="1200" cap="none" spc="0" normalizeH="0" baseline="0" noProof="0" dirty="0" smtClean="0">
                <a:ln>
                  <a:noFill/>
                </a:ln>
                <a:solidFill>
                  <a:srgbClr val="1F497D"/>
                </a:solidFill>
                <a:effectLst/>
                <a:uLnTx/>
                <a:uFillTx/>
                <a:latin typeface="Calibri"/>
                <a:ea typeface="ＭＳ Ｐゴシック" pitchFamily="112" charset="-128"/>
                <a:cs typeface="+mn-cs"/>
              </a:rPr>
              <a:t>seful for water budget accuracy. </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srgbClr val="1F497D">
                  <a:lumMod val="75000"/>
                </a:srgbClr>
              </a:solidFill>
              <a:effectLst/>
              <a:uLnTx/>
              <a:uFillTx/>
              <a:latin typeface="Calibri"/>
              <a:ea typeface="ＭＳ Ｐゴシック" pitchFamily="112" charset="-128"/>
              <a:cs typeface="+mn-cs"/>
            </a:endParaRP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67101" y="1371600"/>
            <a:ext cx="3048000" cy="4572000"/>
          </a:xfrm>
          <a:prstGeom prst="rect">
            <a:avLst/>
          </a:prstGeom>
          <a:effectLst>
            <a:outerShdw blurRad="50800" dist="38100" algn="l" rotWithShape="0">
              <a:prstClr val="black">
                <a:alpha val="40000"/>
              </a:prstClr>
            </a:outerShdw>
          </a:effectLst>
        </p:spPr>
      </p:pic>
    </p:spTree>
    <p:extLst>
      <p:ext uri="{BB962C8B-B14F-4D97-AF65-F5344CB8AC3E}">
        <p14:creationId xmlns:p14="http://schemas.microsoft.com/office/powerpoint/2010/main" val="368863779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AFE8FE4F713814B8688422053EE3AF9" ma:contentTypeVersion="3" ma:contentTypeDescription="Create a new document." ma:contentTypeScope="" ma:versionID="eaabae6a96c518fa9364c19a89a68fe0">
  <xsd:schema xmlns:xsd="http://www.w3.org/2001/XMLSchema" xmlns:xs="http://www.w3.org/2001/XMLSchema" xmlns:p="http://schemas.microsoft.com/office/2006/metadata/properties" xmlns:ns2="c9c7e337-9a8c-4213-8df3-078f0be7d516" targetNamespace="http://schemas.microsoft.com/office/2006/metadata/properties" ma:root="true" ma:fieldsID="eb360f70b98f6e95aa65ed8b7291c977" ns2:_="">
    <xsd:import namespace="c9c7e337-9a8c-4213-8df3-078f0be7d516"/>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c7e337-9a8c-4213-8df3-078f0be7d51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documentManagement>
    <_dlc_DocId xmlns="c9c7e337-9a8c-4213-8df3-078f0be7d516">UVEASNHZTKVX-54-15</_dlc_DocId>
    <_dlc_DocIdUrl xmlns="c9c7e337-9a8c-4213-8df3-078f0be7d516">
      <Url>http://westernconnect/community/_layouts/DocIdRedir.aspx?ID=UVEASNHZTKVX-54-15</Url>
      <Description>UVEASNHZTKVX-54-15</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5CE69C4-9196-4628-B953-9BEBA1FE09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c7e337-9a8c-4213-8df3-078f0be7d5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6A060ED-5A40-423D-9BF0-D7F1F0375A13}">
  <ds:schemaRefs>
    <ds:schemaRef ds:uri="http://schemas.microsoft.com/sharepoint/events"/>
  </ds:schemaRefs>
</ds:datastoreItem>
</file>

<file path=customXml/itemProps3.xml><?xml version="1.0" encoding="utf-8"?>
<ds:datastoreItem xmlns:ds="http://schemas.openxmlformats.org/officeDocument/2006/customXml" ds:itemID="{F38F8A2C-5DDB-4B63-B542-8EF62B498D05}">
  <ds:schemaRefs>
    <ds:schemaRef ds:uri="http://purl.org/dc/elements/1.1/"/>
    <ds:schemaRef ds:uri="http://schemas.microsoft.com/office/2006/metadata/properties"/>
    <ds:schemaRef ds:uri="http://schemas.microsoft.com/office/2006/documentManagement/types"/>
    <ds:schemaRef ds:uri="c9c7e337-9a8c-4213-8df3-078f0be7d516"/>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4.xml><?xml version="1.0" encoding="utf-8"?>
<ds:datastoreItem xmlns:ds="http://schemas.openxmlformats.org/officeDocument/2006/customXml" ds:itemID="{4F0404EE-5D43-42EA-B95A-3318663C0C7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4058</TotalTime>
  <Words>1695</Words>
  <Application>Microsoft Office PowerPoint</Application>
  <PresentationFormat>On-screen Show (4:3)</PresentationFormat>
  <Paragraphs>417</Paragraphs>
  <Slides>40</Slides>
  <Notes>27</Notes>
  <HiddenSlides>0</HiddenSlides>
  <MMClips>0</MMClips>
  <ScaleCrop>false</ScaleCrop>
  <HeadingPairs>
    <vt:vector size="6" baseType="variant">
      <vt:variant>
        <vt:lpstr>Fonts Used</vt:lpstr>
      </vt:variant>
      <vt:variant>
        <vt:i4>11</vt:i4>
      </vt:variant>
      <vt:variant>
        <vt:lpstr>Theme</vt:lpstr>
      </vt:variant>
      <vt:variant>
        <vt:i4>7</vt:i4>
      </vt:variant>
      <vt:variant>
        <vt:lpstr>Slide Titles</vt:lpstr>
      </vt:variant>
      <vt:variant>
        <vt:i4>40</vt:i4>
      </vt:variant>
    </vt:vector>
  </HeadingPairs>
  <TitlesOfParts>
    <vt:vector size="58" baseType="lpstr">
      <vt:lpstr>ＭＳ Ｐゴシック</vt:lpstr>
      <vt:lpstr>Arial</vt:lpstr>
      <vt:lpstr>Arial Black</vt:lpstr>
      <vt:lpstr>Arial Bold</vt:lpstr>
      <vt:lpstr>Calibri</vt:lpstr>
      <vt:lpstr>Helvetica</vt:lpstr>
      <vt:lpstr>Museo Sans 500</vt:lpstr>
      <vt:lpstr>Museo Sans 700</vt:lpstr>
      <vt:lpstr>Symbol</vt:lpstr>
      <vt:lpstr>Times New Roman</vt:lpstr>
      <vt:lpstr>Wingdings</vt:lpstr>
      <vt:lpstr>2_Office Theme</vt:lpstr>
      <vt:lpstr>3_Office Theme</vt:lpstr>
      <vt:lpstr>4_Office Theme</vt:lpstr>
      <vt:lpstr>8_Custom Design</vt:lpstr>
      <vt:lpstr>7_Custom Design</vt:lpstr>
      <vt:lpstr>5_Office Theme</vt:lpstr>
      <vt:lpstr>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Office 2004 Test Drive User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2004 Test Drive User</dc:creator>
  <cp:lastModifiedBy>Tim Barr</cp:lastModifiedBy>
  <cp:revision>214</cp:revision>
  <dcterms:created xsi:type="dcterms:W3CDTF">2008-07-25T19:08:54Z</dcterms:created>
  <dcterms:modified xsi:type="dcterms:W3CDTF">2016-10-14T16:24:07Z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0x0101001AFE8FE4F713814B8688422053EE3AF9</vt:lpwstr>
  </property>
  <property fmtid="{D5CDD505-2E9C-101B-9397-08002B2CF9AE}" pid="3" name="_dlc_DocIdItemGuid">
    <vt:lpwstr>6d841b17-38e5-4848-b757-412b4714156f</vt:lpwstr>
  </property>
</Properties>
</file>