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256" r:id="rId2"/>
    <p:sldId id="261" r:id="rId3"/>
    <p:sldId id="260" r:id="rId4"/>
    <p:sldId id="381" r:id="rId5"/>
    <p:sldId id="382" r:id="rId6"/>
    <p:sldId id="383" r:id="rId7"/>
    <p:sldId id="365" r:id="rId8"/>
    <p:sldId id="384" r:id="rId9"/>
    <p:sldId id="385" r:id="rId10"/>
    <p:sldId id="386" r:id="rId11"/>
    <p:sldId id="387" r:id="rId12"/>
    <p:sldId id="388" r:id="rId13"/>
    <p:sldId id="389" r:id="rId14"/>
    <p:sldId id="417" r:id="rId15"/>
    <p:sldId id="418" r:id="rId16"/>
    <p:sldId id="415" r:id="rId17"/>
    <p:sldId id="390" r:id="rId18"/>
    <p:sldId id="391" r:id="rId19"/>
    <p:sldId id="392" r:id="rId20"/>
    <p:sldId id="393" r:id="rId21"/>
    <p:sldId id="394" r:id="rId22"/>
    <p:sldId id="395" r:id="rId23"/>
    <p:sldId id="396" r:id="rId24"/>
    <p:sldId id="380" r:id="rId25"/>
    <p:sldId id="397" r:id="rId26"/>
    <p:sldId id="398" r:id="rId27"/>
    <p:sldId id="399" r:id="rId28"/>
    <p:sldId id="400" r:id="rId29"/>
    <p:sldId id="401" r:id="rId30"/>
    <p:sldId id="402" r:id="rId31"/>
    <p:sldId id="403" r:id="rId32"/>
    <p:sldId id="404" r:id="rId33"/>
    <p:sldId id="405" r:id="rId34"/>
    <p:sldId id="406" r:id="rId35"/>
    <p:sldId id="407" r:id="rId36"/>
    <p:sldId id="408" r:id="rId37"/>
    <p:sldId id="410" r:id="rId38"/>
    <p:sldId id="411" r:id="rId39"/>
    <p:sldId id="412" r:id="rId40"/>
    <p:sldId id="413" r:id="rId41"/>
    <p:sldId id="409" r:id="rId42"/>
    <p:sldId id="414" r:id="rId43"/>
    <p:sldId id="36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4" autoAdjust="0"/>
    <p:restoredTop sz="94660"/>
  </p:normalViewPr>
  <p:slideViewPr>
    <p:cSldViewPr>
      <p:cViewPr varScale="1">
        <p:scale>
          <a:sx n="74" d="100"/>
          <a:sy n="74" d="100"/>
        </p:scale>
        <p:origin x="-132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AF851A-BF52-4D74-AD53-5077A955FAD9}" type="datetimeFigureOut">
              <a:rPr lang="es-MX" smtClean="0"/>
              <a:pPr/>
              <a:t>4/25/12</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93418-F95C-4364-A4A6-5BA076DC2868}" type="slidenum">
              <a:rPr lang="es-MX" smtClean="0"/>
              <a:pPr/>
              <a:t>‹#›</a:t>
            </a:fld>
            <a:endParaRPr lang="es-MX"/>
          </a:p>
        </p:txBody>
      </p:sp>
    </p:spTree>
    <p:extLst>
      <p:ext uri="{BB962C8B-B14F-4D97-AF65-F5344CB8AC3E}">
        <p14:creationId xmlns:p14="http://schemas.microsoft.com/office/powerpoint/2010/main" val="150038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00603C51-DAAB-469D-9C10-E81735B414BF}" type="datetimeFigureOut">
              <a:rPr lang="es-MX" smtClean="0"/>
              <a:pPr/>
              <a:t>4/25/12</a:t>
            </a:fld>
            <a:endParaRPr lang="es-MX"/>
          </a:p>
        </p:txBody>
      </p:sp>
      <p:sp>
        <p:nvSpPr>
          <p:cNvPr id="17" name="Footer Placeholder 16"/>
          <p:cNvSpPr>
            <a:spLocks noGrp="1"/>
          </p:cNvSpPr>
          <p:nvPr>
            <p:ph type="ftr" sz="quarter" idx="11"/>
          </p:nvPr>
        </p:nvSpPr>
        <p:spPr/>
        <p:txBody>
          <a:bodyPr/>
          <a:lstStyle/>
          <a:p>
            <a:endParaRPr lang="es-MX"/>
          </a:p>
        </p:txBody>
      </p:sp>
      <p:sp>
        <p:nvSpPr>
          <p:cNvPr id="29" name="Slide Number Placeholder 28"/>
          <p:cNvSpPr>
            <a:spLocks noGrp="1"/>
          </p:cNvSpPr>
          <p:nvPr>
            <p:ph type="sldNum" sz="quarter" idx="12"/>
          </p:nvPr>
        </p:nvSpPr>
        <p:spPr/>
        <p:txBody>
          <a:bodyPr/>
          <a:lstStyle/>
          <a:p>
            <a:fld id="{ADAF21D8-5862-4A69-A7C2-AAB44776ED0C}" type="slidenum">
              <a:rPr lang="es-MX" smtClean="0"/>
              <a:pPr/>
              <a:t>‹#›</a:t>
            </a:fld>
            <a:endParaRPr lang="es-MX"/>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4/25/12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4/25/12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603C51-DAAB-469D-9C10-E81735B414BF}" type="datetimeFigureOut">
              <a:rPr lang="es-MX" smtClean="0"/>
              <a:pPr/>
              <a:t>4/25/12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0603C51-DAAB-469D-9C10-E81735B414BF}" type="datetimeFigureOut">
              <a:rPr lang="es-MX" smtClean="0"/>
              <a:pPr/>
              <a:t>4/25/12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7924800" y="6416675"/>
            <a:ext cx="762000" cy="365125"/>
          </a:xfrm>
        </p:spPr>
        <p:txBody>
          <a:bodyPr/>
          <a:lstStyle/>
          <a:p>
            <a:fld id="{ADAF21D8-5862-4A69-A7C2-AAB44776ED0C}" type="slidenum">
              <a:rPr lang="es-MX" smtClean="0"/>
              <a:pPr/>
              <a:t>‹#›</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603C51-DAAB-469D-9C10-E81735B414BF}" type="datetimeFigureOut">
              <a:rPr lang="es-MX" smtClean="0"/>
              <a:pPr/>
              <a:t>4/25/12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0603C51-DAAB-469D-9C10-E81735B414BF}" type="datetimeFigureOut">
              <a:rPr lang="es-MX" smtClean="0"/>
              <a:pPr/>
              <a:t>4/25/12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0603C51-DAAB-469D-9C10-E81735B414BF}" type="datetimeFigureOut">
              <a:rPr lang="es-MX" smtClean="0"/>
              <a:pPr/>
              <a:t>4/25/12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603C51-DAAB-469D-9C10-E81735B414BF}" type="datetimeFigureOut">
              <a:rPr lang="es-MX" smtClean="0"/>
              <a:pPr/>
              <a:t>4/25/12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603C51-DAAB-469D-9C10-E81735B414BF}" type="datetimeFigureOut">
              <a:rPr lang="es-MX" smtClean="0"/>
              <a:pPr/>
              <a:t>4/25/12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0603C51-DAAB-469D-9C10-E81735B414BF}" type="datetimeFigureOut">
              <a:rPr lang="es-MX" smtClean="0"/>
              <a:pPr/>
              <a:t>4/25/12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F21D8-5862-4A69-A7C2-AAB44776ED0C}" type="slidenum">
              <a:rPr lang="es-MX" smtClean="0"/>
              <a:pPr/>
              <a:t>‹#›</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0603C51-DAAB-469D-9C10-E81735B414BF}" type="datetimeFigureOut">
              <a:rPr lang="es-MX" smtClean="0"/>
              <a:pPr/>
              <a:t>4/25/12</a:t>
            </a:fld>
            <a:endParaRPr lang="es-MX"/>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s-MX"/>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DAF21D8-5862-4A69-A7C2-AAB44776ED0C}" type="slidenum">
              <a:rPr lang="es-MX" smtClean="0"/>
              <a:pPr/>
              <a:t>‹#›</a:t>
            </a:fld>
            <a:endParaRPr lang="es-MX"/>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Urban Forest Management Plan Grant Program</a:t>
            </a:r>
            <a:endParaRPr lang="en-US" dirty="0"/>
          </a:p>
        </p:txBody>
      </p:sp>
      <p:sp>
        <p:nvSpPr>
          <p:cNvPr id="7" name="Subtitle 6"/>
          <p:cNvSpPr>
            <a:spLocks noGrp="1"/>
          </p:cNvSpPr>
          <p:nvPr>
            <p:ph type="subTitle" idx="4294967295"/>
          </p:nvPr>
        </p:nvSpPr>
        <p:spPr>
          <a:xfrm>
            <a:off x="381000" y="1524000"/>
            <a:ext cx="7772400" cy="1752600"/>
          </a:xfrm>
        </p:spPr>
        <p:txBody>
          <a:bodyPr>
            <a:normAutofit fontScale="25000" lnSpcReduction="20000"/>
          </a:bodyPr>
          <a:lstStyle/>
          <a:p>
            <a:pPr algn="ctr">
              <a:buNone/>
            </a:pPr>
            <a:r>
              <a:rPr lang="es-MX" dirty="0" smtClean="0"/>
              <a:t>	</a:t>
            </a:r>
            <a:r>
              <a:rPr lang="en-US" sz="12800" dirty="0" smtClean="0"/>
              <a:t>April 24 &amp; April 25, 2012</a:t>
            </a:r>
          </a:p>
          <a:p>
            <a:pPr algn="ctr">
              <a:buNone/>
            </a:pPr>
            <a:r>
              <a:rPr lang="en-US" sz="12800" dirty="0" smtClean="0"/>
              <a:t>Inland Urban Forest Council</a:t>
            </a:r>
          </a:p>
          <a:p>
            <a:pPr algn="ctr">
              <a:buNone/>
            </a:pPr>
            <a:r>
              <a:rPr lang="en-US" sz="12800" dirty="0" smtClean="0"/>
              <a:t>Riverside, CA</a:t>
            </a:r>
          </a:p>
          <a:p>
            <a:pPr algn="ctr">
              <a:buNone/>
            </a:pPr>
            <a:r>
              <a:rPr lang="en-US" sz="12800" dirty="0" smtClean="0"/>
              <a:t>Webinar Two</a:t>
            </a:r>
          </a:p>
          <a:p>
            <a:pPr algn="ctr">
              <a:buNone/>
            </a:pPr>
            <a:endParaRPr lang="en-US" sz="12800" dirty="0" smtClean="0"/>
          </a:p>
          <a:p>
            <a:pPr algn="ctr">
              <a:buNone/>
            </a:pPr>
            <a:endParaRPr lang="en-US" sz="12800" dirty="0" smtClean="0"/>
          </a:p>
          <a:p>
            <a:pPr algn="ctr">
              <a:buNone/>
            </a:pPr>
            <a:endParaRPr lang="en-US" sz="12800" dirty="0" smtClean="0"/>
          </a:p>
          <a:p>
            <a:pPr>
              <a:buNone/>
            </a:pPr>
            <a:r>
              <a:rPr lang="en-US" sz="12800" dirty="0" smtClean="0"/>
              <a:t>Funded by:  US Forest Service &amp;</a:t>
            </a:r>
          </a:p>
          <a:p>
            <a:pPr>
              <a:buNone/>
            </a:pPr>
            <a:r>
              <a:rPr lang="en-US" sz="12800" dirty="0" smtClean="0"/>
              <a:t>		               Cal Fire	</a:t>
            </a:r>
            <a:endParaRPr lang="en-US" sz="12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Statement</a:t>
            </a:r>
            <a:endParaRPr lang="en-US" dirty="0"/>
          </a:p>
        </p:txBody>
      </p:sp>
      <p:sp>
        <p:nvSpPr>
          <p:cNvPr id="3" name="Content Placeholder 2"/>
          <p:cNvSpPr>
            <a:spLocks noGrp="1"/>
          </p:cNvSpPr>
          <p:nvPr>
            <p:ph sz="half" idx="1"/>
          </p:nvPr>
        </p:nvSpPr>
        <p:spPr/>
        <p:txBody>
          <a:bodyPr/>
          <a:lstStyle/>
          <a:p>
            <a:r>
              <a:rPr lang="en-US" sz="2800" dirty="0"/>
              <a:t>Riverside’s Urban Forest is a well maintained, diverse population of trees that covers 30% of the community and provides maximum benefit to its </a:t>
            </a:r>
            <a:r>
              <a:rPr lang="en-US" sz="2800" dirty="0" smtClean="0"/>
              <a:t>citizens</a:t>
            </a:r>
            <a:r>
              <a:rPr lang="en-US" dirty="0"/>
              <a:t>.</a:t>
            </a:r>
          </a:p>
        </p:txBody>
      </p:sp>
      <p:pic>
        <p:nvPicPr>
          <p:cNvPr id="5" name="Content Placeholder 4" descr="IMG_2509.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4404713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smtClean="0"/>
              <a:t>Seattle’s</a:t>
            </a:r>
            <a:endParaRPr lang="en-US" sz="4400" dirty="0"/>
          </a:p>
        </p:txBody>
      </p:sp>
      <p:sp>
        <p:nvSpPr>
          <p:cNvPr id="6" name="Content Placeholder 5"/>
          <p:cNvSpPr>
            <a:spLocks noGrp="1"/>
          </p:cNvSpPr>
          <p:nvPr>
            <p:ph idx="1"/>
          </p:nvPr>
        </p:nvSpPr>
        <p:spPr/>
        <p:txBody>
          <a:bodyPr/>
          <a:lstStyle/>
          <a:p>
            <a:r>
              <a:rPr lang="en-US" i="1" dirty="0"/>
              <a:t>Seattle's urban forest is a thriving and sustainable mix of tree species and ages that creates a contiguous and healthy ecosystem that is valued and cared for by the City and all of its citizens as an essential environmental, economic, and community asset.</a:t>
            </a:r>
          </a:p>
          <a:p>
            <a:endParaRPr lang="en-US" dirty="0"/>
          </a:p>
        </p:txBody>
      </p:sp>
    </p:spTree>
    <p:extLst>
      <p:ext uri="{BB962C8B-B14F-4D97-AF65-F5344CB8AC3E}">
        <p14:creationId xmlns:p14="http://schemas.microsoft.com/office/powerpoint/2010/main" val="24223923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Defined by the </a:t>
            </a:r>
            <a:r>
              <a:rPr lang="en-US" dirty="0" err="1" smtClean="0"/>
              <a:t>Foursight</a:t>
            </a:r>
            <a:r>
              <a:rPr lang="en-US" dirty="0" smtClean="0"/>
              <a:t> Consulting Group</a:t>
            </a:r>
            <a:endParaRPr lang="en-US" dirty="0"/>
          </a:p>
        </p:txBody>
      </p:sp>
      <p:sp>
        <p:nvSpPr>
          <p:cNvPr id="3" name="Content Placeholder 2"/>
          <p:cNvSpPr>
            <a:spLocks noGrp="1"/>
          </p:cNvSpPr>
          <p:nvPr>
            <p:ph idx="1"/>
          </p:nvPr>
        </p:nvSpPr>
        <p:spPr/>
        <p:txBody>
          <a:bodyPr>
            <a:normAutofit fontScale="92500" lnSpcReduction="10000"/>
          </a:bodyPr>
          <a:lstStyle/>
          <a:p>
            <a:r>
              <a:rPr lang="en-US" dirty="0"/>
              <a:t>A vision is a statement about what your organization wants to become. All members of the organization should be able to identify with it and it should help them feel proud, excited, and part of something much bigger than themselves. A vision should stretch the organization’s capabilities and image of itself. It gives shape and direction to the organization’s future.</a:t>
            </a:r>
          </a:p>
          <a:p>
            <a:r>
              <a:rPr lang="en-US" dirty="0"/>
              <a:t>Visions range in length from a couple of words to several pages; the shorter it is, the easier it is to remember</a:t>
            </a:r>
            <a:r>
              <a:rPr lang="en-US" b="1" u="sng" dirty="0"/>
              <a:t>. Effective vision statements are clear, concise, catchy and memorable.</a:t>
            </a:r>
          </a:p>
          <a:p>
            <a:endParaRPr lang="en-US" dirty="0"/>
          </a:p>
        </p:txBody>
      </p:sp>
    </p:spTree>
    <p:extLst>
      <p:ext uri="{BB962C8B-B14F-4D97-AF65-F5344CB8AC3E}">
        <p14:creationId xmlns:p14="http://schemas.microsoft.com/office/powerpoint/2010/main" val="8853701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Their Example </a:t>
            </a:r>
            <a:endParaRPr lang="en-US" dirty="0"/>
          </a:p>
        </p:txBody>
      </p:sp>
      <p:sp>
        <p:nvSpPr>
          <p:cNvPr id="3" name="Content Placeholder 2"/>
          <p:cNvSpPr>
            <a:spLocks noGrp="1"/>
          </p:cNvSpPr>
          <p:nvPr>
            <p:ph idx="1"/>
          </p:nvPr>
        </p:nvSpPr>
        <p:spPr/>
        <p:txBody>
          <a:bodyPr/>
          <a:lstStyle/>
          <a:p>
            <a:r>
              <a:rPr lang="en-US" dirty="0" smtClean="0"/>
              <a:t>From President Kennedy:</a:t>
            </a:r>
          </a:p>
          <a:p>
            <a:endParaRPr lang="en-US" dirty="0"/>
          </a:p>
          <a:p>
            <a:r>
              <a:rPr lang="en-US" sz="3600" dirty="0"/>
              <a:t> “Land a man on the moon and safely return him to earth by the end of this decade”</a:t>
            </a:r>
          </a:p>
        </p:txBody>
      </p:sp>
    </p:spTree>
    <p:extLst>
      <p:ext uri="{BB962C8B-B14F-4D97-AF65-F5344CB8AC3E}">
        <p14:creationId xmlns:p14="http://schemas.microsoft.com/office/powerpoint/2010/main" val="5220235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Broader Vision Statement</a:t>
            </a:r>
            <a:endParaRPr lang="en-US" dirty="0"/>
          </a:p>
        </p:txBody>
      </p:sp>
      <p:sp>
        <p:nvSpPr>
          <p:cNvPr id="3" name="Content Placeholder 2"/>
          <p:cNvSpPr>
            <a:spLocks noGrp="1"/>
          </p:cNvSpPr>
          <p:nvPr>
            <p:ph idx="1"/>
          </p:nvPr>
        </p:nvSpPr>
        <p:spPr/>
        <p:txBody>
          <a:bodyPr/>
          <a:lstStyle/>
          <a:p>
            <a:r>
              <a:rPr lang="en-US" b="1" dirty="0"/>
              <a:t>Vision</a:t>
            </a:r>
          </a:p>
          <a:p>
            <a:r>
              <a:rPr lang="en-US" dirty="0"/>
              <a:t>Sustainable Riverside maximizes energy efficiency and makes the most efficient use of resources, and minimizes negative environmental consequences. Above all, it means meeting the needs of its citizens while not degrading or destroying the natural and constructed systems that will sustain future generations.</a:t>
            </a:r>
          </a:p>
          <a:p>
            <a:endParaRPr lang="en-US" dirty="0"/>
          </a:p>
        </p:txBody>
      </p:sp>
    </p:spTree>
    <p:extLst>
      <p:ext uri="{BB962C8B-B14F-4D97-AF65-F5344CB8AC3E}">
        <p14:creationId xmlns:p14="http://schemas.microsoft.com/office/powerpoint/2010/main" val="6748415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Revised Vision Statement</a:t>
            </a:r>
            <a:endParaRPr lang="en-US" dirty="0"/>
          </a:p>
        </p:txBody>
      </p:sp>
      <p:sp>
        <p:nvSpPr>
          <p:cNvPr id="3" name="Content Placeholder 2"/>
          <p:cNvSpPr>
            <a:spLocks noGrp="1"/>
          </p:cNvSpPr>
          <p:nvPr>
            <p:ph sz="half" idx="1"/>
          </p:nvPr>
        </p:nvSpPr>
        <p:spPr/>
        <p:txBody>
          <a:bodyPr/>
          <a:lstStyle/>
          <a:p>
            <a:r>
              <a:rPr lang="en-US" dirty="0"/>
              <a:t>Riverside’s Urban Forest is a well maintained, diverse population of trees that covers 30% of the community and provides maximum benefit to its citizens.</a:t>
            </a:r>
          </a:p>
          <a:p>
            <a:endParaRPr lang="en-US" dirty="0"/>
          </a:p>
        </p:txBody>
      </p:sp>
      <p:sp>
        <p:nvSpPr>
          <p:cNvPr id="4" name="Content Placeholder 3"/>
          <p:cNvSpPr>
            <a:spLocks noGrp="1"/>
          </p:cNvSpPr>
          <p:nvPr>
            <p:ph sz="half" idx="2"/>
          </p:nvPr>
        </p:nvSpPr>
        <p:spPr/>
        <p:txBody>
          <a:bodyPr/>
          <a:lstStyle/>
          <a:p>
            <a:r>
              <a:rPr lang="en-US" dirty="0"/>
              <a:t>Riverside’s Urban Forest makes the most efficient use of resources to provide a diverse population of trees that covers 30% of the community and provides maximum benefit to meet the needs of its citizens.</a:t>
            </a:r>
          </a:p>
          <a:p>
            <a:endParaRPr lang="en-US" dirty="0"/>
          </a:p>
        </p:txBody>
      </p:sp>
    </p:spTree>
    <p:extLst>
      <p:ext uri="{BB962C8B-B14F-4D97-AF65-F5344CB8AC3E}">
        <p14:creationId xmlns:p14="http://schemas.microsoft.com/office/powerpoint/2010/main" val="360729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a:t>
            </a:r>
            <a:endParaRPr lang="en-US" dirty="0"/>
          </a:p>
        </p:txBody>
      </p:sp>
      <p:sp>
        <p:nvSpPr>
          <p:cNvPr id="3" name="Content Placeholder 2"/>
          <p:cNvSpPr>
            <a:spLocks noGrp="1"/>
          </p:cNvSpPr>
          <p:nvPr>
            <p:ph idx="1"/>
          </p:nvPr>
        </p:nvSpPr>
        <p:spPr/>
        <p:txBody>
          <a:bodyPr/>
          <a:lstStyle/>
          <a:p>
            <a:pPr marL="137160" indent="0">
              <a:buNone/>
            </a:pPr>
            <a:r>
              <a:rPr lang="en-US" dirty="0" smtClean="0"/>
              <a:t>You may want to challenge yourself or your organization.  </a:t>
            </a:r>
            <a:endParaRPr lang="en-US" dirty="0"/>
          </a:p>
        </p:txBody>
      </p:sp>
    </p:spTree>
    <p:extLst>
      <p:ext uri="{BB962C8B-B14F-4D97-AF65-F5344CB8AC3E}">
        <p14:creationId xmlns:p14="http://schemas.microsoft.com/office/powerpoint/2010/main" val="11796282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Statement</a:t>
            </a:r>
            <a:endParaRPr lang="en-US" dirty="0"/>
          </a:p>
        </p:txBody>
      </p:sp>
      <p:sp>
        <p:nvSpPr>
          <p:cNvPr id="3" name="Content Placeholder 2"/>
          <p:cNvSpPr>
            <a:spLocks noGrp="1"/>
          </p:cNvSpPr>
          <p:nvPr>
            <p:ph sz="half" idx="1"/>
          </p:nvPr>
        </p:nvSpPr>
        <p:spPr/>
        <p:txBody>
          <a:bodyPr/>
          <a:lstStyle/>
          <a:p>
            <a:r>
              <a:rPr lang="en-US" sz="2800" dirty="0" smtClean="0"/>
              <a:t>How is this vision going to be implemented</a:t>
            </a:r>
            <a:r>
              <a:rPr lang="en-US" dirty="0" smtClean="0"/>
              <a:t>.  </a:t>
            </a:r>
            <a:endParaRPr lang="en-US" dirty="0"/>
          </a:p>
        </p:txBody>
      </p:sp>
      <p:pic>
        <p:nvPicPr>
          <p:cNvPr id="5" name="Content Placeholder 4" descr="IMG_2611.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5992245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Effective Mission Statement</a:t>
            </a:r>
            <a:endParaRPr lang="en-US" dirty="0"/>
          </a:p>
        </p:txBody>
      </p:sp>
      <p:sp>
        <p:nvSpPr>
          <p:cNvPr id="3" name="Content Placeholder 2"/>
          <p:cNvSpPr>
            <a:spLocks noGrp="1"/>
          </p:cNvSpPr>
          <p:nvPr>
            <p:ph sz="half" idx="1"/>
          </p:nvPr>
        </p:nvSpPr>
        <p:spPr/>
        <p:txBody>
          <a:bodyPr/>
          <a:lstStyle/>
          <a:p>
            <a:r>
              <a:rPr lang="en-US" sz="2800" dirty="0"/>
              <a:t>An effective mission statement looks </a:t>
            </a:r>
            <a:r>
              <a:rPr lang="en-US" sz="2800" dirty="0" smtClean="0"/>
              <a:t>at   1. </a:t>
            </a:r>
            <a:r>
              <a:rPr lang="en-US" sz="2800" b="1" dirty="0" smtClean="0"/>
              <a:t>what </a:t>
            </a:r>
            <a:r>
              <a:rPr lang="en-US" sz="2800" b="1" dirty="0"/>
              <a:t>you do </a:t>
            </a:r>
            <a:r>
              <a:rPr lang="en-US" sz="2800" dirty="0"/>
              <a:t>, </a:t>
            </a:r>
            <a:r>
              <a:rPr lang="en-US" sz="2800" dirty="0" smtClean="0"/>
              <a:t>     2. </a:t>
            </a:r>
            <a:r>
              <a:rPr lang="en-US" sz="2800" b="1" dirty="0" smtClean="0"/>
              <a:t>how </a:t>
            </a:r>
            <a:r>
              <a:rPr lang="en-US" sz="2800" b="1" dirty="0"/>
              <a:t>you do </a:t>
            </a:r>
            <a:r>
              <a:rPr lang="en-US" sz="2800" b="1" dirty="0" smtClean="0"/>
              <a:t>it</a:t>
            </a:r>
            <a:r>
              <a:rPr lang="en-US" sz="2800" dirty="0" smtClean="0"/>
              <a:t>,     3. </a:t>
            </a:r>
            <a:r>
              <a:rPr lang="en-US" sz="2800" b="1" dirty="0" smtClean="0"/>
              <a:t>why you do it </a:t>
            </a:r>
            <a:r>
              <a:rPr lang="en-US" sz="2800" dirty="0"/>
              <a:t>and </a:t>
            </a:r>
            <a:r>
              <a:rPr lang="en-US" sz="2800" dirty="0" smtClean="0"/>
              <a:t>4. </a:t>
            </a:r>
            <a:r>
              <a:rPr lang="en-US" sz="2800" b="1" dirty="0" smtClean="0"/>
              <a:t>for </a:t>
            </a:r>
            <a:r>
              <a:rPr lang="en-US" sz="2800" b="1" dirty="0"/>
              <a:t>whom you </a:t>
            </a:r>
            <a:r>
              <a:rPr lang="en-US" sz="2800" b="1" dirty="0" smtClean="0"/>
              <a:t>do </a:t>
            </a:r>
            <a:r>
              <a:rPr lang="en-US" sz="2800" b="1" dirty="0"/>
              <a:t>it</a:t>
            </a:r>
            <a:r>
              <a:rPr lang="en-US" sz="2800" b="1" dirty="0" smtClean="0"/>
              <a:t>.</a:t>
            </a:r>
          </a:p>
          <a:p>
            <a:r>
              <a:rPr lang="en-US" sz="2800" dirty="0" smtClean="0"/>
              <a:t>Again</a:t>
            </a:r>
            <a:r>
              <a:rPr lang="en-US" sz="2800" dirty="0"/>
              <a:t>, clear and concise.</a:t>
            </a:r>
          </a:p>
          <a:p>
            <a:endParaRPr lang="en-US" dirty="0"/>
          </a:p>
        </p:txBody>
      </p:sp>
      <p:pic>
        <p:nvPicPr>
          <p:cNvPr id="5" name="Content Placeholder 4" descr="IMG_282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7975" b="7975"/>
          <a:stretch>
            <a:fillRect/>
          </a:stretch>
        </p:blipFill>
        <p:spPr/>
      </p:pic>
    </p:spTree>
    <p:extLst>
      <p:ext uri="{BB962C8B-B14F-4D97-AF65-F5344CB8AC3E}">
        <p14:creationId xmlns:p14="http://schemas.microsoft.com/office/powerpoint/2010/main" val="3864700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Sample Statements</a:t>
            </a:r>
            <a:endParaRPr lang="en-US" dirty="0"/>
          </a:p>
        </p:txBody>
      </p:sp>
      <p:sp>
        <p:nvSpPr>
          <p:cNvPr id="6" name="Content Placeholder 5"/>
          <p:cNvSpPr>
            <a:spLocks noGrp="1"/>
          </p:cNvSpPr>
          <p:nvPr>
            <p:ph idx="1"/>
          </p:nvPr>
        </p:nvSpPr>
        <p:spPr/>
        <p:txBody>
          <a:bodyPr>
            <a:normAutofit/>
          </a:bodyPr>
          <a:lstStyle/>
          <a:p>
            <a:r>
              <a:rPr lang="en-US" sz="3200" dirty="0"/>
              <a:t>Dedicated to improving the urban forest by: Working with citizens, businesses, government agencies and tree care professionals in maintaining and renewing a safe, healthy, and diverse mature tree canopy to enhance the beauty and prosperity of the community.</a:t>
            </a:r>
          </a:p>
          <a:p>
            <a:endParaRPr lang="en-US" sz="3200" dirty="0"/>
          </a:p>
        </p:txBody>
      </p:sp>
    </p:spTree>
    <p:extLst>
      <p:ext uri="{BB962C8B-B14F-4D97-AF65-F5344CB8AC3E}">
        <p14:creationId xmlns:p14="http://schemas.microsoft.com/office/powerpoint/2010/main" val="36225864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8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ctrTitle"/>
          </p:nvPr>
        </p:nvSpPr>
        <p:spPr/>
        <p:txBody>
          <a:bodyPr/>
          <a:lstStyle/>
          <a:p>
            <a:r>
              <a:rPr lang="es-MX" dirty="0" err="1" smtClean="0"/>
              <a:t>Welcome</a:t>
            </a:r>
            <a:r>
              <a:rPr lang="es-MX" dirty="0" smtClean="0"/>
              <a:t>!!!</a:t>
            </a:r>
            <a:endParaRPr lang="es-MX" dirty="0"/>
          </a:p>
        </p:txBody>
      </p:sp>
      <p:sp>
        <p:nvSpPr>
          <p:cNvPr id="5" name="Subtitle 4"/>
          <p:cNvSpPr>
            <a:spLocks noGrp="1"/>
          </p:cNvSpPr>
          <p:nvPr>
            <p:ph type="subTitle" idx="1"/>
          </p:nvPr>
        </p:nvSpPr>
        <p:spPr/>
        <p:txBody>
          <a:bodyPr/>
          <a:lstStyle/>
          <a:p>
            <a:endParaRPr lang="es-MX"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Samples</a:t>
            </a:r>
            <a:endParaRPr lang="en-US" dirty="0"/>
          </a:p>
        </p:txBody>
      </p:sp>
      <p:sp>
        <p:nvSpPr>
          <p:cNvPr id="4" name="Content Placeholder 3"/>
          <p:cNvSpPr>
            <a:spLocks noGrp="1"/>
          </p:cNvSpPr>
          <p:nvPr>
            <p:ph sz="half" idx="1"/>
          </p:nvPr>
        </p:nvSpPr>
        <p:spPr/>
        <p:txBody>
          <a:bodyPr>
            <a:normAutofit/>
          </a:bodyPr>
          <a:lstStyle/>
          <a:p>
            <a:r>
              <a:rPr lang="en-US" sz="2800" dirty="0"/>
              <a:t>Sacramento’s:  To Promote a Safe, Sustainable, and Healthy Urban Forest for Sacramento Communities.</a:t>
            </a:r>
          </a:p>
          <a:p>
            <a:endParaRPr lang="en-US" sz="2800" dirty="0"/>
          </a:p>
        </p:txBody>
      </p:sp>
      <p:sp>
        <p:nvSpPr>
          <p:cNvPr id="5" name="Content Placeholder 4"/>
          <p:cNvSpPr>
            <a:spLocks noGrp="1"/>
          </p:cNvSpPr>
          <p:nvPr>
            <p:ph sz="half" idx="2"/>
          </p:nvPr>
        </p:nvSpPr>
        <p:spPr/>
        <p:txBody>
          <a:bodyPr/>
          <a:lstStyle/>
          <a:p>
            <a:r>
              <a:rPr lang="en-US" sz="2800" dirty="0"/>
              <a:t>US Forest Service: “Sustain the trees and forests where people live, work and play.”</a:t>
            </a:r>
          </a:p>
          <a:p>
            <a:endParaRPr lang="en-US" dirty="0"/>
          </a:p>
        </p:txBody>
      </p:sp>
    </p:spTree>
    <p:extLst>
      <p:ext uri="{BB962C8B-B14F-4D97-AF65-F5344CB8AC3E}">
        <p14:creationId xmlns:p14="http://schemas.microsoft.com/office/powerpoint/2010/main" val="42601164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Others</a:t>
            </a:r>
            <a:endParaRPr lang="en-US" dirty="0"/>
          </a:p>
        </p:txBody>
      </p:sp>
      <p:sp>
        <p:nvSpPr>
          <p:cNvPr id="3" name="Content Placeholder 2"/>
          <p:cNvSpPr>
            <a:spLocks noGrp="1"/>
          </p:cNvSpPr>
          <p:nvPr>
            <p:ph idx="1"/>
          </p:nvPr>
        </p:nvSpPr>
        <p:spPr/>
        <p:txBody>
          <a:bodyPr>
            <a:normAutofit lnSpcReduction="10000"/>
          </a:bodyPr>
          <a:lstStyle/>
          <a:p>
            <a:r>
              <a:rPr lang="en-US" dirty="0"/>
              <a:t>The mission of the Urban Forestry Division is to promote healthy urban forests through leadership, education, awareness, and advocacy so as to enhance the beauty and prosperity of the community.</a:t>
            </a:r>
            <a:r>
              <a:rPr lang="en-US" i="1" dirty="0"/>
              <a:t> </a:t>
            </a:r>
            <a:r>
              <a:rPr lang="en-US" i="1" dirty="0" smtClean="0"/>
              <a:t> </a:t>
            </a:r>
          </a:p>
          <a:p>
            <a:r>
              <a:rPr lang="en-US" dirty="0"/>
              <a:t>Friends of the Urban Forest's mission is to promote a larger, healthier urban forest as part of San Francisco’s green infrastructure through community planting, tree care, education, and advocacy.</a:t>
            </a:r>
          </a:p>
          <a:p>
            <a:endParaRPr lang="en-US" dirty="0"/>
          </a:p>
        </p:txBody>
      </p:sp>
    </p:spTree>
    <p:extLst>
      <p:ext uri="{BB962C8B-B14F-4D97-AF65-F5344CB8AC3E}">
        <p14:creationId xmlns:p14="http://schemas.microsoft.com/office/powerpoint/2010/main" val="17764629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One</a:t>
            </a:r>
            <a:endParaRPr lang="en-US" dirty="0"/>
          </a:p>
        </p:txBody>
      </p:sp>
      <p:sp>
        <p:nvSpPr>
          <p:cNvPr id="3" name="Content Placeholder 2"/>
          <p:cNvSpPr>
            <a:spLocks noGrp="1"/>
          </p:cNvSpPr>
          <p:nvPr>
            <p:ph idx="1"/>
          </p:nvPr>
        </p:nvSpPr>
        <p:spPr/>
        <p:txBody>
          <a:bodyPr/>
          <a:lstStyle/>
          <a:p>
            <a:r>
              <a:rPr lang="en-US" dirty="0"/>
              <a:t>The Mission of the Urban Forestry Division is the management of Round Rock's urban forest through the use of the best management practices and the communication of such to citizens, employees, and developers of Round Rock, with a focus on education, tree planting, tree preservation, tree care, and enforcement.</a:t>
            </a:r>
          </a:p>
          <a:p>
            <a:endParaRPr lang="en-US" dirty="0"/>
          </a:p>
        </p:txBody>
      </p:sp>
    </p:spTree>
    <p:extLst>
      <p:ext uri="{BB962C8B-B14F-4D97-AF65-F5344CB8AC3E}">
        <p14:creationId xmlns:p14="http://schemas.microsoft.com/office/powerpoint/2010/main" val="31469171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and Objectives</a:t>
            </a:r>
            <a:endParaRPr lang="en-US" dirty="0"/>
          </a:p>
        </p:txBody>
      </p:sp>
      <p:pic>
        <p:nvPicPr>
          <p:cNvPr id="4" name="Content Placeholder 3" descr="IMG_2708.JPG"/>
          <p:cNvPicPr>
            <a:picLocks noGrp="1" noChangeAspect="1"/>
          </p:cNvPicPr>
          <p:nvPr>
            <p:ph idx="1"/>
          </p:nvPr>
        </p:nvPicPr>
        <p:blipFill>
          <a:blip r:embed="rId2" cstate="print">
            <a:extLst>
              <a:ext uri="{28A0092B-C50C-407E-A947-70E740481C1C}">
                <a14:useLocalDpi xmlns:a14="http://schemas.microsoft.com/office/drawing/2010/main" val="0"/>
              </a:ext>
            </a:extLst>
          </a:blip>
          <a:srcRect t="11857" b="11857"/>
          <a:stretch>
            <a:fillRect/>
          </a:stretch>
        </p:blipFill>
        <p:spPr/>
      </p:pic>
    </p:spTree>
    <p:extLst>
      <p:ext uri="{BB962C8B-B14F-4D97-AF65-F5344CB8AC3E}">
        <p14:creationId xmlns:p14="http://schemas.microsoft.com/office/powerpoint/2010/main" val="19371732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r>
              <a:rPr lang="en-US" dirty="0"/>
              <a:t>Goals ‘“ are long-term aims that you want to accomplish.</a:t>
            </a:r>
          </a:p>
          <a:p>
            <a:endParaRPr lang="en-US" dirty="0"/>
          </a:p>
          <a:p>
            <a:r>
              <a:rPr lang="en-US" dirty="0"/>
              <a:t>Objectives ‘“ are concrete attainments that can be achieved by following a certain number of steps.</a:t>
            </a:r>
          </a:p>
          <a:p>
            <a:endParaRPr lang="en-US" dirty="0"/>
          </a:p>
        </p:txBody>
      </p:sp>
    </p:spTree>
    <p:extLst>
      <p:ext uri="{BB962C8B-B14F-4D97-AF65-F5344CB8AC3E}">
        <p14:creationId xmlns:p14="http://schemas.microsoft.com/office/powerpoint/2010/main" val="10836472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Hints</a:t>
            </a:r>
            <a:endParaRPr lang="en-US" dirty="0"/>
          </a:p>
        </p:txBody>
      </p:sp>
      <p:sp>
        <p:nvSpPr>
          <p:cNvPr id="3" name="Content Placeholder 2"/>
          <p:cNvSpPr>
            <a:spLocks noGrp="1"/>
          </p:cNvSpPr>
          <p:nvPr>
            <p:ph sz="half" idx="1"/>
          </p:nvPr>
        </p:nvSpPr>
        <p:spPr/>
        <p:txBody>
          <a:bodyPr/>
          <a:lstStyle/>
          <a:p>
            <a:r>
              <a:rPr lang="en-US" dirty="0" smtClean="0"/>
              <a:t>Goals have the word “Go” in it.</a:t>
            </a:r>
          </a:p>
          <a:p>
            <a:endParaRPr lang="en-US" dirty="0"/>
          </a:p>
          <a:p>
            <a:r>
              <a:rPr lang="en-US" dirty="0" smtClean="0"/>
              <a:t>Objectives have the word “Object”  in it.</a:t>
            </a:r>
            <a:endParaRPr lang="en-US" dirty="0"/>
          </a:p>
        </p:txBody>
      </p:sp>
      <p:pic>
        <p:nvPicPr>
          <p:cNvPr id="5" name="Content Placeholder 4" descr="IMG_2875.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20890760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endParaRPr lang="en-US" dirty="0"/>
          </a:p>
        </p:txBody>
      </p:sp>
      <p:sp>
        <p:nvSpPr>
          <p:cNvPr id="3" name="Content Placeholder 2"/>
          <p:cNvSpPr>
            <a:spLocks noGrp="1"/>
          </p:cNvSpPr>
          <p:nvPr>
            <p:ph sz="half" idx="1"/>
          </p:nvPr>
        </p:nvSpPr>
        <p:spPr/>
        <p:txBody>
          <a:bodyPr>
            <a:normAutofit lnSpcReduction="10000"/>
          </a:bodyPr>
          <a:lstStyle/>
          <a:p>
            <a:pPr marL="137160" indent="0">
              <a:buNone/>
            </a:pPr>
            <a:endParaRPr lang="en-US" dirty="0" smtClean="0"/>
          </a:p>
          <a:p>
            <a:pPr marL="651510" indent="-514350">
              <a:buAutoNum type="arabicPeriod"/>
            </a:pPr>
            <a:r>
              <a:rPr lang="en-US" dirty="0" smtClean="0"/>
              <a:t>Goals </a:t>
            </a:r>
            <a:r>
              <a:rPr lang="en-US" dirty="0"/>
              <a:t>and objectives are both tools for accomplishing what you want to achieve.</a:t>
            </a:r>
            <a:r>
              <a:rPr lang="en-US" dirty="0" smtClean="0"/>
              <a:t> </a:t>
            </a:r>
          </a:p>
          <a:p>
            <a:pPr marL="651510" indent="-514350">
              <a:buAutoNum type="arabicPeriod"/>
            </a:pPr>
            <a:r>
              <a:rPr lang="en-US" dirty="0" smtClean="0"/>
              <a:t>Goals </a:t>
            </a:r>
            <a:r>
              <a:rPr lang="en-US" dirty="0"/>
              <a:t>are long term and objectives are usually accomplished in the short or medium term.</a:t>
            </a:r>
          </a:p>
          <a:p>
            <a:endParaRPr lang="en-US" dirty="0"/>
          </a:p>
        </p:txBody>
      </p:sp>
      <p:pic>
        <p:nvPicPr>
          <p:cNvPr id="5" name="Content Placeholder 4" descr="IMG_2878.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42593961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Toolkit</a:t>
            </a:r>
            <a:endParaRPr lang="en-US" dirty="0"/>
          </a:p>
        </p:txBody>
      </p:sp>
      <p:sp>
        <p:nvSpPr>
          <p:cNvPr id="3" name="Content Placeholder 2"/>
          <p:cNvSpPr>
            <a:spLocks noGrp="1"/>
          </p:cNvSpPr>
          <p:nvPr>
            <p:ph sz="half" idx="1"/>
          </p:nvPr>
        </p:nvSpPr>
        <p:spPr/>
        <p:txBody>
          <a:bodyPr/>
          <a:lstStyle/>
          <a:p>
            <a:r>
              <a:rPr lang="en-US" dirty="0"/>
              <a:t>The goals in your plan are the general outcomes that you seek to achieve. Goals may address some or all of the needs you have identified. They can also address other concerns or desires of the stakeholders. </a:t>
            </a:r>
          </a:p>
        </p:txBody>
      </p:sp>
      <p:sp>
        <p:nvSpPr>
          <p:cNvPr id="4" name="Content Placeholder 3"/>
          <p:cNvSpPr>
            <a:spLocks noGrp="1"/>
          </p:cNvSpPr>
          <p:nvPr>
            <p:ph sz="half" idx="2"/>
          </p:nvPr>
        </p:nvSpPr>
        <p:spPr/>
        <p:txBody>
          <a:bodyPr/>
          <a:lstStyle/>
          <a:p>
            <a:r>
              <a:rPr lang="en-US" dirty="0" smtClean="0"/>
              <a:t>If </a:t>
            </a:r>
            <a:r>
              <a:rPr lang="en-US" dirty="0"/>
              <a:t>funding is limited, goals should be prioritized so that resources can be directed toward the most important goals first. </a:t>
            </a:r>
          </a:p>
        </p:txBody>
      </p:sp>
    </p:spTree>
    <p:extLst>
      <p:ext uri="{BB962C8B-B14F-4D97-AF65-F5344CB8AC3E}">
        <p14:creationId xmlns:p14="http://schemas.microsoft.com/office/powerpoint/2010/main" val="7143078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Also from the Toolkit</a:t>
            </a:r>
            <a:endParaRPr lang="en-US" dirty="0"/>
          </a:p>
        </p:txBody>
      </p:sp>
      <p:sp>
        <p:nvSpPr>
          <p:cNvPr id="3" name="Content Placeholder 2"/>
          <p:cNvSpPr>
            <a:spLocks noGrp="1"/>
          </p:cNvSpPr>
          <p:nvPr>
            <p:ph sz="half" idx="1"/>
          </p:nvPr>
        </p:nvSpPr>
        <p:spPr/>
        <p:txBody>
          <a:bodyPr>
            <a:normAutofit fontScale="92500"/>
          </a:bodyPr>
          <a:lstStyle/>
          <a:p>
            <a:r>
              <a:rPr lang="en-US" dirty="0"/>
              <a:t>For municipal plans, goal setting may involve input from staff, consultants, elected officials, and community residents. General consensus on the management plan's goals can help ensure that necessary resources will be made available to implement the plan.</a:t>
            </a:r>
          </a:p>
        </p:txBody>
      </p:sp>
      <p:pic>
        <p:nvPicPr>
          <p:cNvPr id="5" name="Content Placeholder 4" descr="IMG_3061.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a:xfrm>
            <a:off x="5257800" y="1676400"/>
            <a:ext cx="3494643" cy="3916363"/>
          </a:xfrm>
        </p:spPr>
      </p:pic>
    </p:spTree>
    <p:extLst>
      <p:ext uri="{BB962C8B-B14F-4D97-AF65-F5344CB8AC3E}">
        <p14:creationId xmlns:p14="http://schemas.microsoft.com/office/powerpoint/2010/main" val="34299990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Needs Categories</a:t>
            </a:r>
            <a:endParaRPr lang="en-US" dirty="0"/>
          </a:p>
        </p:txBody>
      </p:sp>
      <p:sp>
        <p:nvSpPr>
          <p:cNvPr id="3" name="Content Placeholder 2"/>
          <p:cNvSpPr>
            <a:spLocks noGrp="1"/>
          </p:cNvSpPr>
          <p:nvPr>
            <p:ph sz="half" idx="1"/>
          </p:nvPr>
        </p:nvSpPr>
        <p:spPr/>
        <p:txBody>
          <a:bodyPr/>
          <a:lstStyle/>
          <a:p>
            <a:endParaRPr lang="en-US" dirty="0"/>
          </a:p>
          <a:p>
            <a:r>
              <a:rPr lang="en-US" sz="2800" dirty="0" smtClean="0"/>
              <a:t>The Tree Resource</a:t>
            </a:r>
            <a:r>
              <a:rPr lang="en-US" sz="2800" dirty="0"/>
              <a:t>,</a:t>
            </a:r>
          </a:p>
          <a:p>
            <a:r>
              <a:rPr lang="en-US" sz="2800" dirty="0" smtClean="0"/>
              <a:t>Management</a:t>
            </a:r>
            <a:r>
              <a:rPr lang="en-US" sz="2800" dirty="0"/>
              <a:t>,</a:t>
            </a:r>
          </a:p>
          <a:p>
            <a:r>
              <a:rPr lang="en-US" sz="2800" dirty="0" smtClean="0"/>
              <a:t>Community Interactions</a:t>
            </a:r>
            <a:r>
              <a:rPr lang="en-US" sz="2800" dirty="0"/>
              <a:t>.</a:t>
            </a:r>
          </a:p>
          <a:p>
            <a:endParaRPr lang="en-US" sz="2800" dirty="0"/>
          </a:p>
        </p:txBody>
      </p:sp>
      <p:pic>
        <p:nvPicPr>
          <p:cNvPr id="5" name="Content Placeholder 4" descr="IMG_2910.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2982276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400" dirty="0" err="1" smtClean="0"/>
              <a:t>Today’s</a:t>
            </a:r>
            <a:r>
              <a:rPr lang="es-MX" sz="4400" dirty="0" smtClean="0"/>
              <a:t> Agenda</a:t>
            </a:r>
            <a:endParaRPr lang="es-MX" sz="4400" dirty="0"/>
          </a:p>
        </p:txBody>
      </p:sp>
      <p:sp>
        <p:nvSpPr>
          <p:cNvPr id="3" name="Content Placeholder 2"/>
          <p:cNvSpPr>
            <a:spLocks noGrp="1"/>
          </p:cNvSpPr>
          <p:nvPr>
            <p:ph idx="1"/>
          </p:nvPr>
        </p:nvSpPr>
        <p:spPr/>
        <p:txBody>
          <a:bodyPr>
            <a:normAutofit/>
          </a:bodyPr>
          <a:lstStyle/>
          <a:p>
            <a:r>
              <a:rPr lang="en-US" dirty="0" smtClean="0"/>
              <a:t>9:30 – 9:35	Welcome</a:t>
            </a:r>
          </a:p>
          <a:p>
            <a:pPr marL="137160" indent="0">
              <a:buNone/>
            </a:pPr>
            <a:r>
              <a:rPr lang="en-US" dirty="0" smtClean="0"/>
              <a:t> </a:t>
            </a:r>
          </a:p>
          <a:p>
            <a:r>
              <a:rPr lang="en-US" dirty="0" smtClean="0"/>
              <a:t>9:35– 10:25 	Vision, Mission, Goals &amp; 				Objectives				 </a:t>
            </a:r>
          </a:p>
          <a:p>
            <a:pPr marL="137160" indent="0">
              <a:buNone/>
            </a:pPr>
            <a:r>
              <a:rPr lang="en-US" dirty="0" smtClean="0"/>
              <a:t> </a:t>
            </a:r>
          </a:p>
          <a:p>
            <a:r>
              <a:rPr lang="en-US" dirty="0" smtClean="0"/>
              <a:t>10:25 – 10:30	What is Next				 </a:t>
            </a:r>
          </a:p>
          <a:p>
            <a:pPr marL="137160" indent="0">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Goals – Tangible and Quantifiable</a:t>
            </a:r>
            <a:endParaRPr lang="en-US" dirty="0"/>
          </a:p>
        </p:txBody>
      </p:sp>
      <p:sp>
        <p:nvSpPr>
          <p:cNvPr id="3" name="Content Placeholder 2"/>
          <p:cNvSpPr>
            <a:spLocks noGrp="1"/>
          </p:cNvSpPr>
          <p:nvPr>
            <p:ph sz="half" idx="1"/>
          </p:nvPr>
        </p:nvSpPr>
        <p:spPr/>
        <p:txBody>
          <a:bodyPr>
            <a:normAutofit fontScale="92500" lnSpcReduction="10000"/>
          </a:bodyPr>
          <a:lstStyle/>
          <a:p>
            <a:pPr marL="137160" indent="0">
              <a:buNone/>
            </a:pPr>
            <a:r>
              <a:rPr lang="en-US" dirty="0" smtClean="0"/>
              <a:t>If </a:t>
            </a:r>
            <a:r>
              <a:rPr lang="en-US" dirty="0"/>
              <a:t>you are explicit in stating your goals (e.g., attain 35 % canopy cover by the year 2020), it will be easier to evaluate your progress toward your goals. If you state goals more generally (e.g., improve level of tree care on commercial properties), you may want to set specific benchmarks to indicate how success will be </a:t>
            </a:r>
            <a:r>
              <a:rPr lang="en-US" dirty="0" smtClean="0"/>
              <a:t>measured</a:t>
            </a:r>
            <a:endParaRPr lang="en-US" dirty="0"/>
          </a:p>
        </p:txBody>
      </p:sp>
      <p:pic>
        <p:nvPicPr>
          <p:cNvPr id="5" name="Content Placeholder 4" descr="IMG_2931.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9729669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i="1" dirty="0"/>
              <a:t>Summary: Management Goals of the Community Forest Management Plan</a:t>
            </a:r>
            <a:r>
              <a:rPr lang="en-US" sz="3200" b="0" i="1" dirty="0"/>
              <a:t/>
            </a:r>
            <a:br>
              <a:rPr lang="en-US" sz="3200" b="0" i="1" dirty="0"/>
            </a:br>
            <a:endParaRPr lang="en-US" sz="3200" dirty="0"/>
          </a:p>
        </p:txBody>
      </p:sp>
      <p:sp>
        <p:nvSpPr>
          <p:cNvPr id="5" name="Content Placeholder 4"/>
          <p:cNvSpPr>
            <a:spLocks noGrp="1"/>
          </p:cNvSpPr>
          <p:nvPr>
            <p:ph idx="1"/>
          </p:nvPr>
        </p:nvSpPr>
        <p:spPr/>
        <p:txBody>
          <a:bodyPr>
            <a:normAutofit fontScale="92500"/>
          </a:bodyPr>
          <a:lstStyle/>
          <a:p>
            <a:endParaRPr lang="en-US" i="1" dirty="0"/>
          </a:p>
          <a:p>
            <a:r>
              <a:rPr lang="en-US" i="1" dirty="0"/>
              <a:t>Goal 1. Improve the quality of the Community Forest (consisting of all public and private trees) over time in ways that will optimize environmental, economic, habitat, food and social benefits to the City and its neighborhoods.</a:t>
            </a:r>
          </a:p>
          <a:p>
            <a:r>
              <a:rPr lang="en-US" i="1" dirty="0"/>
              <a:t>Goal 2. Promote planting, preservation and protection of the existing Community Forest resource.</a:t>
            </a:r>
          </a:p>
          <a:p>
            <a:r>
              <a:rPr lang="en-US" i="1" dirty="0"/>
              <a:t>Goal 3. Continue to maintain the City's trees in a safe and healthy condition as cost effectively as possible.</a:t>
            </a:r>
          </a:p>
          <a:p>
            <a:endParaRPr lang="en-US" dirty="0"/>
          </a:p>
        </p:txBody>
      </p:sp>
    </p:spTree>
    <p:extLst>
      <p:ext uri="{BB962C8B-B14F-4D97-AF65-F5344CB8AC3E}">
        <p14:creationId xmlns:p14="http://schemas.microsoft.com/office/powerpoint/2010/main" val="29569938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normAutofit fontScale="92500"/>
          </a:bodyPr>
          <a:lstStyle/>
          <a:p>
            <a:endParaRPr lang="en-US" i="1" dirty="0"/>
          </a:p>
          <a:p>
            <a:r>
              <a:rPr lang="en-US" i="1" dirty="0" smtClean="0"/>
              <a:t>Goal </a:t>
            </a:r>
            <a:r>
              <a:rPr lang="en-US" i="1" dirty="0"/>
              <a:t>4. Facilitate collaboration among City departments related to issues and projects involving trees.</a:t>
            </a:r>
          </a:p>
          <a:p>
            <a:r>
              <a:rPr lang="en-US" i="1" dirty="0"/>
              <a:t>Goal 5. Provide awareness of the importance of the Community Forest; educate the community on proper tree planting and care; and encourage greater participation in tree planting and stewardship activities.</a:t>
            </a:r>
          </a:p>
          <a:p>
            <a:r>
              <a:rPr lang="en-US" i="1" dirty="0"/>
              <a:t>Goal 6. Adopt the Community Forest Management Plan to guide long–term tree planting and maintenance activities, and update it every five years.</a:t>
            </a:r>
          </a:p>
          <a:p>
            <a:endParaRPr lang="en-US" dirty="0"/>
          </a:p>
        </p:txBody>
      </p:sp>
    </p:spTree>
    <p:extLst>
      <p:ext uri="{BB962C8B-B14F-4D97-AF65-F5344CB8AC3E}">
        <p14:creationId xmlns:p14="http://schemas.microsoft.com/office/powerpoint/2010/main" val="12098938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Objectives</a:t>
            </a:r>
            <a:endParaRPr lang="en-US" sz="4400" dirty="0"/>
          </a:p>
        </p:txBody>
      </p:sp>
      <p:sp>
        <p:nvSpPr>
          <p:cNvPr id="3" name="Content Placeholder 2"/>
          <p:cNvSpPr>
            <a:spLocks noGrp="1"/>
          </p:cNvSpPr>
          <p:nvPr>
            <p:ph sz="half" idx="1"/>
          </p:nvPr>
        </p:nvSpPr>
        <p:spPr/>
        <p:txBody>
          <a:bodyPr/>
          <a:lstStyle/>
          <a:p>
            <a:r>
              <a:rPr lang="en-US" b="1" dirty="0"/>
              <a:t>Objectives</a:t>
            </a:r>
            <a:r>
              <a:rPr lang="en-US" dirty="0"/>
              <a:t> provide more specificity by breaking goals into the components that make up each goal. Like goals, objectives are desired outcomes, but are more specific and limited in scope.</a:t>
            </a:r>
          </a:p>
        </p:txBody>
      </p:sp>
      <p:pic>
        <p:nvPicPr>
          <p:cNvPr id="5" name="Content Placeholder 4" descr="IMG_3006.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7975" b="7975"/>
          <a:stretch>
            <a:fillRect/>
          </a:stretch>
        </p:blipFill>
        <p:spPr/>
      </p:pic>
    </p:spTree>
    <p:extLst>
      <p:ext uri="{BB962C8B-B14F-4D97-AF65-F5344CB8AC3E}">
        <p14:creationId xmlns:p14="http://schemas.microsoft.com/office/powerpoint/2010/main" val="5164283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from Toolkit</a:t>
            </a:r>
            <a:endParaRPr lang="en-US" dirty="0"/>
          </a:p>
        </p:txBody>
      </p:sp>
      <p:sp>
        <p:nvSpPr>
          <p:cNvPr id="3" name="Content Placeholder 2"/>
          <p:cNvSpPr>
            <a:spLocks noGrp="1"/>
          </p:cNvSpPr>
          <p:nvPr>
            <p:ph sz="half" idx="1"/>
          </p:nvPr>
        </p:nvSpPr>
        <p:spPr/>
        <p:txBody>
          <a:bodyPr>
            <a:normAutofit/>
          </a:bodyPr>
          <a:lstStyle/>
          <a:p>
            <a:r>
              <a:rPr lang="en-US" sz="2800" dirty="0" smtClean="0"/>
              <a:t>Goal </a:t>
            </a:r>
            <a:r>
              <a:rPr lang="en-US" sz="2800" dirty="0"/>
              <a:t>to increase canopy cover from 20% to 25% within 10 years.</a:t>
            </a:r>
          </a:p>
        </p:txBody>
      </p:sp>
      <p:sp>
        <p:nvSpPr>
          <p:cNvPr id="4" name="Content Placeholder 3"/>
          <p:cNvSpPr>
            <a:spLocks noGrp="1"/>
          </p:cNvSpPr>
          <p:nvPr>
            <p:ph sz="half" idx="2"/>
          </p:nvPr>
        </p:nvSpPr>
        <p:spPr/>
        <p:txBody>
          <a:bodyPr>
            <a:normAutofit/>
          </a:bodyPr>
          <a:lstStyle/>
          <a:p>
            <a:r>
              <a:rPr lang="en-US" sz="2800" dirty="0"/>
              <a:t>This goal is explicit and quantifiable, but doesn't indicate what needs to be done. </a:t>
            </a:r>
          </a:p>
        </p:txBody>
      </p:sp>
    </p:spTree>
    <p:extLst>
      <p:ext uri="{BB962C8B-B14F-4D97-AF65-F5344CB8AC3E}">
        <p14:creationId xmlns:p14="http://schemas.microsoft.com/office/powerpoint/2010/main" val="4696933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needs to be Done?</a:t>
            </a:r>
            <a:endParaRPr lang="en-US" dirty="0"/>
          </a:p>
        </p:txBody>
      </p:sp>
      <p:sp>
        <p:nvSpPr>
          <p:cNvPr id="3" name="Content Placeholder 2"/>
          <p:cNvSpPr>
            <a:spLocks noGrp="1"/>
          </p:cNvSpPr>
          <p:nvPr>
            <p:ph sz="half" idx="1"/>
          </p:nvPr>
        </p:nvSpPr>
        <p:spPr/>
        <p:txBody>
          <a:bodyPr>
            <a:normAutofit fontScale="85000" lnSpcReduction="20000"/>
          </a:bodyPr>
          <a:lstStyle/>
          <a:p>
            <a:pPr marL="137160" indent="0">
              <a:buNone/>
            </a:pPr>
            <a:endParaRPr lang="en-US" dirty="0"/>
          </a:p>
          <a:p>
            <a:r>
              <a:rPr lang="en-US" sz="3000" dirty="0" smtClean="0"/>
              <a:t>Maintain </a:t>
            </a:r>
            <a:r>
              <a:rPr lang="en-US" sz="3000" dirty="0"/>
              <a:t>most or all of your existing canopy cover through proper tree maintenance and protection of existing trees</a:t>
            </a:r>
          </a:p>
          <a:p>
            <a:r>
              <a:rPr lang="en-US" sz="3000" dirty="0" smtClean="0"/>
              <a:t>Plant </a:t>
            </a:r>
            <a:r>
              <a:rPr lang="en-US" sz="3000" dirty="0"/>
              <a:t>additional trees and/or allow existing small trees to grow and expand their canopy cover</a:t>
            </a:r>
          </a:p>
        </p:txBody>
      </p:sp>
      <p:pic>
        <p:nvPicPr>
          <p:cNvPr id="5" name="Content Placeholder 4" descr="IMG_3027.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6279792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Objectives can serve more than one Goal</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Tree </a:t>
            </a:r>
            <a:r>
              <a:rPr lang="en-US" dirty="0"/>
              <a:t>planting can contribute to both canopy cover and increased age diversity in the urban forest. </a:t>
            </a:r>
            <a:endParaRPr lang="en-US" dirty="0" smtClean="0"/>
          </a:p>
          <a:p>
            <a:r>
              <a:rPr lang="en-US" dirty="0" smtClean="0"/>
              <a:t>You </a:t>
            </a:r>
            <a:r>
              <a:rPr lang="en-US" dirty="0"/>
              <a:t>may want to cite a given objective under multiple goals to show such relationships.</a:t>
            </a:r>
          </a:p>
        </p:txBody>
      </p:sp>
      <p:pic>
        <p:nvPicPr>
          <p:cNvPr id="5" name="Content Placeholder 4" descr="IMG_3016.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7975" b="7975"/>
          <a:stretch>
            <a:fillRect/>
          </a:stretch>
        </p:blipFill>
        <p:spPr/>
      </p:pic>
    </p:spTree>
    <p:extLst>
      <p:ext uri="{BB962C8B-B14F-4D97-AF65-F5344CB8AC3E}">
        <p14:creationId xmlns:p14="http://schemas.microsoft.com/office/powerpoint/2010/main" val="855151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Goals and Objectives</a:t>
            </a:r>
            <a:endParaRPr lang="en-US" dirty="0"/>
          </a:p>
        </p:txBody>
      </p:sp>
      <p:sp>
        <p:nvSpPr>
          <p:cNvPr id="3" name="Content Placeholder 2"/>
          <p:cNvSpPr>
            <a:spLocks noGrp="1"/>
          </p:cNvSpPr>
          <p:nvPr>
            <p:ph sz="half" idx="1"/>
          </p:nvPr>
        </p:nvSpPr>
        <p:spPr/>
        <p:txBody>
          <a:bodyPr>
            <a:normAutofit fontScale="85000" lnSpcReduction="10000"/>
          </a:bodyPr>
          <a:lstStyle/>
          <a:p>
            <a:r>
              <a:rPr lang="en-US" sz="3500" i="1" dirty="0"/>
              <a:t>Goal 3. Choose and locate new trees to maximize tree-related benefits.</a:t>
            </a:r>
          </a:p>
          <a:p>
            <a:endParaRPr lang="en-US" dirty="0"/>
          </a:p>
        </p:txBody>
      </p:sp>
      <p:sp>
        <p:nvSpPr>
          <p:cNvPr id="4" name="Content Placeholder 3"/>
          <p:cNvSpPr>
            <a:spLocks noGrp="1"/>
          </p:cNvSpPr>
          <p:nvPr>
            <p:ph sz="half" idx="2"/>
          </p:nvPr>
        </p:nvSpPr>
        <p:spPr/>
        <p:txBody>
          <a:bodyPr>
            <a:normAutofit fontScale="85000" lnSpcReduction="10000"/>
          </a:bodyPr>
          <a:lstStyle/>
          <a:p>
            <a:r>
              <a:rPr lang="en-US" sz="2800" i="1" dirty="0"/>
              <a:t>Objective 3.1. Match species to sites to the greatest degree possible.</a:t>
            </a:r>
          </a:p>
          <a:p>
            <a:r>
              <a:rPr lang="en-US" sz="2800" i="1" dirty="0"/>
              <a:t>Objective 3.2. Increase the use of large-canopy trees where practical to maximize tree benefits relative to costs.</a:t>
            </a:r>
          </a:p>
          <a:p>
            <a:r>
              <a:rPr lang="en-US" sz="2800" i="1" dirty="0"/>
              <a:t>Objective 3.3. Locate new tree plantings in areas that will maximize energy conservation in buildings and shading of pavement</a:t>
            </a:r>
            <a:r>
              <a:rPr lang="en-US" sz="2800" i="1" dirty="0" smtClean="0"/>
              <a:t>.</a:t>
            </a:r>
            <a:r>
              <a:rPr lang="en-US" i="1" dirty="0"/>
              <a:t> </a:t>
            </a:r>
          </a:p>
          <a:p>
            <a:endParaRPr lang="en-US" dirty="0"/>
          </a:p>
        </p:txBody>
      </p:sp>
    </p:spTree>
    <p:extLst>
      <p:ext uri="{BB962C8B-B14F-4D97-AF65-F5344CB8AC3E}">
        <p14:creationId xmlns:p14="http://schemas.microsoft.com/office/powerpoint/2010/main" val="387222623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a:t>
            </a:r>
            <a:endParaRPr lang="en-US" dirty="0"/>
          </a:p>
        </p:txBody>
      </p:sp>
      <p:sp>
        <p:nvSpPr>
          <p:cNvPr id="3" name="Content Placeholder 2"/>
          <p:cNvSpPr>
            <a:spLocks noGrp="1"/>
          </p:cNvSpPr>
          <p:nvPr>
            <p:ph sz="half" idx="1"/>
          </p:nvPr>
        </p:nvSpPr>
        <p:spPr/>
        <p:txBody>
          <a:bodyPr>
            <a:normAutofit fontScale="92500" lnSpcReduction="20000"/>
          </a:bodyPr>
          <a:lstStyle/>
          <a:p>
            <a:r>
              <a:rPr lang="en-US" sz="3000" i="1" dirty="0"/>
              <a:t>[Goal] 3. Preserve and Protect Native, Significant, and Historical </a:t>
            </a:r>
            <a:r>
              <a:rPr lang="en-US" sz="3000" i="1" dirty="0" err="1"/>
              <a:t>Treescapes</a:t>
            </a:r>
            <a:r>
              <a:rPr lang="en-US" sz="3000" i="1" dirty="0"/>
              <a:t>.</a:t>
            </a:r>
          </a:p>
          <a:p>
            <a:endParaRPr lang="en-US" dirty="0"/>
          </a:p>
        </p:txBody>
      </p:sp>
      <p:sp>
        <p:nvSpPr>
          <p:cNvPr id="4" name="Content Placeholder 3"/>
          <p:cNvSpPr>
            <a:spLocks noGrp="1"/>
          </p:cNvSpPr>
          <p:nvPr>
            <p:ph sz="half" idx="2"/>
          </p:nvPr>
        </p:nvSpPr>
        <p:spPr/>
        <p:txBody>
          <a:bodyPr>
            <a:normAutofit fontScale="92500" lnSpcReduction="20000"/>
          </a:bodyPr>
          <a:lstStyle/>
          <a:p>
            <a:r>
              <a:rPr lang="en-US" i="1" dirty="0"/>
              <a:t>Promote protection guidelines for conservation of historical </a:t>
            </a:r>
            <a:r>
              <a:rPr lang="en-US" i="1" dirty="0" err="1"/>
              <a:t>treescapes</a:t>
            </a:r>
            <a:r>
              <a:rPr lang="en-US" i="1" dirty="0"/>
              <a:t> through the City of Walla Walla's Heritage Tree Ordinance. (Municipal Code 12.50)</a:t>
            </a:r>
          </a:p>
          <a:p>
            <a:r>
              <a:rPr lang="en-US" i="1" dirty="0"/>
              <a:t>Plant potential trees or groves to attain significant historical and aesthetic value.</a:t>
            </a:r>
          </a:p>
          <a:p>
            <a:r>
              <a:rPr lang="en-US" i="1" dirty="0"/>
              <a:t>Promote memorial and honorary tree groves.</a:t>
            </a:r>
          </a:p>
          <a:p>
            <a:pPr marL="137160" indent="0">
              <a:buNone/>
            </a:pPr>
            <a:r>
              <a:rPr lang="en-US" i="1" dirty="0"/>
              <a:t> </a:t>
            </a:r>
          </a:p>
          <a:p>
            <a:endParaRPr lang="en-US" dirty="0"/>
          </a:p>
        </p:txBody>
      </p:sp>
    </p:spTree>
    <p:extLst>
      <p:ext uri="{BB962C8B-B14F-4D97-AF65-F5344CB8AC3E}">
        <p14:creationId xmlns:p14="http://schemas.microsoft.com/office/powerpoint/2010/main" val="29791886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i="1" dirty="0"/>
              <a:t>Goal 4. Facilitate collaboration among City departments related to issues and projects involving trees.</a:t>
            </a:r>
            <a:r>
              <a:rPr lang="en-US" i="1" dirty="0"/>
              <a:t/>
            </a:r>
            <a:br>
              <a:rPr lang="en-US" i="1" dirty="0"/>
            </a:br>
            <a:endParaRPr lang="en-US" dirty="0"/>
          </a:p>
        </p:txBody>
      </p:sp>
      <p:sp>
        <p:nvSpPr>
          <p:cNvPr id="3" name="Content Placeholder 2"/>
          <p:cNvSpPr>
            <a:spLocks noGrp="1"/>
          </p:cNvSpPr>
          <p:nvPr>
            <p:ph idx="1"/>
          </p:nvPr>
        </p:nvSpPr>
        <p:spPr/>
        <p:txBody>
          <a:bodyPr>
            <a:normAutofit fontScale="77500" lnSpcReduction="20000"/>
          </a:bodyPr>
          <a:lstStyle/>
          <a:p>
            <a:r>
              <a:rPr lang="en-US" i="1" dirty="0" smtClean="0"/>
              <a:t>Policy </a:t>
            </a:r>
            <a:r>
              <a:rPr lang="en-US" i="1" dirty="0"/>
              <a:t>4.1 Review existing Tree Division staffing levels. Create City Arborist (and/or professional Urban Forester) job description and continue to maintain the position with a highly qualified urban forester.</a:t>
            </a:r>
          </a:p>
          <a:p>
            <a:r>
              <a:rPr lang="en-US" i="1" dirty="0"/>
              <a:t>Policy 4.2 Follow existing plan review process that includes the City Arborist's review of public works projects and/or projects requiring a building permit or discretionary project review and their potential impacts to the Community Forest, according to provisions of the Tree Planting, Preservation and Protection Ordinance.</a:t>
            </a:r>
          </a:p>
          <a:p>
            <a:r>
              <a:rPr lang="en-US" i="1" dirty="0"/>
              <a:t>Policy 4.3 Establish an annual tree management plan, prepared by the City Arborist.</a:t>
            </a:r>
          </a:p>
          <a:p>
            <a:r>
              <a:rPr lang="en-US" i="1" dirty="0"/>
              <a:t>Policy 4.4 Implement a landscape inspection and ordinance enforcement process to promote compliance with City policies and regulations that influence the Community Forest.</a:t>
            </a:r>
          </a:p>
          <a:p>
            <a:pPr marL="137160" indent="0">
              <a:buNone/>
            </a:pPr>
            <a:r>
              <a:rPr lang="en-US" i="1" dirty="0"/>
              <a:t> </a:t>
            </a:r>
          </a:p>
          <a:p>
            <a:endParaRPr lang="en-US" dirty="0"/>
          </a:p>
        </p:txBody>
      </p:sp>
    </p:spTree>
    <p:extLst>
      <p:ext uri="{BB962C8B-B14F-4D97-AF65-F5344CB8AC3E}">
        <p14:creationId xmlns:p14="http://schemas.microsoft.com/office/powerpoint/2010/main" val="21863166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What Do You Want?</a:t>
            </a:r>
            <a:endParaRPr lang="en-US" sz="4400" dirty="0"/>
          </a:p>
        </p:txBody>
      </p:sp>
      <p:pic>
        <p:nvPicPr>
          <p:cNvPr id="4" name="Content Placeholder 3" descr="IMG_2820.JPG"/>
          <p:cNvPicPr>
            <a:picLocks noGrp="1" noChangeAspect="1"/>
          </p:cNvPicPr>
          <p:nvPr>
            <p:ph idx="1"/>
          </p:nvPr>
        </p:nvPicPr>
        <p:blipFill>
          <a:blip r:embed="rId2" cstate="print">
            <a:extLst>
              <a:ext uri="{28A0092B-C50C-407E-A947-70E740481C1C}">
                <a14:useLocalDpi xmlns:a14="http://schemas.microsoft.com/office/drawing/2010/main" val="0"/>
              </a:ext>
            </a:extLst>
          </a:blip>
          <a:srcRect t="11857" b="11857"/>
          <a:stretch>
            <a:fillRect/>
          </a:stretch>
        </p:blipFill>
        <p:spPr/>
      </p:pic>
    </p:spTree>
    <p:extLst>
      <p:ext uri="{BB962C8B-B14F-4D97-AF65-F5344CB8AC3E}">
        <p14:creationId xmlns:p14="http://schemas.microsoft.com/office/powerpoint/2010/main" val="38166588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Goal-create a citizen advisory board for urban forestry issues.</a:t>
            </a:r>
            <a:br>
              <a:rPr lang="en-US" i="1" dirty="0"/>
            </a:br>
            <a:endParaRPr lang="en-US" dirty="0"/>
          </a:p>
        </p:txBody>
      </p:sp>
      <p:sp>
        <p:nvSpPr>
          <p:cNvPr id="3" name="Content Placeholder 2"/>
          <p:cNvSpPr>
            <a:spLocks noGrp="1"/>
          </p:cNvSpPr>
          <p:nvPr>
            <p:ph idx="1"/>
          </p:nvPr>
        </p:nvSpPr>
        <p:spPr/>
        <p:txBody>
          <a:bodyPr/>
          <a:lstStyle/>
          <a:p>
            <a:endParaRPr lang="en-US" i="1" dirty="0"/>
          </a:p>
          <a:p>
            <a:r>
              <a:rPr lang="en-US" i="1" dirty="0"/>
              <a:t>A. </a:t>
            </a:r>
            <a:r>
              <a:rPr lang="en-US" i="1" dirty="0" smtClean="0"/>
              <a:t>Develop </a:t>
            </a:r>
            <a:r>
              <a:rPr lang="en-US" i="1" dirty="0"/>
              <a:t>a Forest Board that is made up of tree specialists and citizens representative of the scope of urban forestry issues in our city.</a:t>
            </a:r>
          </a:p>
          <a:p>
            <a:r>
              <a:rPr lang="en-US" i="1" dirty="0"/>
              <a:t>B. Develop a set of operation criteria for the Forestry Board that has it develop and consider urban forest plan amendments, work on special urban forestry projects and advise the council of urban forest issues.</a:t>
            </a:r>
          </a:p>
          <a:p>
            <a:pPr marL="137160" indent="0">
              <a:buNone/>
            </a:pPr>
            <a:r>
              <a:rPr lang="en-US" i="1" dirty="0"/>
              <a:t> </a:t>
            </a:r>
          </a:p>
          <a:p>
            <a:endParaRPr lang="en-US" dirty="0"/>
          </a:p>
        </p:txBody>
      </p:sp>
    </p:spTree>
    <p:extLst>
      <p:ext uri="{BB962C8B-B14F-4D97-AF65-F5344CB8AC3E}">
        <p14:creationId xmlns:p14="http://schemas.microsoft.com/office/powerpoint/2010/main" val="299750097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Content Placeholder 2"/>
          <p:cNvSpPr>
            <a:spLocks noGrp="1"/>
          </p:cNvSpPr>
          <p:nvPr>
            <p:ph sz="half" idx="1"/>
          </p:nvPr>
        </p:nvSpPr>
        <p:spPr/>
        <p:txBody>
          <a:bodyPr/>
          <a:lstStyle/>
          <a:p>
            <a:r>
              <a:rPr lang="en-US" dirty="0"/>
              <a:t>The combination of goals and objectives spell out what you want for your urban forest. They describe your desired destinations. How you get to those destinations, by using specific actions and </a:t>
            </a:r>
            <a:r>
              <a:rPr lang="en-US" dirty="0" smtClean="0"/>
              <a:t>tools.</a:t>
            </a:r>
            <a:endParaRPr lang="en-US" dirty="0"/>
          </a:p>
        </p:txBody>
      </p:sp>
      <p:pic>
        <p:nvPicPr>
          <p:cNvPr id="5" name="Content Placeholder 4" descr="IMG_2585.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718677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5" name="Content Placeholder 4"/>
          <p:cNvSpPr>
            <a:spLocks noGrp="1"/>
          </p:cNvSpPr>
          <p:nvPr>
            <p:ph idx="1"/>
          </p:nvPr>
        </p:nvSpPr>
        <p:spPr/>
        <p:txBody>
          <a:bodyPr/>
          <a:lstStyle/>
          <a:p>
            <a:r>
              <a:rPr lang="en-US" dirty="0" smtClean="0"/>
              <a:t>Vision is that future picture.</a:t>
            </a:r>
          </a:p>
          <a:p>
            <a:r>
              <a:rPr lang="en-US" dirty="0" smtClean="0"/>
              <a:t>Mission is implementation of vision, what you do, how you do it, why you do it and for whom you do it.</a:t>
            </a:r>
          </a:p>
          <a:p>
            <a:r>
              <a:rPr lang="en-US" dirty="0" smtClean="0"/>
              <a:t>Goals are your long term aims as to what you want to accomplish.</a:t>
            </a:r>
          </a:p>
          <a:p>
            <a:r>
              <a:rPr lang="en-US" dirty="0" smtClean="0"/>
              <a:t>Objectives are the steps to achieving the goals.</a:t>
            </a:r>
            <a:endParaRPr lang="en-US" dirty="0"/>
          </a:p>
        </p:txBody>
      </p:sp>
    </p:spTree>
    <p:extLst>
      <p:ext uri="{BB962C8B-B14F-4D97-AF65-F5344CB8AC3E}">
        <p14:creationId xmlns:p14="http://schemas.microsoft.com/office/powerpoint/2010/main" val="32851775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Next &amp; Assignments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828630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Introduction</a:t>
            </a:r>
            <a:endParaRPr lang="en-US" sz="4400" dirty="0"/>
          </a:p>
        </p:txBody>
      </p:sp>
      <p:pic>
        <p:nvPicPr>
          <p:cNvPr id="4" name="Content Placeholder 3" descr="IMG_2825.JPG"/>
          <p:cNvPicPr>
            <a:picLocks noGrp="1" noChangeAspect="1"/>
          </p:cNvPicPr>
          <p:nvPr>
            <p:ph idx="1"/>
          </p:nvPr>
        </p:nvPicPr>
        <p:blipFill>
          <a:blip r:embed="rId2" cstate="print">
            <a:extLst>
              <a:ext uri="{28A0092B-C50C-407E-A947-70E740481C1C}">
                <a14:useLocalDpi xmlns:a14="http://schemas.microsoft.com/office/drawing/2010/main" val="0"/>
              </a:ext>
            </a:extLst>
          </a:blip>
          <a:srcRect t="11857" b="11857"/>
          <a:stretch>
            <a:fillRect/>
          </a:stretch>
        </p:blipFill>
        <p:spPr/>
      </p:pic>
    </p:spTree>
    <p:extLst>
      <p:ext uri="{BB962C8B-B14F-4D97-AF65-F5344CB8AC3E}">
        <p14:creationId xmlns:p14="http://schemas.microsoft.com/office/powerpoint/2010/main" val="15284872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Vision and Mission</a:t>
            </a:r>
            <a:endParaRPr lang="en-US" sz="4400" dirty="0"/>
          </a:p>
        </p:txBody>
      </p:sp>
      <p:sp>
        <p:nvSpPr>
          <p:cNvPr id="3" name="Content Placeholder 2"/>
          <p:cNvSpPr>
            <a:spLocks noGrp="1"/>
          </p:cNvSpPr>
          <p:nvPr>
            <p:ph sz="half" idx="1"/>
          </p:nvPr>
        </p:nvSpPr>
        <p:spPr/>
        <p:txBody>
          <a:bodyPr/>
          <a:lstStyle/>
          <a:p>
            <a:r>
              <a:rPr lang="en-US" dirty="0"/>
              <a:t>Often confused, vision is what the organization wants to show the public.  It is a written statement describing the big picture.  Mission is more a statement of  purpose.</a:t>
            </a:r>
          </a:p>
          <a:p>
            <a:endParaRPr lang="en-US" dirty="0"/>
          </a:p>
        </p:txBody>
      </p:sp>
      <p:pic>
        <p:nvPicPr>
          <p:cNvPr id="5" name="Content Placeholder 4" descr="IMG_3035.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7975" b="7975"/>
          <a:stretch>
            <a:fillRect/>
          </a:stretch>
        </p:blipFill>
        <p:spPr/>
      </p:pic>
    </p:spTree>
    <p:extLst>
      <p:ext uri="{BB962C8B-B14F-4D97-AF65-F5344CB8AC3E}">
        <p14:creationId xmlns:p14="http://schemas.microsoft.com/office/powerpoint/2010/main" val="13437730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Vision</a:t>
            </a:r>
            <a:endParaRPr lang="en-US" sz="4800" dirty="0"/>
          </a:p>
        </p:txBody>
      </p:sp>
      <p:sp>
        <p:nvSpPr>
          <p:cNvPr id="3" name="Content Placeholder 2"/>
          <p:cNvSpPr>
            <a:spLocks noGrp="1"/>
          </p:cNvSpPr>
          <p:nvPr>
            <p:ph sz="half" idx="1"/>
          </p:nvPr>
        </p:nvSpPr>
        <p:spPr/>
        <p:txBody>
          <a:bodyPr/>
          <a:lstStyle/>
          <a:p>
            <a:r>
              <a:rPr lang="en-US" sz="3200" dirty="0" smtClean="0"/>
              <a:t>Work without Vision is Dreadful and Vision without Work is Self-Deception</a:t>
            </a:r>
          </a:p>
          <a:p>
            <a:pPr marL="137160" indent="0">
              <a:buNone/>
            </a:pPr>
            <a:endParaRPr lang="en-US" dirty="0"/>
          </a:p>
        </p:txBody>
      </p:sp>
      <p:pic>
        <p:nvPicPr>
          <p:cNvPr id="5" name="Content Placeholder 4" descr="IMG_2830.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32908710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Vision Statement</a:t>
            </a:r>
            <a:endParaRPr lang="en-US" sz="4400" dirty="0"/>
          </a:p>
        </p:txBody>
      </p:sp>
      <p:sp>
        <p:nvSpPr>
          <p:cNvPr id="3" name="Content Placeholder 2"/>
          <p:cNvSpPr>
            <a:spLocks noGrp="1"/>
          </p:cNvSpPr>
          <p:nvPr>
            <p:ph sz="half" idx="1"/>
          </p:nvPr>
        </p:nvSpPr>
        <p:spPr/>
        <p:txBody>
          <a:bodyPr/>
          <a:lstStyle/>
          <a:p>
            <a:r>
              <a:rPr lang="en-US" dirty="0"/>
              <a:t>Vision Statement is the big picture--what you or the organization want the Urban Forest to be. </a:t>
            </a:r>
          </a:p>
        </p:txBody>
      </p:sp>
      <p:pic>
        <p:nvPicPr>
          <p:cNvPr id="7" name="Content Placeholder 6" descr="IMG_3064.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9555523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Creating that Vision Statement</a:t>
            </a:r>
            <a:endParaRPr lang="en-US" dirty="0"/>
          </a:p>
        </p:txBody>
      </p:sp>
      <p:sp>
        <p:nvSpPr>
          <p:cNvPr id="3" name="Content Placeholder 2"/>
          <p:cNvSpPr>
            <a:spLocks noGrp="1"/>
          </p:cNvSpPr>
          <p:nvPr>
            <p:ph sz="half" idx="1"/>
          </p:nvPr>
        </p:nvSpPr>
        <p:spPr/>
        <p:txBody>
          <a:bodyPr/>
          <a:lstStyle/>
          <a:p>
            <a:r>
              <a:rPr lang="en-US" dirty="0" smtClean="0"/>
              <a:t>Diversity of Age and Species</a:t>
            </a:r>
          </a:p>
          <a:p>
            <a:r>
              <a:rPr lang="en-US" dirty="0" smtClean="0"/>
              <a:t>Canopy Cover</a:t>
            </a:r>
          </a:p>
          <a:p>
            <a:r>
              <a:rPr lang="en-US" dirty="0" smtClean="0"/>
              <a:t>BMPs</a:t>
            </a:r>
          </a:p>
          <a:p>
            <a:r>
              <a:rPr lang="en-US" dirty="0" smtClean="0"/>
              <a:t>Maximum Benefits</a:t>
            </a:r>
            <a:endParaRPr lang="en-US" dirty="0"/>
          </a:p>
        </p:txBody>
      </p:sp>
      <p:pic>
        <p:nvPicPr>
          <p:cNvPr id="5" name="Content Placeholder 4" descr="IMG_3060.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421445352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3162</TotalTime>
  <Words>1774</Words>
  <Application>Microsoft Macintosh PowerPoint</Application>
  <PresentationFormat>On-screen Show (4:3)</PresentationFormat>
  <Paragraphs>141</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Apex</vt:lpstr>
      <vt:lpstr>Urban Forest Management Plan Grant Program</vt:lpstr>
      <vt:lpstr>Welcome!!!</vt:lpstr>
      <vt:lpstr>Today’s Agenda</vt:lpstr>
      <vt:lpstr>What Do You Want?</vt:lpstr>
      <vt:lpstr>Introduction</vt:lpstr>
      <vt:lpstr>Vision and Mission</vt:lpstr>
      <vt:lpstr>Vision</vt:lpstr>
      <vt:lpstr>Vision Statement</vt:lpstr>
      <vt:lpstr>Creating that Vision Statement</vt:lpstr>
      <vt:lpstr>Example Statement</vt:lpstr>
      <vt:lpstr>Seattle’s</vt:lpstr>
      <vt:lpstr>Defined by the Foursight Consulting Group</vt:lpstr>
      <vt:lpstr>Their Example </vt:lpstr>
      <vt:lpstr>Broader Vision Statement</vt:lpstr>
      <vt:lpstr>Revised Vision Statement</vt:lpstr>
      <vt:lpstr>Challenge</vt:lpstr>
      <vt:lpstr>Mission Statement</vt:lpstr>
      <vt:lpstr>An Effective Mission Statement</vt:lpstr>
      <vt:lpstr>Sample Statements</vt:lpstr>
      <vt:lpstr>Samples</vt:lpstr>
      <vt:lpstr>Others</vt:lpstr>
      <vt:lpstr>Last One</vt:lpstr>
      <vt:lpstr>Goals and Objectives</vt:lpstr>
      <vt:lpstr>Definitions</vt:lpstr>
      <vt:lpstr>Hints</vt:lpstr>
      <vt:lpstr>Summary </vt:lpstr>
      <vt:lpstr>From the Toolkit</vt:lpstr>
      <vt:lpstr>Also from the Toolkit</vt:lpstr>
      <vt:lpstr>Needs Categories</vt:lpstr>
      <vt:lpstr>Goals – Tangible and Quantifiable</vt:lpstr>
      <vt:lpstr>Summary: Management Goals of the Community Forest Management Plan </vt:lpstr>
      <vt:lpstr>Continued</vt:lpstr>
      <vt:lpstr>Objectives</vt:lpstr>
      <vt:lpstr>Example from Toolkit</vt:lpstr>
      <vt:lpstr>What needs to be Done?</vt:lpstr>
      <vt:lpstr>Objectives can serve more than one Goal</vt:lpstr>
      <vt:lpstr>Examples of Goals and Objectives</vt:lpstr>
      <vt:lpstr>Example 2</vt:lpstr>
      <vt:lpstr>Goal 4. Facilitate collaboration among City departments related to issues and projects involving trees. </vt:lpstr>
      <vt:lpstr>Goal-create a citizen advisory board for urban forestry issues. </vt:lpstr>
      <vt:lpstr>In Summary</vt:lpstr>
      <vt:lpstr>Review</vt:lpstr>
      <vt:lpstr>What is Next &amp; Assignments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Roger</dc:creator>
  <cp:lastModifiedBy>david roger</cp:lastModifiedBy>
  <cp:revision>110</cp:revision>
  <dcterms:created xsi:type="dcterms:W3CDTF">2012-01-23T00:48:19Z</dcterms:created>
  <dcterms:modified xsi:type="dcterms:W3CDTF">2012-04-25T13:50:19Z</dcterms:modified>
</cp:coreProperties>
</file>