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0"/>
  </p:notesMasterIdLst>
  <p:sldIdLst>
    <p:sldId id="256" r:id="rId2"/>
    <p:sldId id="261" r:id="rId3"/>
    <p:sldId id="260" r:id="rId4"/>
    <p:sldId id="476" r:id="rId5"/>
    <p:sldId id="479" r:id="rId6"/>
    <p:sldId id="459" r:id="rId7"/>
    <p:sldId id="453" r:id="rId8"/>
    <p:sldId id="419" r:id="rId9"/>
    <p:sldId id="455" r:id="rId10"/>
    <p:sldId id="456" r:id="rId11"/>
    <p:sldId id="457" r:id="rId12"/>
    <p:sldId id="458" r:id="rId13"/>
    <p:sldId id="460" r:id="rId14"/>
    <p:sldId id="461" r:id="rId15"/>
    <p:sldId id="462" r:id="rId16"/>
    <p:sldId id="480" r:id="rId17"/>
    <p:sldId id="490" r:id="rId18"/>
    <p:sldId id="481" r:id="rId19"/>
    <p:sldId id="463" r:id="rId20"/>
    <p:sldId id="464" r:id="rId21"/>
    <p:sldId id="465" r:id="rId22"/>
    <p:sldId id="466" r:id="rId23"/>
    <p:sldId id="482" r:id="rId24"/>
    <p:sldId id="467" r:id="rId25"/>
    <p:sldId id="468" r:id="rId26"/>
    <p:sldId id="469" r:id="rId27"/>
    <p:sldId id="491" r:id="rId28"/>
    <p:sldId id="470" r:id="rId29"/>
    <p:sldId id="492" r:id="rId30"/>
    <p:sldId id="472" r:id="rId31"/>
    <p:sldId id="474" r:id="rId32"/>
    <p:sldId id="489" r:id="rId33"/>
    <p:sldId id="483" r:id="rId34"/>
    <p:sldId id="484" r:id="rId35"/>
    <p:sldId id="485" r:id="rId36"/>
    <p:sldId id="486" r:id="rId37"/>
    <p:sldId id="487" r:id="rId38"/>
    <p:sldId id="493"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9" autoAdjust="0"/>
    <p:restoredTop sz="92128" autoAdjust="0"/>
  </p:normalViewPr>
  <p:slideViewPr>
    <p:cSldViewPr>
      <p:cViewPr>
        <p:scale>
          <a:sx n="100" d="100"/>
          <a:sy n="100" d="100"/>
        </p:scale>
        <p:origin x="-240" y="-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AF851A-BF52-4D74-AD53-5077A955FAD9}" type="datetimeFigureOut">
              <a:rPr lang="es-MX" smtClean="0"/>
              <a:pPr/>
              <a:t>5/28/15</a:t>
            </a:fld>
            <a:endParaRPr lang="es-MX"/>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693418-F95C-4364-A4A6-5BA076DC2868}" type="slidenum">
              <a:rPr lang="es-MX" smtClean="0"/>
              <a:pPr/>
              <a:t>‹#›</a:t>
            </a:fld>
            <a:endParaRPr lang="es-MX"/>
          </a:p>
        </p:txBody>
      </p:sp>
    </p:spTree>
    <p:extLst>
      <p:ext uri="{BB962C8B-B14F-4D97-AF65-F5344CB8AC3E}">
        <p14:creationId xmlns:p14="http://schemas.microsoft.com/office/powerpoint/2010/main" val="1500380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noProof="0" dirty="0" smtClean="0"/>
              <a:t>We take the basic</a:t>
            </a:r>
            <a:r>
              <a:rPr lang="en-US" baseline="0" noProof="0" dirty="0" smtClean="0"/>
              <a:t> principles of management and put them into the following nine steps.  </a:t>
            </a:r>
            <a:endParaRPr lang="en-US" noProof="0" dirty="0"/>
          </a:p>
        </p:txBody>
      </p:sp>
      <p:sp>
        <p:nvSpPr>
          <p:cNvPr id="4" name="Slide Number Placeholder 3"/>
          <p:cNvSpPr>
            <a:spLocks noGrp="1"/>
          </p:cNvSpPr>
          <p:nvPr>
            <p:ph type="sldNum" sz="quarter" idx="10"/>
          </p:nvPr>
        </p:nvSpPr>
        <p:spPr/>
        <p:txBody>
          <a:bodyPr/>
          <a:lstStyle/>
          <a:p>
            <a:fld id="{46693418-F95C-4364-A4A6-5BA076DC2868}" type="slidenum">
              <a:rPr lang="es-MX" smtClean="0"/>
              <a:pPr/>
              <a:t>4</a:t>
            </a:fld>
            <a:endParaRPr lang="es-MX"/>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00603C51-DAAB-469D-9C10-E81735B414BF}" type="datetimeFigureOut">
              <a:rPr lang="es-MX" smtClean="0"/>
              <a:pPr/>
              <a:t>5/28/15</a:t>
            </a:fld>
            <a:endParaRPr lang="es-MX"/>
          </a:p>
        </p:txBody>
      </p:sp>
      <p:sp>
        <p:nvSpPr>
          <p:cNvPr id="17" name="Footer Placeholder 16"/>
          <p:cNvSpPr>
            <a:spLocks noGrp="1"/>
          </p:cNvSpPr>
          <p:nvPr>
            <p:ph type="ftr" sz="quarter" idx="11"/>
          </p:nvPr>
        </p:nvSpPr>
        <p:spPr/>
        <p:txBody>
          <a:bodyPr/>
          <a:lstStyle/>
          <a:p>
            <a:endParaRPr lang="es-MX"/>
          </a:p>
        </p:txBody>
      </p:sp>
      <p:sp>
        <p:nvSpPr>
          <p:cNvPr id="29" name="Slide Number Placeholder 28"/>
          <p:cNvSpPr>
            <a:spLocks noGrp="1"/>
          </p:cNvSpPr>
          <p:nvPr>
            <p:ph type="sldNum" sz="quarter" idx="12"/>
          </p:nvPr>
        </p:nvSpPr>
        <p:spPr/>
        <p:txBody>
          <a:bodyPr/>
          <a:lstStyle/>
          <a:p>
            <a:fld id="{ADAF21D8-5862-4A69-A7C2-AAB44776ED0C}" type="slidenum">
              <a:rPr lang="es-MX" smtClean="0"/>
              <a:pPr/>
              <a:t>‹#›</a:t>
            </a:fld>
            <a:endParaRPr lang="es-MX"/>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0603C51-DAAB-469D-9C10-E81735B414BF}" type="datetimeFigureOut">
              <a:rPr lang="es-MX" smtClean="0"/>
              <a:pPr/>
              <a:t>5/28/15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ADAF21D8-5862-4A69-A7C2-AAB44776ED0C}" type="slidenum">
              <a:rPr lang="es-MX" smtClean="0"/>
              <a:pPr/>
              <a:t>‹#›</a:t>
            </a:fld>
            <a:endParaRPr lang="es-MX"/>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0603C51-DAAB-469D-9C10-E81735B414BF}" type="datetimeFigureOut">
              <a:rPr lang="es-MX" smtClean="0"/>
              <a:pPr/>
              <a:t>5/28/15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ADAF21D8-5862-4A69-A7C2-AAB44776ED0C}" type="slidenum">
              <a:rPr lang="es-MX" smtClean="0"/>
              <a:pPr/>
              <a:t>‹#›</a:t>
            </a:fld>
            <a:endParaRPr lang="es-MX"/>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0603C51-DAAB-469D-9C10-E81735B414BF}" type="datetimeFigureOut">
              <a:rPr lang="es-MX" smtClean="0"/>
              <a:pPr/>
              <a:t>5/28/15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ADAF21D8-5862-4A69-A7C2-AAB44776ED0C}" type="slidenum">
              <a:rPr lang="es-MX" smtClean="0"/>
              <a:pPr/>
              <a:t>‹#›</a:t>
            </a:fld>
            <a:endParaRPr lang="es-MX"/>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00603C51-DAAB-469D-9C10-E81735B414BF}" type="datetimeFigureOut">
              <a:rPr lang="es-MX" smtClean="0"/>
              <a:pPr/>
              <a:t>5/28/15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a:xfrm>
            <a:off x="7924800" y="6416675"/>
            <a:ext cx="762000" cy="365125"/>
          </a:xfrm>
        </p:spPr>
        <p:txBody>
          <a:bodyPr/>
          <a:lstStyle/>
          <a:p>
            <a:fld id="{ADAF21D8-5862-4A69-A7C2-AAB44776ED0C}" type="slidenum">
              <a:rPr lang="es-MX" smtClean="0"/>
              <a:pPr/>
              <a:t>‹#›</a:t>
            </a:fld>
            <a:endParaRPr lang="es-MX"/>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0603C51-DAAB-469D-9C10-E81735B414BF}" type="datetimeFigureOut">
              <a:rPr lang="es-MX" smtClean="0"/>
              <a:pPr/>
              <a:t>5/28/15</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ADAF21D8-5862-4A69-A7C2-AAB44776ED0C}" type="slidenum">
              <a:rPr lang="es-MX" smtClean="0"/>
              <a:pPr/>
              <a:t>‹#›</a:t>
            </a:fld>
            <a:endParaRPr lang="es-MX"/>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00603C51-DAAB-469D-9C10-E81735B414BF}" type="datetimeFigureOut">
              <a:rPr lang="es-MX" smtClean="0"/>
              <a:pPr/>
              <a:t>5/28/15</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ADAF21D8-5862-4A69-A7C2-AAB44776ED0C}" type="slidenum">
              <a:rPr lang="es-MX" smtClean="0"/>
              <a:pPr/>
              <a:t>‹#›</a:t>
            </a:fld>
            <a:endParaRPr lang="es-MX"/>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0603C51-DAAB-469D-9C10-E81735B414BF}" type="datetimeFigureOut">
              <a:rPr lang="es-MX" smtClean="0"/>
              <a:pPr/>
              <a:t>5/28/15</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ADAF21D8-5862-4A69-A7C2-AAB44776ED0C}" type="slidenum">
              <a:rPr lang="es-MX" smtClean="0"/>
              <a:pPr/>
              <a:t>‹#›</a:t>
            </a:fld>
            <a:endParaRPr lang="es-MX"/>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603C51-DAAB-469D-9C10-E81735B414BF}" type="datetimeFigureOut">
              <a:rPr lang="es-MX" smtClean="0"/>
              <a:pPr/>
              <a:t>5/28/15</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ADAF21D8-5862-4A69-A7C2-AAB44776ED0C}" type="slidenum">
              <a:rPr lang="es-MX" smtClean="0"/>
              <a:pPr/>
              <a:t>‹#›</a:t>
            </a:fld>
            <a:endParaRPr lang="es-MX"/>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0603C51-DAAB-469D-9C10-E81735B414BF}" type="datetimeFigureOut">
              <a:rPr lang="es-MX" smtClean="0"/>
              <a:pPr/>
              <a:t>5/28/15</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ADAF21D8-5862-4A69-A7C2-AAB44776ED0C}" type="slidenum">
              <a:rPr lang="es-MX" smtClean="0"/>
              <a:pPr/>
              <a:t>‹#›</a:t>
            </a:fld>
            <a:endParaRPr lang="es-MX"/>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dirty="0"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00603C51-DAAB-469D-9C10-E81735B414BF}" type="datetimeFigureOut">
              <a:rPr lang="es-MX" smtClean="0"/>
              <a:pPr/>
              <a:t>5/28/15</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ADAF21D8-5862-4A69-A7C2-AAB44776ED0C}" type="slidenum">
              <a:rPr lang="es-MX" smtClean="0"/>
              <a:pPr/>
              <a:t>‹#›</a:t>
            </a:fld>
            <a:endParaRPr lang="es-MX"/>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00603C51-DAAB-469D-9C10-E81735B414BF}" type="datetimeFigureOut">
              <a:rPr lang="es-MX" smtClean="0"/>
              <a:pPr/>
              <a:t>5/28/15</a:t>
            </a:fld>
            <a:endParaRPr lang="es-MX"/>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s-MX"/>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ADAF21D8-5862-4A69-A7C2-AAB44776ED0C}" type="slidenum">
              <a:rPr lang="es-MX" smtClean="0"/>
              <a:pPr/>
              <a:t>‹#›</a:t>
            </a:fld>
            <a:endParaRPr lang="es-MX"/>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Urban Forest Management Plan Grant Program</a:t>
            </a:r>
            <a:endParaRPr lang="en-US" dirty="0"/>
          </a:p>
        </p:txBody>
      </p:sp>
      <p:sp>
        <p:nvSpPr>
          <p:cNvPr id="7" name="Subtitle 6"/>
          <p:cNvSpPr>
            <a:spLocks noGrp="1"/>
          </p:cNvSpPr>
          <p:nvPr>
            <p:ph type="subTitle" idx="4294967295"/>
          </p:nvPr>
        </p:nvSpPr>
        <p:spPr>
          <a:xfrm>
            <a:off x="304800" y="1447800"/>
            <a:ext cx="7772400" cy="1752600"/>
          </a:xfrm>
        </p:spPr>
        <p:txBody>
          <a:bodyPr>
            <a:normAutofit fontScale="25000" lnSpcReduction="20000"/>
          </a:bodyPr>
          <a:lstStyle/>
          <a:p>
            <a:pPr algn="ctr">
              <a:buNone/>
            </a:pPr>
            <a:r>
              <a:rPr lang="es-MX" dirty="0" smtClean="0"/>
              <a:t>	</a:t>
            </a:r>
            <a:r>
              <a:rPr lang="en-US" sz="12800" dirty="0" smtClean="0"/>
              <a:t>August 21 &amp; 22, 2012</a:t>
            </a:r>
          </a:p>
          <a:p>
            <a:pPr algn="ctr">
              <a:buNone/>
            </a:pPr>
            <a:r>
              <a:rPr lang="en-US" sz="12800" dirty="0" smtClean="0"/>
              <a:t>Inland Urban Forest Council</a:t>
            </a:r>
          </a:p>
          <a:p>
            <a:pPr algn="ctr">
              <a:buNone/>
            </a:pPr>
            <a:r>
              <a:rPr lang="en-US" sz="12800" dirty="0" smtClean="0"/>
              <a:t>Riverside, CA</a:t>
            </a:r>
          </a:p>
          <a:p>
            <a:pPr algn="ctr">
              <a:buNone/>
            </a:pPr>
            <a:r>
              <a:rPr lang="en-US" sz="12800" dirty="0" smtClean="0"/>
              <a:t>Webinar Five</a:t>
            </a:r>
          </a:p>
          <a:p>
            <a:pPr algn="ctr">
              <a:buNone/>
            </a:pPr>
            <a:endParaRPr lang="en-US" sz="12800" dirty="0" smtClean="0"/>
          </a:p>
          <a:p>
            <a:pPr algn="ctr">
              <a:buNone/>
            </a:pPr>
            <a:endParaRPr lang="en-US" sz="12800" dirty="0" smtClean="0"/>
          </a:p>
          <a:p>
            <a:pPr algn="ctr">
              <a:buNone/>
            </a:pPr>
            <a:endParaRPr lang="en-US" sz="12800" dirty="0" smtClean="0"/>
          </a:p>
          <a:p>
            <a:pPr>
              <a:buNone/>
            </a:pPr>
            <a:r>
              <a:rPr lang="en-US" sz="12800" dirty="0" smtClean="0"/>
              <a:t>Funded by:  US Forest Service &amp;</a:t>
            </a:r>
          </a:p>
          <a:p>
            <a:pPr>
              <a:buNone/>
            </a:pPr>
            <a:r>
              <a:rPr lang="en-US" sz="12800" dirty="0" smtClean="0"/>
              <a:t>		               Cal Fire	</a:t>
            </a:r>
            <a:endParaRPr lang="en-US" sz="12800"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a:t>
            </a:r>
            <a:endParaRPr lang="en-US" dirty="0"/>
          </a:p>
        </p:txBody>
      </p:sp>
      <p:sp>
        <p:nvSpPr>
          <p:cNvPr id="3" name="Content Placeholder 2"/>
          <p:cNvSpPr>
            <a:spLocks noGrp="1"/>
          </p:cNvSpPr>
          <p:nvPr>
            <p:ph idx="1"/>
          </p:nvPr>
        </p:nvSpPr>
        <p:spPr/>
        <p:txBody>
          <a:bodyPr>
            <a:normAutofit fontScale="77500" lnSpcReduction="20000"/>
          </a:bodyPr>
          <a:lstStyle/>
          <a:p>
            <a:r>
              <a:rPr lang="en-US" dirty="0"/>
              <a:t>Will data be collected continuously (e.g., inventory updated by work records) or at specific intervals? </a:t>
            </a:r>
            <a:endParaRPr lang="en-US" dirty="0" smtClean="0"/>
          </a:p>
          <a:p>
            <a:pPr marL="137160" indent="0">
              <a:buNone/>
            </a:pPr>
            <a:endParaRPr lang="en-US" dirty="0" smtClean="0"/>
          </a:p>
          <a:p>
            <a:r>
              <a:rPr lang="en-US" dirty="0" smtClean="0"/>
              <a:t>Does </a:t>
            </a:r>
            <a:r>
              <a:rPr lang="en-US" dirty="0"/>
              <a:t>some data need to be collected in a specific season or time of year? </a:t>
            </a:r>
            <a:endParaRPr lang="en-US" dirty="0" smtClean="0"/>
          </a:p>
          <a:p>
            <a:pPr lvl="1"/>
            <a:r>
              <a:rPr lang="en-US" dirty="0" smtClean="0"/>
              <a:t>Canopy cover in summer.</a:t>
            </a:r>
          </a:p>
          <a:p>
            <a:pPr lvl="1"/>
            <a:r>
              <a:rPr lang="en-US" dirty="0" smtClean="0"/>
              <a:t>Disease and insect problems in their season.</a:t>
            </a:r>
          </a:p>
          <a:p>
            <a:pPr marL="585216" lvl="1" indent="0">
              <a:buNone/>
            </a:pPr>
            <a:endParaRPr lang="en-US" dirty="0" smtClean="0"/>
          </a:p>
          <a:p>
            <a:r>
              <a:rPr lang="en-US" dirty="0" smtClean="0"/>
              <a:t>How </a:t>
            </a:r>
            <a:r>
              <a:rPr lang="en-US" dirty="0"/>
              <a:t>frequently will you do data summary and analysis</a:t>
            </a:r>
            <a:r>
              <a:rPr lang="en-US" dirty="0" smtClean="0"/>
              <a:t>?</a:t>
            </a:r>
          </a:p>
          <a:p>
            <a:pPr lvl="1"/>
            <a:r>
              <a:rPr lang="en-US" dirty="0" smtClean="0"/>
              <a:t>Tree growth may be slow.</a:t>
            </a:r>
          </a:p>
          <a:p>
            <a:pPr lvl="1"/>
            <a:r>
              <a:rPr lang="en-US" dirty="0"/>
              <a:t>Tied to  budget or mid year reports</a:t>
            </a:r>
            <a:r>
              <a:rPr lang="en-US" dirty="0" smtClean="0"/>
              <a:t>.</a:t>
            </a:r>
          </a:p>
          <a:p>
            <a:pPr lvl="1"/>
            <a:r>
              <a:rPr lang="en-US" dirty="0" smtClean="0"/>
              <a:t>Storm Damage occurs fast need to be prepared.</a:t>
            </a:r>
          </a:p>
          <a:p>
            <a:pPr lvl="1"/>
            <a:r>
              <a:rPr lang="en-US" dirty="0" smtClean="0"/>
              <a:t>New Pest or Disease outbreaks can be slow or fast. </a:t>
            </a:r>
            <a:endParaRPr lang="en-US" dirty="0"/>
          </a:p>
        </p:txBody>
      </p:sp>
    </p:spTree>
    <p:extLst>
      <p:ext uri="{BB962C8B-B14F-4D97-AF65-F5344CB8AC3E}">
        <p14:creationId xmlns:p14="http://schemas.microsoft.com/office/powerpoint/2010/main" val="29060847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a:t>
            </a:r>
            <a:endParaRPr lang="en-US" dirty="0"/>
          </a:p>
        </p:txBody>
      </p:sp>
      <p:sp>
        <p:nvSpPr>
          <p:cNvPr id="3" name="Content Placeholder 2"/>
          <p:cNvSpPr>
            <a:spLocks noGrp="1"/>
          </p:cNvSpPr>
          <p:nvPr>
            <p:ph idx="1"/>
          </p:nvPr>
        </p:nvSpPr>
        <p:spPr/>
        <p:txBody>
          <a:bodyPr/>
          <a:lstStyle/>
          <a:p>
            <a:r>
              <a:rPr lang="en-US" dirty="0"/>
              <a:t>How will you gather and analyze the monitoring data? </a:t>
            </a:r>
            <a:endParaRPr lang="en-US" dirty="0" smtClean="0"/>
          </a:p>
          <a:p>
            <a:r>
              <a:rPr lang="en-US" dirty="0" smtClean="0"/>
              <a:t>Are </a:t>
            </a:r>
            <a:r>
              <a:rPr lang="en-US" dirty="0"/>
              <a:t>you already collecting the data you need (e.g., in your tree inventory)? </a:t>
            </a:r>
            <a:endParaRPr lang="en-US" dirty="0" smtClean="0"/>
          </a:p>
          <a:p>
            <a:r>
              <a:rPr lang="en-US" dirty="0" smtClean="0"/>
              <a:t>Will </a:t>
            </a:r>
            <a:r>
              <a:rPr lang="en-US" dirty="0"/>
              <a:t>you need to initiate additional sampling or record keeping? </a:t>
            </a:r>
            <a:endParaRPr lang="en-US" dirty="0" smtClean="0"/>
          </a:p>
          <a:p>
            <a:r>
              <a:rPr lang="en-US" dirty="0" smtClean="0"/>
              <a:t>How </a:t>
            </a:r>
            <a:r>
              <a:rPr lang="en-US" dirty="0"/>
              <a:t>and where will you store the </a:t>
            </a:r>
            <a:r>
              <a:rPr lang="en-US" dirty="0" smtClean="0"/>
              <a:t>data?</a:t>
            </a:r>
            <a:endParaRPr lang="en-US" dirty="0"/>
          </a:p>
          <a:p>
            <a:endParaRPr lang="en-US" dirty="0"/>
          </a:p>
        </p:txBody>
      </p:sp>
    </p:spTree>
    <p:extLst>
      <p:ext uri="{BB962C8B-B14F-4D97-AF65-F5344CB8AC3E}">
        <p14:creationId xmlns:p14="http://schemas.microsoft.com/office/powerpoint/2010/main" val="9171781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a:t>
            </a:r>
            <a:endParaRPr lang="en-US" dirty="0"/>
          </a:p>
        </p:txBody>
      </p:sp>
      <p:sp>
        <p:nvSpPr>
          <p:cNvPr id="3" name="Content Placeholder 2"/>
          <p:cNvSpPr>
            <a:spLocks noGrp="1"/>
          </p:cNvSpPr>
          <p:nvPr>
            <p:ph sz="half" idx="1"/>
          </p:nvPr>
        </p:nvSpPr>
        <p:spPr/>
        <p:txBody>
          <a:bodyPr/>
          <a:lstStyle/>
          <a:p>
            <a:r>
              <a:rPr lang="en-US" dirty="0" smtClean="0"/>
              <a:t>Who is going to gather the information?</a:t>
            </a:r>
          </a:p>
          <a:p>
            <a:pPr marL="137160" indent="0">
              <a:buNone/>
            </a:pPr>
            <a:endParaRPr lang="en-US" dirty="0" smtClean="0"/>
          </a:p>
          <a:p>
            <a:r>
              <a:rPr lang="en-US" dirty="0" smtClean="0"/>
              <a:t>Who is going to analyze it?</a:t>
            </a:r>
          </a:p>
          <a:p>
            <a:pPr marL="137160" indent="0">
              <a:buNone/>
            </a:pPr>
            <a:endParaRPr lang="en-US" dirty="0" smtClean="0"/>
          </a:p>
          <a:p>
            <a:r>
              <a:rPr lang="en-US" dirty="0" smtClean="0"/>
              <a:t>Who is going to do the reporting?</a:t>
            </a:r>
            <a:endParaRPr lang="en-US" dirty="0"/>
          </a:p>
        </p:txBody>
      </p:sp>
      <p:pic>
        <p:nvPicPr>
          <p:cNvPr id="5" name="Content Placeholder 4" descr="IMG_3024.JPG"/>
          <p:cNvPicPr>
            <a:picLocks noGrp="1" noChangeAspect="1"/>
          </p:cNvPicPr>
          <p:nvPr>
            <p:ph sz="half" idx="2"/>
          </p:nvPr>
        </p:nvPicPr>
        <p:blipFill>
          <a:blip r:embed="rId2" cstate="print">
            <a:extLst>
              <a:ext uri="{28A0092B-C50C-407E-A947-70E740481C1C}">
                <a14:useLocalDpi xmlns:a14="http://schemas.microsoft.com/office/drawing/2010/main"/>
              </a:ext>
            </a:extLst>
          </a:blip>
          <a:srcRect/>
          <a:stretch>
            <a:fillRect/>
          </a:stretch>
        </p:blipFill>
        <p:spPr>
          <a:xfrm>
            <a:off x="4572000" y="1447800"/>
            <a:ext cx="4038600" cy="4525963"/>
          </a:xfrm>
        </p:spPr>
      </p:pic>
    </p:spTree>
    <p:extLst>
      <p:ext uri="{BB962C8B-B14F-4D97-AF65-F5344CB8AC3E}">
        <p14:creationId xmlns:p14="http://schemas.microsoft.com/office/powerpoint/2010/main" val="34550345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a:t>
            </a:r>
            <a:r>
              <a:rPr lang="en-US" baseline="30000" dirty="0" smtClean="0"/>
              <a:t>st</a:t>
            </a:r>
            <a:r>
              <a:rPr lang="en-US" dirty="0" smtClean="0"/>
              <a:t>  Planning Question from Toolkit</a:t>
            </a:r>
            <a:endParaRPr lang="en-US" dirty="0"/>
          </a:p>
        </p:txBody>
      </p:sp>
      <p:sp>
        <p:nvSpPr>
          <p:cNvPr id="3" name="Content Placeholder 2"/>
          <p:cNvSpPr>
            <a:spLocks noGrp="1"/>
          </p:cNvSpPr>
          <p:nvPr>
            <p:ph idx="1"/>
          </p:nvPr>
        </p:nvSpPr>
        <p:spPr/>
        <p:txBody>
          <a:bodyPr/>
          <a:lstStyle/>
          <a:p>
            <a:pPr lvl="0"/>
            <a:r>
              <a:rPr lang="en-US" b="1" dirty="0"/>
              <a:t>What do we need to monitor to determine if the plan is having its desired effects</a:t>
            </a:r>
            <a:r>
              <a:rPr lang="en-US" b="1" dirty="0" smtClean="0"/>
              <a:t>?</a:t>
            </a:r>
          </a:p>
          <a:p>
            <a:pPr marL="137160" lvl="0" indent="0">
              <a:buNone/>
            </a:pPr>
            <a:endParaRPr lang="en-US" b="1" dirty="0" smtClean="0"/>
          </a:p>
          <a:p>
            <a:pPr lvl="1"/>
            <a:r>
              <a:rPr lang="en-US" b="1" dirty="0" smtClean="0"/>
              <a:t>Go back to your Data Analysis and Goals.</a:t>
            </a:r>
          </a:p>
          <a:p>
            <a:pPr lvl="1"/>
            <a:r>
              <a:rPr lang="en-US" b="1" dirty="0" smtClean="0"/>
              <a:t>What were the issues?</a:t>
            </a:r>
          </a:p>
          <a:p>
            <a:pPr lvl="1"/>
            <a:r>
              <a:rPr lang="en-US" b="1" dirty="0" smtClean="0"/>
              <a:t>What were the priorities?</a:t>
            </a:r>
          </a:p>
          <a:p>
            <a:pPr lvl="1"/>
            <a:r>
              <a:rPr lang="en-US" b="1" dirty="0" smtClean="0"/>
              <a:t>Is the plan successfully addressing these goals?</a:t>
            </a:r>
            <a:endParaRPr lang="en-US" dirty="0"/>
          </a:p>
          <a:p>
            <a:pPr marL="137160" lvl="0" indent="0">
              <a:buNone/>
            </a:pPr>
            <a:r>
              <a:rPr lang="en-US" b="1" dirty="0"/>
              <a:t>				</a:t>
            </a:r>
            <a:endParaRPr lang="en-US" dirty="0"/>
          </a:p>
        </p:txBody>
      </p:sp>
    </p:spTree>
    <p:extLst>
      <p:ext uri="{BB962C8B-B14F-4D97-AF65-F5344CB8AC3E}">
        <p14:creationId xmlns:p14="http://schemas.microsoft.com/office/powerpoint/2010/main" val="1440641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a:t>
            </a:r>
            <a:r>
              <a:rPr lang="en-US" baseline="30000" dirty="0" smtClean="0"/>
              <a:t>nd</a:t>
            </a:r>
            <a:r>
              <a:rPr lang="en-US" dirty="0" smtClean="0"/>
              <a:t> Planning Question from </a:t>
            </a:r>
            <a:r>
              <a:rPr lang="en-US" dirty="0"/>
              <a:t>Toolkit</a:t>
            </a:r>
          </a:p>
        </p:txBody>
      </p:sp>
      <p:sp>
        <p:nvSpPr>
          <p:cNvPr id="4" name="Text Placeholder 3"/>
          <p:cNvSpPr>
            <a:spLocks noGrp="1"/>
          </p:cNvSpPr>
          <p:nvPr>
            <p:ph type="body" idx="1"/>
          </p:nvPr>
        </p:nvSpPr>
        <p:spPr/>
        <p:txBody>
          <a:bodyPr>
            <a:normAutofit fontScale="70000" lnSpcReduction="20000"/>
          </a:bodyPr>
          <a:lstStyle/>
          <a:p>
            <a:r>
              <a:rPr lang="en-US" dirty="0" smtClean="0"/>
              <a:t>What questions do we need to answer to improve our urban Forest management?</a:t>
            </a:r>
            <a:endParaRPr lang="en-US" dirty="0"/>
          </a:p>
        </p:txBody>
      </p:sp>
      <p:sp>
        <p:nvSpPr>
          <p:cNvPr id="5" name="Text Placeholder 4"/>
          <p:cNvSpPr>
            <a:spLocks noGrp="1"/>
          </p:cNvSpPr>
          <p:nvPr>
            <p:ph type="body" sz="half" idx="3"/>
          </p:nvPr>
        </p:nvSpPr>
        <p:spPr/>
        <p:txBody>
          <a:bodyPr/>
          <a:lstStyle/>
          <a:p>
            <a:r>
              <a:rPr lang="en-US" dirty="0" smtClean="0"/>
              <a:t>Tree preservation</a:t>
            </a:r>
            <a:endParaRPr lang="en-US" dirty="0"/>
          </a:p>
        </p:txBody>
      </p:sp>
      <p:sp>
        <p:nvSpPr>
          <p:cNvPr id="3" name="Content Placeholder 2"/>
          <p:cNvSpPr>
            <a:spLocks noGrp="1"/>
          </p:cNvSpPr>
          <p:nvPr>
            <p:ph sz="quarter" idx="2"/>
          </p:nvPr>
        </p:nvSpPr>
        <p:spPr/>
        <p:txBody>
          <a:bodyPr>
            <a:normAutofit/>
          </a:bodyPr>
          <a:lstStyle/>
          <a:p>
            <a:pPr lvl="1"/>
            <a:r>
              <a:rPr lang="en-US" b="1" dirty="0" smtClean="0"/>
              <a:t>Is tree health improving?</a:t>
            </a:r>
          </a:p>
          <a:p>
            <a:pPr lvl="1"/>
            <a:r>
              <a:rPr lang="en-US" b="1" dirty="0" smtClean="0"/>
              <a:t>Is there better communication among departments, board members, etc.?</a:t>
            </a:r>
          </a:p>
          <a:p>
            <a:pPr lvl="1"/>
            <a:r>
              <a:rPr lang="en-US" b="1" dirty="0" smtClean="0"/>
              <a:t>Do others understand and embrace the value of the urban forest to community?</a:t>
            </a:r>
          </a:p>
          <a:p>
            <a:pPr lvl="0"/>
            <a:endParaRPr lang="en-US" b="1" dirty="0" smtClean="0"/>
          </a:p>
          <a:p>
            <a:pPr lvl="1"/>
            <a:endParaRPr lang="en-US" dirty="0"/>
          </a:p>
          <a:p>
            <a:endParaRPr lang="en-US" dirty="0"/>
          </a:p>
        </p:txBody>
      </p:sp>
      <p:pic>
        <p:nvPicPr>
          <p:cNvPr id="7" name="Content Placeholder 6" descr="IMG_2958.JPG"/>
          <p:cNvPicPr>
            <a:picLocks noGrp="1" noChangeAspect="1"/>
          </p:cNvPicPr>
          <p:nvPr>
            <p:ph sz="quarter" idx="4"/>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834635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3</a:t>
            </a:r>
            <a:r>
              <a:rPr lang="en-US" baseline="30000" dirty="0" smtClean="0"/>
              <a:t>rd</a:t>
            </a:r>
            <a:r>
              <a:rPr lang="en-US" dirty="0" smtClean="0"/>
              <a:t> Planning Question </a:t>
            </a:r>
            <a:r>
              <a:rPr lang="en-US" dirty="0"/>
              <a:t>from Toolkit</a:t>
            </a:r>
          </a:p>
        </p:txBody>
      </p:sp>
      <p:sp>
        <p:nvSpPr>
          <p:cNvPr id="3" name="Content Placeholder 2"/>
          <p:cNvSpPr>
            <a:spLocks noGrp="1"/>
          </p:cNvSpPr>
          <p:nvPr>
            <p:ph idx="1"/>
          </p:nvPr>
        </p:nvSpPr>
        <p:spPr/>
        <p:txBody>
          <a:bodyPr/>
          <a:lstStyle/>
          <a:p>
            <a:pPr lvl="0"/>
            <a:r>
              <a:rPr lang="en-US" b="1" dirty="0"/>
              <a:t>How can we ensure that monitoring data is used to improve and update our management techniques?</a:t>
            </a:r>
            <a:r>
              <a:rPr lang="en-US" dirty="0"/>
              <a:t> </a:t>
            </a:r>
            <a:endParaRPr lang="en-US" dirty="0" smtClean="0"/>
          </a:p>
          <a:p>
            <a:pPr lvl="1"/>
            <a:r>
              <a:rPr lang="en-US" dirty="0" smtClean="0"/>
              <a:t>Get the info to all the right people!!!</a:t>
            </a:r>
          </a:p>
          <a:p>
            <a:pPr lvl="2"/>
            <a:r>
              <a:rPr lang="en-US" dirty="0" smtClean="0"/>
              <a:t>Staff above and below.</a:t>
            </a:r>
          </a:p>
          <a:p>
            <a:pPr lvl="2"/>
            <a:r>
              <a:rPr lang="en-US" dirty="0" smtClean="0"/>
              <a:t>Management</a:t>
            </a:r>
          </a:p>
          <a:p>
            <a:pPr lvl="2"/>
            <a:r>
              <a:rPr lang="en-US" dirty="0" smtClean="0"/>
              <a:t>Elected Officials</a:t>
            </a:r>
          </a:p>
          <a:p>
            <a:pPr lvl="2"/>
            <a:r>
              <a:rPr lang="en-US" dirty="0" smtClean="0"/>
              <a:t>Board Members</a:t>
            </a:r>
          </a:p>
          <a:p>
            <a:pPr lvl="2"/>
            <a:r>
              <a:rPr lang="en-US" dirty="0" smtClean="0"/>
              <a:t>Chancellors</a:t>
            </a:r>
          </a:p>
          <a:p>
            <a:pPr lvl="2"/>
            <a:r>
              <a:rPr lang="en-US" dirty="0" smtClean="0"/>
              <a:t>Stakeholders</a:t>
            </a:r>
          </a:p>
          <a:p>
            <a:pPr lvl="2"/>
            <a:r>
              <a:rPr lang="en-US" dirty="0" smtClean="0"/>
              <a:t>Public</a:t>
            </a:r>
          </a:p>
          <a:p>
            <a:pPr lvl="2"/>
            <a:endParaRPr lang="en-US" dirty="0"/>
          </a:p>
          <a:p>
            <a:endParaRPr lang="en-US" dirty="0"/>
          </a:p>
        </p:txBody>
      </p:sp>
    </p:spTree>
    <p:extLst>
      <p:ext uri="{BB962C8B-B14F-4D97-AF65-F5344CB8AC3E}">
        <p14:creationId xmlns:p14="http://schemas.microsoft.com/office/powerpoint/2010/main" val="30871489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Monitoring Program/Plan</a:t>
            </a:r>
            <a:endParaRPr lang="en-US" dirty="0"/>
          </a:p>
        </p:txBody>
      </p:sp>
      <p:sp>
        <p:nvSpPr>
          <p:cNvPr id="3" name="Content Placeholder 2"/>
          <p:cNvSpPr>
            <a:spLocks noGrp="1"/>
          </p:cNvSpPr>
          <p:nvPr>
            <p:ph sz="half" idx="1"/>
          </p:nvPr>
        </p:nvSpPr>
        <p:spPr/>
        <p:txBody>
          <a:bodyPr/>
          <a:lstStyle/>
          <a:p>
            <a:r>
              <a:rPr lang="en-US" dirty="0" smtClean="0"/>
              <a:t>Questions</a:t>
            </a:r>
          </a:p>
          <a:p>
            <a:pPr marL="137160" indent="0">
              <a:buNone/>
            </a:pPr>
            <a:endParaRPr lang="en-US" dirty="0" smtClean="0"/>
          </a:p>
          <a:p>
            <a:r>
              <a:rPr lang="en-US" dirty="0" smtClean="0"/>
              <a:t>Comments</a:t>
            </a:r>
          </a:p>
          <a:p>
            <a:pPr marL="137160" indent="0">
              <a:buNone/>
            </a:pPr>
            <a:endParaRPr lang="en-US" dirty="0" smtClean="0"/>
          </a:p>
          <a:p>
            <a:pPr marL="137160" indent="0">
              <a:buNone/>
            </a:pPr>
            <a:endParaRPr lang="en-US" dirty="0"/>
          </a:p>
        </p:txBody>
      </p:sp>
      <p:pic>
        <p:nvPicPr>
          <p:cNvPr id="5" name="Content Placeholder 4" descr="IMG_2977.JPG"/>
          <p:cNvPicPr>
            <a:picLocks noGrp="1" noChangeAspect="1"/>
          </p:cNvPicPr>
          <p:nvPr>
            <p:ph sz="half" idx="2"/>
          </p:nvPr>
        </p:nvPicPr>
        <p:blipFill>
          <a:blip r:embed="rId2" cstate="print">
            <a:extLst>
              <a:ext uri="{28A0092B-C50C-407E-A947-70E740481C1C}">
                <a14:useLocalDpi xmlns:a14="http://schemas.microsoft.com/office/drawing/2010/main"/>
              </a:ext>
            </a:extLst>
          </a:blip>
          <a:srcRect/>
          <a:stretch>
            <a:fillRect/>
          </a:stretch>
        </p:blipFill>
        <p:spPr>
          <a:xfrm>
            <a:off x="3886200" y="1447800"/>
            <a:ext cx="4038600" cy="4525963"/>
          </a:xfrm>
        </p:spPr>
      </p:pic>
    </p:spTree>
    <p:extLst>
      <p:ext uri="{BB962C8B-B14F-4D97-AF65-F5344CB8AC3E}">
        <p14:creationId xmlns:p14="http://schemas.microsoft.com/office/powerpoint/2010/main" val="39956934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2784.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smtClean="0"/>
              <a:t>Implementation Plan</a:t>
            </a:r>
            <a:endParaRPr lang="en-US" dirty="0"/>
          </a:p>
        </p:txBody>
      </p:sp>
      <p:sp>
        <p:nvSpPr>
          <p:cNvPr id="3" name="Content Placeholder 2"/>
          <p:cNvSpPr>
            <a:spLocks noGrp="1"/>
          </p:cNvSpPr>
          <p:nvPr>
            <p:ph idx="1"/>
          </p:nvPr>
        </p:nvSpPr>
        <p:spPr/>
        <p:txBody>
          <a:bodyPr/>
          <a:lstStyle/>
          <a:p>
            <a:r>
              <a:rPr lang="en-US" dirty="0"/>
              <a:t>The management plan sets </a:t>
            </a:r>
            <a:r>
              <a:rPr lang="en-US" dirty="0" smtClean="0"/>
              <a:t>goals</a:t>
            </a:r>
          </a:p>
          <a:p>
            <a:pPr marL="137160" indent="0">
              <a:buNone/>
            </a:pPr>
            <a:r>
              <a:rPr lang="en-US" dirty="0"/>
              <a:t> </a:t>
            </a:r>
            <a:r>
              <a:rPr lang="en-US" dirty="0" smtClean="0"/>
              <a:t>    </a:t>
            </a:r>
            <a:r>
              <a:rPr lang="en-US" dirty="0"/>
              <a:t>and objectives, which provide </a:t>
            </a:r>
            <a:endParaRPr lang="en-US" dirty="0" smtClean="0"/>
          </a:p>
          <a:p>
            <a:pPr marL="137160" indent="0">
              <a:buNone/>
            </a:pPr>
            <a:r>
              <a:rPr lang="en-US" dirty="0"/>
              <a:t> </a:t>
            </a:r>
            <a:r>
              <a:rPr lang="en-US" dirty="0" smtClean="0"/>
              <a:t>    the </a:t>
            </a:r>
            <a:r>
              <a:rPr lang="en-US" dirty="0"/>
              <a:t>overall destinations of the plan. </a:t>
            </a:r>
          </a:p>
          <a:p>
            <a:endParaRPr lang="en-US" dirty="0"/>
          </a:p>
        </p:txBody>
      </p:sp>
    </p:spTree>
    <p:extLst>
      <p:ext uri="{BB962C8B-B14F-4D97-AF65-F5344CB8AC3E}">
        <p14:creationId xmlns:p14="http://schemas.microsoft.com/office/powerpoint/2010/main" val="7833674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Implementation Plan</a:t>
            </a:r>
            <a:endParaRPr lang="en-US" dirty="0"/>
          </a:p>
        </p:txBody>
      </p:sp>
      <p:sp>
        <p:nvSpPr>
          <p:cNvPr id="3" name="Content Placeholder 2"/>
          <p:cNvSpPr>
            <a:spLocks noGrp="1"/>
          </p:cNvSpPr>
          <p:nvPr>
            <p:ph sz="half" idx="1"/>
          </p:nvPr>
        </p:nvSpPr>
        <p:spPr/>
        <p:txBody>
          <a:bodyPr/>
          <a:lstStyle/>
          <a:p>
            <a:r>
              <a:rPr lang="en-US" dirty="0" smtClean="0"/>
              <a:t>It </a:t>
            </a:r>
            <a:r>
              <a:rPr lang="en-US" dirty="0"/>
              <a:t>lists actions needed to accomplish the goals and objectives. </a:t>
            </a:r>
            <a:endParaRPr lang="en-US" dirty="0" smtClean="0"/>
          </a:p>
          <a:p>
            <a:pPr marL="137160" indent="0">
              <a:buNone/>
            </a:pPr>
            <a:endParaRPr lang="en-US" dirty="0" smtClean="0"/>
          </a:p>
          <a:p>
            <a:r>
              <a:rPr lang="en-US" dirty="0" smtClean="0"/>
              <a:t>The </a:t>
            </a:r>
            <a:r>
              <a:rPr lang="en-US" dirty="0"/>
              <a:t>implementation plan is where you describe how these actions will be carried out. </a:t>
            </a:r>
          </a:p>
        </p:txBody>
      </p:sp>
      <p:pic>
        <p:nvPicPr>
          <p:cNvPr id="7" name="Content Placeholder 6" descr="IMG_2935.JPG"/>
          <p:cNvPicPr>
            <a:picLocks noGrp="1" noChangeAspect="1"/>
          </p:cNvPicPr>
          <p:nvPr>
            <p:ph sz="half" idx="2"/>
          </p:nvPr>
        </p:nvPicPr>
        <p:blipFill>
          <a:blip r:embed="rId2" cstate="print">
            <a:extLst>
              <a:ext uri="{28A0092B-C50C-407E-A947-70E740481C1C}">
                <a14:useLocalDpi xmlns:a14="http://schemas.microsoft.com/office/drawing/2010/main"/>
              </a:ext>
            </a:extLst>
          </a:blip>
          <a:srcRect/>
          <a:stretch>
            <a:fillRect/>
          </a:stretch>
        </p:blipFill>
        <p:spPr>
          <a:xfrm>
            <a:off x="4495800" y="1447800"/>
            <a:ext cx="4038600" cy="4525963"/>
          </a:xfrm>
        </p:spPr>
      </p:pic>
    </p:spTree>
    <p:extLst>
      <p:ext uri="{BB962C8B-B14F-4D97-AF65-F5344CB8AC3E}">
        <p14:creationId xmlns:p14="http://schemas.microsoft.com/office/powerpoint/2010/main" val="42041322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Implementation Plan</a:t>
            </a:r>
            <a:endParaRPr lang="en-US" dirty="0"/>
          </a:p>
        </p:txBody>
      </p:sp>
      <p:sp>
        <p:nvSpPr>
          <p:cNvPr id="3" name="Content Placeholder 2"/>
          <p:cNvSpPr>
            <a:spLocks noGrp="1"/>
          </p:cNvSpPr>
          <p:nvPr>
            <p:ph idx="1"/>
          </p:nvPr>
        </p:nvSpPr>
        <p:spPr/>
        <p:txBody>
          <a:bodyPr>
            <a:normAutofit fontScale="40000" lnSpcReduction="20000"/>
          </a:bodyPr>
          <a:lstStyle/>
          <a:p>
            <a:pPr marL="137160" indent="0">
              <a:buNone/>
            </a:pPr>
            <a:r>
              <a:rPr lang="en-US" dirty="0"/>
              <a:t> </a:t>
            </a:r>
            <a:r>
              <a:rPr lang="en-US" sz="4500" dirty="0"/>
              <a:t> </a:t>
            </a:r>
            <a:r>
              <a:rPr lang="en-US" sz="5900" dirty="0"/>
              <a:t>For each action, the implementation plan spells out:</a:t>
            </a:r>
            <a:r>
              <a:rPr lang="en-US" sz="5900" dirty="0" smtClean="0"/>
              <a:t> </a:t>
            </a:r>
          </a:p>
          <a:p>
            <a:r>
              <a:rPr lang="en-US" sz="5900" dirty="0"/>
              <a:t>	</a:t>
            </a:r>
            <a:r>
              <a:rPr lang="en-US" sz="5900" dirty="0" smtClean="0"/>
              <a:t>Overall Priority Ranking</a:t>
            </a:r>
          </a:p>
          <a:p>
            <a:r>
              <a:rPr lang="en-US" sz="5900" dirty="0" smtClean="0"/>
              <a:t>     Funding Source(s)</a:t>
            </a:r>
          </a:p>
          <a:p>
            <a:r>
              <a:rPr lang="en-US" sz="5900" dirty="0" smtClean="0"/>
              <a:t>     Specific Budget</a:t>
            </a:r>
          </a:p>
          <a:p>
            <a:r>
              <a:rPr lang="en-US" sz="5900" dirty="0" smtClean="0"/>
              <a:t>    Responsible personnel for carrying out the action</a:t>
            </a:r>
          </a:p>
          <a:p>
            <a:r>
              <a:rPr lang="en-US" sz="5900" dirty="0" smtClean="0"/>
              <a:t>    Time schedule</a:t>
            </a:r>
            <a:endParaRPr lang="en-US" sz="5900" dirty="0"/>
          </a:p>
          <a:p>
            <a:pPr marL="137160" indent="0">
              <a:buNone/>
            </a:pPr>
            <a:r>
              <a:rPr lang="en-US" sz="5900" dirty="0"/>
              <a:t>	</a:t>
            </a:r>
          </a:p>
          <a:p>
            <a:pPr marL="137160" indent="0">
              <a:buNone/>
            </a:pPr>
            <a:r>
              <a:rPr lang="en-US" dirty="0" smtClean="0"/>
              <a:t> </a:t>
            </a:r>
            <a:r>
              <a:rPr lang="en-US" dirty="0"/>
              <a:t> </a:t>
            </a:r>
            <a:r>
              <a:rPr lang="en-US" dirty="0" smtClean="0"/>
              <a:t> </a:t>
            </a:r>
            <a:r>
              <a:rPr lang="en-US" dirty="0"/>
              <a:t> </a:t>
            </a:r>
            <a:r>
              <a:rPr lang="en-US" dirty="0" smtClean="0"/>
              <a:t> </a:t>
            </a:r>
            <a:endParaRPr lang="en-US" dirty="0"/>
          </a:p>
        </p:txBody>
      </p:sp>
    </p:spTree>
    <p:extLst>
      <p:ext uri="{BB962C8B-B14F-4D97-AF65-F5344CB8AC3E}">
        <p14:creationId xmlns:p14="http://schemas.microsoft.com/office/powerpoint/2010/main" val="31139547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764.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itle 3"/>
          <p:cNvSpPr>
            <a:spLocks noGrp="1"/>
          </p:cNvSpPr>
          <p:nvPr>
            <p:ph type="ctrTitle"/>
          </p:nvPr>
        </p:nvSpPr>
        <p:spPr>
          <a:xfrm>
            <a:off x="422030" y="1371600"/>
            <a:ext cx="8229600" cy="4648200"/>
          </a:xfrm>
        </p:spPr>
        <p:txBody>
          <a:bodyPr/>
          <a:lstStyle/>
          <a:p>
            <a:r>
              <a:rPr lang="es-MX" dirty="0" err="1" smtClean="0"/>
              <a:t>Welcome</a:t>
            </a:r>
            <a:r>
              <a:rPr lang="es-MX" dirty="0" smtClean="0"/>
              <a:t>!!!</a:t>
            </a:r>
            <a:endParaRPr lang="es-MX" dirty="0"/>
          </a:p>
        </p:txBody>
      </p:sp>
      <p:sp>
        <p:nvSpPr>
          <p:cNvPr id="5" name="Subtitle 4"/>
          <p:cNvSpPr>
            <a:spLocks noGrp="1"/>
          </p:cNvSpPr>
          <p:nvPr>
            <p:ph type="subTitle" idx="1"/>
          </p:nvPr>
        </p:nvSpPr>
        <p:spPr/>
        <p:txBody>
          <a:bodyPr/>
          <a:lstStyle/>
          <a:p>
            <a:endParaRPr lang="es-MX" dirty="0"/>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 Frame</a:t>
            </a:r>
            <a:endParaRPr lang="en-US" dirty="0"/>
          </a:p>
        </p:txBody>
      </p:sp>
      <p:sp>
        <p:nvSpPr>
          <p:cNvPr id="3" name="Content Placeholder 2"/>
          <p:cNvSpPr>
            <a:spLocks noGrp="1"/>
          </p:cNvSpPr>
          <p:nvPr>
            <p:ph idx="1"/>
          </p:nvPr>
        </p:nvSpPr>
        <p:spPr/>
        <p:txBody>
          <a:bodyPr>
            <a:normAutofit/>
          </a:bodyPr>
          <a:lstStyle/>
          <a:p>
            <a:r>
              <a:rPr lang="en-US" sz="2400" dirty="0"/>
              <a:t>Implementation of a long term management plan </a:t>
            </a:r>
            <a:r>
              <a:rPr lang="en-US" sz="2400" dirty="0" smtClean="0"/>
              <a:t>occurs </a:t>
            </a:r>
            <a:r>
              <a:rPr lang="en-US" sz="2400" dirty="0"/>
              <a:t>in </a:t>
            </a:r>
            <a:r>
              <a:rPr lang="en-US" sz="2400" dirty="0" smtClean="0"/>
              <a:t>phases:  Short, Medium &amp; Long</a:t>
            </a:r>
          </a:p>
          <a:p>
            <a:r>
              <a:rPr lang="en-US" sz="2400" dirty="0" smtClean="0"/>
              <a:t>Implementation </a:t>
            </a:r>
            <a:r>
              <a:rPr lang="en-US" sz="2400" dirty="0"/>
              <a:t>plans </a:t>
            </a:r>
            <a:r>
              <a:rPr lang="en-US" sz="2400" dirty="0" smtClean="0"/>
              <a:t>usually span </a:t>
            </a:r>
            <a:r>
              <a:rPr lang="en-US" sz="2400" dirty="0"/>
              <a:t>short time slices (1-5 years). </a:t>
            </a:r>
            <a:endParaRPr lang="en-US" sz="2400" dirty="0" smtClean="0"/>
          </a:p>
          <a:p>
            <a:r>
              <a:rPr lang="en-US" sz="2400" dirty="0" smtClean="0"/>
              <a:t>They </a:t>
            </a:r>
            <a:r>
              <a:rPr lang="en-US" sz="2400" dirty="0"/>
              <a:t>should be revised as necessary based on factors that speed or slow </a:t>
            </a:r>
            <a:r>
              <a:rPr lang="en-US" sz="2400" dirty="0" smtClean="0"/>
              <a:t>plan implementation</a:t>
            </a:r>
            <a:r>
              <a:rPr lang="en-US" sz="2400" dirty="0"/>
              <a:t>. </a:t>
            </a:r>
            <a:endParaRPr lang="en-US" sz="2400" dirty="0" smtClean="0"/>
          </a:p>
          <a:p>
            <a:r>
              <a:rPr lang="en-US" sz="2400" dirty="0" smtClean="0"/>
              <a:t>Developing</a:t>
            </a:r>
            <a:r>
              <a:rPr lang="en-US" sz="2400" dirty="0"/>
              <a:t>, revising, and adopting implementation plans typically occurs at program staff </a:t>
            </a:r>
            <a:r>
              <a:rPr lang="en-US" sz="2400" dirty="0" smtClean="0"/>
              <a:t>level (those of you here)</a:t>
            </a:r>
            <a:endParaRPr lang="en-US" sz="2400" dirty="0"/>
          </a:p>
        </p:txBody>
      </p:sp>
    </p:spTree>
    <p:extLst>
      <p:ext uri="{BB962C8B-B14F-4D97-AF65-F5344CB8AC3E}">
        <p14:creationId xmlns:p14="http://schemas.microsoft.com/office/powerpoint/2010/main" val="24125103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Implementation Plan Cont.</a:t>
            </a:r>
            <a:endParaRPr lang="en-US" dirty="0"/>
          </a:p>
        </p:txBody>
      </p:sp>
      <p:sp>
        <p:nvSpPr>
          <p:cNvPr id="3" name="Content Placeholder 2"/>
          <p:cNvSpPr>
            <a:spLocks noGrp="1"/>
          </p:cNvSpPr>
          <p:nvPr>
            <p:ph sz="half" idx="1"/>
          </p:nvPr>
        </p:nvSpPr>
        <p:spPr/>
        <p:txBody>
          <a:bodyPr>
            <a:normAutofit lnSpcReduction="10000"/>
          </a:bodyPr>
          <a:lstStyle/>
          <a:p>
            <a:r>
              <a:rPr lang="en-US" dirty="0"/>
              <a:t>As the implementation plan is developed, it may become clear that some actions actually require multiple steps to complete. If so, it may be useful to specify the budget, responsibilities, and time schedule, for each separate step.</a:t>
            </a:r>
          </a:p>
        </p:txBody>
      </p:sp>
      <p:pic>
        <p:nvPicPr>
          <p:cNvPr id="5" name="Content Placeholder 4" descr="IMG_0045.JPG"/>
          <p:cNvPicPr>
            <a:picLocks noGrp="1" noChangeAspect="1"/>
          </p:cNvPicPr>
          <p:nvPr>
            <p:ph sz="half" idx="2"/>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7067900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Setting Priorities</a:t>
            </a:r>
            <a:endParaRPr lang="en-US" dirty="0"/>
          </a:p>
        </p:txBody>
      </p:sp>
      <p:sp>
        <p:nvSpPr>
          <p:cNvPr id="3" name="Content Placeholder 2"/>
          <p:cNvSpPr>
            <a:spLocks noGrp="1"/>
          </p:cNvSpPr>
          <p:nvPr>
            <p:ph idx="1"/>
          </p:nvPr>
        </p:nvSpPr>
        <p:spPr/>
        <p:txBody>
          <a:bodyPr>
            <a:normAutofit lnSpcReduction="10000"/>
          </a:bodyPr>
          <a:lstStyle/>
          <a:p>
            <a:r>
              <a:rPr lang="en-US" dirty="0" smtClean="0"/>
              <a:t>The </a:t>
            </a:r>
            <a:r>
              <a:rPr lang="en-US" dirty="0"/>
              <a:t>management plan </a:t>
            </a:r>
            <a:r>
              <a:rPr lang="en-US" dirty="0" smtClean="0"/>
              <a:t>should </a:t>
            </a:r>
            <a:r>
              <a:rPr lang="en-US" dirty="0"/>
              <a:t>include a general priority ranking of goals, objectives, and their associated actions. </a:t>
            </a:r>
            <a:endParaRPr lang="en-US" dirty="0" smtClean="0"/>
          </a:p>
          <a:p>
            <a:r>
              <a:rPr lang="en-US" dirty="0" smtClean="0"/>
              <a:t>As </a:t>
            </a:r>
            <a:r>
              <a:rPr lang="en-US" dirty="0"/>
              <a:t>you develop the implementation plan, you may need to review and adjust priorities for the shorter planning intervals involved. </a:t>
            </a:r>
            <a:endParaRPr lang="en-US" dirty="0" smtClean="0"/>
          </a:p>
          <a:p>
            <a:r>
              <a:rPr lang="en-US" dirty="0" smtClean="0"/>
              <a:t>Overall </a:t>
            </a:r>
            <a:r>
              <a:rPr lang="en-US" dirty="0"/>
              <a:t>priority rankings will be needed to determine how to allocate budget if it is inadequate to cover all activities. </a:t>
            </a:r>
            <a:r>
              <a:rPr lang="en-US" dirty="0" smtClean="0"/>
              <a:t> </a:t>
            </a:r>
            <a:endParaRPr lang="en-US" dirty="0"/>
          </a:p>
        </p:txBody>
      </p:sp>
    </p:spTree>
    <p:extLst>
      <p:ext uri="{BB962C8B-B14F-4D97-AF65-F5344CB8AC3E}">
        <p14:creationId xmlns:p14="http://schemas.microsoft.com/office/powerpoint/2010/main" val="11748358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Setting Priorities</a:t>
            </a:r>
          </a:p>
        </p:txBody>
      </p:sp>
      <p:sp>
        <p:nvSpPr>
          <p:cNvPr id="3" name="Content Placeholder 2"/>
          <p:cNvSpPr>
            <a:spLocks noGrp="1"/>
          </p:cNvSpPr>
          <p:nvPr>
            <p:ph idx="1"/>
          </p:nvPr>
        </p:nvSpPr>
        <p:spPr/>
        <p:txBody>
          <a:bodyPr/>
          <a:lstStyle/>
          <a:p>
            <a:r>
              <a:rPr lang="en-US" dirty="0"/>
              <a:t>Priority rankings are also used to phase activities over time so that high priority tasks are completed before low priority tasks. For example, dealing with a backlog of potentially hazardous trees may be the highest priority in the first years of the plan. Once the backlog has been cleared out, other actions (such as replanting after tree removals) may have the highest priority. </a:t>
            </a:r>
          </a:p>
          <a:p>
            <a:endParaRPr lang="en-US" dirty="0"/>
          </a:p>
        </p:txBody>
      </p:sp>
    </p:spTree>
    <p:extLst>
      <p:ext uri="{BB962C8B-B14F-4D97-AF65-F5344CB8AC3E}">
        <p14:creationId xmlns:p14="http://schemas.microsoft.com/office/powerpoint/2010/main" val="42472540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Identify Funding</a:t>
            </a:r>
            <a:endParaRPr lang="en-US" dirty="0"/>
          </a:p>
        </p:txBody>
      </p:sp>
      <p:sp>
        <p:nvSpPr>
          <p:cNvPr id="3" name="Content Placeholder 2"/>
          <p:cNvSpPr>
            <a:spLocks noGrp="1"/>
          </p:cNvSpPr>
          <p:nvPr>
            <p:ph idx="1"/>
          </p:nvPr>
        </p:nvSpPr>
        <p:spPr>
          <a:ln>
            <a:solidFill>
              <a:schemeClr val="tx1"/>
            </a:solidFill>
          </a:ln>
        </p:spPr>
        <p:txBody>
          <a:bodyPr>
            <a:normAutofit fontScale="92500"/>
          </a:bodyPr>
          <a:lstStyle/>
          <a:p>
            <a:r>
              <a:rPr lang="en-US" dirty="0" smtClean="0"/>
              <a:t>You know your current funding sources.</a:t>
            </a:r>
          </a:p>
          <a:p>
            <a:r>
              <a:rPr lang="en-US" dirty="0" smtClean="0"/>
              <a:t>In this process may have identified new sources.</a:t>
            </a:r>
          </a:p>
          <a:p>
            <a:r>
              <a:rPr lang="en-US" dirty="0" smtClean="0"/>
              <a:t>One of your goals may be to identify additional sources of funding.</a:t>
            </a:r>
          </a:p>
          <a:p>
            <a:r>
              <a:rPr lang="en-US" dirty="0" smtClean="0"/>
              <a:t>You also may have a goal of implementing the new sources that you have already identified.</a:t>
            </a:r>
          </a:p>
          <a:p>
            <a:r>
              <a:rPr lang="en-US" dirty="0" smtClean="0"/>
              <a:t>On going activities such as tree care need stable sources of funding. </a:t>
            </a:r>
            <a:endParaRPr lang="en-US" dirty="0"/>
          </a:p>
          <a:p>
            <a:r>
              <a:rPr lang="en-US" dirty="0" smtClean="0"/>
              <a:t>Other programs such as planting may use grant opportunities.</a:t>
            </a:r>
            <a:endParaRPr lang="en-US" dirty="0"/>
          </a:p>
        </p:txBody>
      </p:sp>
    </p:spTree>
    <p:extLst>
      <p:ext uri="{BB962C8B-B14F-4D97-AF65-F5344CB8AC3E}">
        <p14:creationId xmlns:p14="http://schemas.microsoft.com/office/powerpoint/2010/main" val="36596424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Developing Budgets</a:t>
            </a:r>
            <a:endParaRPr lang="en-US" dirty="0"/>
          </a:p>
        </p:txBody>
      </p:sp>
      <p:sp>
        <p:nvSpPr>
          <p:cNvPr id="3" name="Content Placeholder 2"/>
          <p:cNvSpPr>
            <a:spLocks noGrp="1"/>
          </p:cNvSpPr>
          <p:nvPr>
            <p:ph idx="1"/>
          </p:nvPr>
        </p:nvSpPr>
        <p:spPr/>
        <p:txBody>
          <a:bodyPr>
            <a:normAutofit/>
          </a:bodyPr>
          <a:lstStyle/>
          <a:p>
            <a:r>
              <a:rPr lang="en-US" dirty="0" smtClean="0"/>
              <a:t>For </a:t>
            </a:r>
            <a:r>
              <a:rPr lang="en-US" dirty="0"/>
              <a:t>ongoing activities, work records and past budgets provide a basis for making budget projections. </a:t>
            </a:r>
            <a:endParaRPr lang="en-US" dirty="0" smtClean="0"/>
          </a:p>
          <a:p>
            <a:r>
              <a:rPr lang="en-US" dirty="0" smtClean="0"/>
              <a:t>For other activities, you may need to get estimates from others?</a:t>
            </a:r>
          </a:p>
          <a:p>
            <a:r>
              <a:rPr lang="en-US" dirty="0" smtClean="0"/>
              <a:t>You may also need to estimate staff time, apply appropriate budget costs based on these estimates and then revise as time and experience provide more accurate numbers.</a:t>
            </a:r>
            <a:endParaRPr lang="en-US" dirty="0"/>
          </a:p>
        </p:txBody>
      </p:sp>
    </p:spTree>
    <p:extLst>
      <p:ext uri="{BB962C8B-B14F-4D97-AF65-F5344CB8AC3E}">
        <p14:creationId xmlns:p14="http://schemas.microsoft.com/office/powerpoint/2010/main" val="1743920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Budgeting</a:t>
            </a:r>
            <a:endParaRPr lang="en-US" dirty="0"/>
          </a:p>
        </p:txBody>
      </p:sp>
      <p:sp>
        <p:nvSpPr>
          <p:cNvPr id="3" name="Content Placeholder 2"/>
          <p:cNvSpPr>
            <a:spLocks noGrp="1"/>
          </p:cNvSpPr>
          <p:nvPr>
            <p:ph sz="half" idx="1"/>
          </p:nvPr>
        </p:nvSpPr>
        <p:spPr/>
        <p:txBody>
          <a:bodyPr/>
          <a:lstStyle/>
          <a:p>
            <a:r>
              <a:rPr lang="en-US" dirty="0"/>
              <a:t>For contracted work, administrative costs for bidding and managing the contract should be included in the budget. </a:t>
            </a:r>
            <a:endParaRPr lang="en-US" dirty="0" smtClean="0"/>
          </a:p>
        </p:txBody>
      </p:sp>
      <p:pic>
        <p:nvPicPr>
          <p:cNvPr id="5" name="Content Placeholder 4" descr="IMG_2946.JPG"/>
          <p:cNvPicPr>
            <a:picLocks noGrp="1" noChangeAspect="1"/>
          </p:cNvPicPr>
          <p:nvPr>
            <p:ph sz="half" idx="2"/>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8589782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Budgeting Cont</a:t>
            </a:r>
            <a:r>
              <a:rPr lang="en-US" dirty="0"/>
              <a:t>.</a:t>
            </a:r>
          </a:p>
        </p:txBody>
      </p:sp>
      <p:sp>
        <p:nvSpPr>
          <p:cNvPr id="3" name="Content Placeholder 2"/>
          <p:cNvSpPr>
            <a:spLocks noGrp="1"/>
          </p:cNvSpPr>
          <p:nvPr>
            <p:ph sz="half" idx="1"/>
          </p:nvPr>
        </p:nvSpPr>
        <p:spPr/>
        <p:txBody>
          <a:bodyPr/>
          <a:lstStyle/>
          <a:p>
            <a:r>
              <a:rPr lang="en-US" dirty="0"/>
              <a:t>Costs associated with in-house work will include personnel costs and materials, as well as overhead costs related to equipment maintenance and training. </a:t>
            </a:r>
          </a:p>
          <a:p>
            <a:endParaRPr lang="en-US" dirty="0"/>
          </a:p>
        </p:txBody>
      </p:sp>
      <p:pic>
        <p:nvPicPr>
          <p:cNvPr id="6" name="Content Placeholder 5" descr="IMG_2830.JPG"/>
          <p:cNvPicPr>
            <a:picLocks noGrp="1" noChangeAspect="1"/>
          </p:cNvPicPr>
          <p:nvPr>
            <p:ph sz="half" idx="2"/>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4870606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Budgets</a:t>
            </a:r>
            <a:endParaRPr lang="en-US" dirty="0"/>
          </a:p>
        </p:txBody>
      </p:sp>
      <p:sp>
        <p:nvSpPr>
          <p:cNvPr id="3" name="Content Placeholder 2"/>
          <p:cNvSpPr>
            <a:spLocks noGrp="1"/>
          </p:cNvSpPr>
          <p:nvPr>
            <p:ph idx="1"/>
          </p:nvPr>
        </p:nvSpPr>
        <p:spPr/>
        <p:txBody>
          <a:bodyPr>
            <a:normAutofit fontScale="92500" lnSpcReduction="10000"/>
          </a:bodyPr>
          <a:lstStyle/>
          <a:p>
            <a:r>
              <a:rPr lang="en-US" dirty="0"/>
              <a:t>Budgets typically need to account for inflation, equipment replacement, and other factors that change from year to year. </a:t>
            </a:r>
            <a:endParaRPr lang="en-US" dirty="0" smtClean="0"/>
          </a:p>
          <a:p>
            <a:r>
              <a:rPr lang="en-US" dirty="0" smtClean="0"/>
              <a:t>Budgets </a:t>
            </a:r>
            <a:r>
              <a:rPr lang="en-US" dirty="0"/>
              <a:t>also need to account for how costs change as the tree population changes over time. As trees get larger or develop age-related problems, unit costs may increase. </a:t>
            </a:r>
            <a:endParaRPr lang="en-US" dirty="0" smtClean="0"/>
          </a:p>
          <a:p>
            <a:r>
              <a:rPr lang="en-US" dirty="0" smtClean="0"/>
              <a:t>On </a:t>
            </a:r>
            <a:r>
              <a:rPr lang="en-US" dirty="0"/>
              <a:t>the other hand, if high-maintenance trees are phased out and replaced with properly trained replacements, unit costs may go down. Since these changes are often incremental, successive annual budgets may show little change. </a:t>
            </a:r>
          </a:p>
        </p:txBody>
      </p:sp>
    </p:spTree>
    <p:extLst>
      <p:ext uri="{BB962C8B-B14F-4D97-AF65-F5344CB8AC3E}">
        <p14:creationId xmlns:p14="http://schemas.microsoft.com/office/powerpoint/2010/main" val="4456402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Assign Responsibilities</a:t>
            </a:r>
          </a:p>
        </p:txBody>
      </p:sp>
      <p:sp>
        <p:nvSpPr>
          <p:cNvPr id="3" name="Content Placeholder 2"/>
          <p:cNvSpPr>
            <a:spLocks noGrp="1"/>
          </p:cNvSpPr>
          <p:nvPr>
            <p:ph sz="half" idx="1"/>
          </p:nvPr>
        </p:nvSpPr>
        <p:spPr/>
        <p:txBody>
          <a:bodyPr/>
          <a:lstStyle/>
          <a:p>
            <a:r>
              <a:rPr lang="en-US" dirty="0"/>
              <a:t>The implementation plan should indicate who is going to carry out the actions described in the management plan. </a:t>
            </a:r>
          </a:p>
          <a:p>
            <a:endParaRPr lang="en-US" dirty="0"/>
          </a:p>
        </p:txBody>
      </p:sp>
      <p:pic>
        <p:nvPicPr>
          <p:cNvPr id="5" name="Content Placeholder 4" descr="IMG_3261.JPG"/>
          <p:cNvPicPr>
            <a:picLocks noGrp="1" noChangeAspect="1"/>
          </p:cNvPicPr>
          <p:nvPr>
            <p:ph sz="half" idx="2"/>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361465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sz="4400" dirty="0" err="1" smtClean="0"/>
              <a:t>Today’s</a:t>
            </a:r>
            <a:r>
              <a:rPr lang="es-MX" sz="4400" dirty="0" smtClean="0"/>
              <a:t> Agenda</a:t>
            </a:r>
            <a:endParaRPr lang="es-MX" sz="4400" dirty="0"/>
          </a:p>
        </p:txBody>
      </p:sp>
      <p:sp>
        <p:nvSpPr>
          <p:cNvPr id="3" name="Content Placeholder 2"/>
          <p:cNvSpPr>
            <a:spLocks noGrp="1"/>
          </p:cNvSpPr>
          <p:nvPr>
            <p:ph idx="1"/>
          </p:nvPr>
        </p:nvSpPr>
        <p:spPr/>
        <p:txBody>
          <a:bodyPr>
            <a:normAutofit lnSpcReduction="10000"/>
          </a:bodyPr>
          <a:lstStyle/>
          <a:p>
            <a:r>
              <a:rPr lang="en-US" dirty="0" smtClean="0"/>
              <a:t>9:00 – 9:05	Welcome</a:t>
            </a:r>
          </a:p>
          <a:p>
            <a:pPr marL="137160" indent="0">
              <a:buNone/>
            </a:pPr>
            <a:r>
              <a:rPr lang="en-US" dirty="0" smtClean="0"/>
              <a:t> </a:t>
            </a:r>
          </a:p>
          <a:p>
            <a:r>
              <a:rPr lang="en-US" dirty="0" smtClean="0"/>
              <a:t>9:05– 10:00 	The Last Steps</a:t>
            </a:r>
          </a:p>
          <a:p>
            <a:pPr lvl="1"/>
            <a:r>
              <a:rPr lang="en-US" dirty="0" smtClean="0"/>
              <a:t>Monitoring </a:t>
            </a:r>
            <a:r>
              <a:rPr lang="en-US" dirty="0"/>
              <a:t>P</a:t>
            </a:r>
            <a:r>
              <a:rPr lang="en-US" dirty="0" smtClean="0"/>
              <a:t>lan</a:t>
            </a:r>
          </a:p>
          <a:p>
            <a:pPr lvl="1"/>
            <a:r>
              <a:rPr lang="en-US" dirty="0" smtClean="0"/>
              <a:t>Implementation Plan</a:t>
            </a:r>
          </a:p>
          <a:p>
            <a:pPr lvl="1"/>
            <a:r>
              <a:rPr lang="en-US" dirty="0" smtClean="0"/>
              <a:t>Putting it all together					 </a:t>
            </a:r>
          </a:p>
          <a:p>
            <a:r>
              <a:rPr lang="en-US" dirty="0" smtClean="0"/>
              <a:t>10:00 – 10:25	Issues – Group</a:t>
            </a:r>
            <a:r>
              <a:rPr lang="en-US" dirty="0"/>
              <a:t> </a:t>
            </a:r>
            <a:r>
              <a:rPr lang="en-US" dirty="0" smtClean="0"/>
              <a:t>Discussion</a:t>
            </a:r>
          </a:p>
          <a:p>
            <a:pPr marL="137160" indent="0">
              <a:buNone/>
            </a:pPr>
            <a:endParaRPr lang="en-US" dirty="0" smtClean="0"/>
          </a:p>
          <a:p>
            <a:r>
              <a:rPr lang="en-US" dirty="0" smtClean="0"/>
              <a:t>10:25 – 10:30	Next Step				 </a:t>
            </a:r>
          </a:p>
          <a:p>
            <a:pPr marL="137160" indent="0">
              <a:buNone/>
            </a:pP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Assign Responsibilities</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This </a:t>
            </a:r>
            <a:r>
              <a:rPr lang="en-US" dirty="0"/>
              <a:t>includes administrative responsibilities as well as the work units or staff positions that will actually conduct the work. </a:t>
            </a:r>
            <a:endParaRPr lang="en-US" dirty="0" smtClean="0"/>
          </a:p>
          <a:p>
            <a:r>
              <a:rPr lang="en-US" dirty="0" smtClean="0"/>
              <a:t>This </a:t>
            </a:r>
            <a:r>
              <a:rPr lang="en-US" dirty="0"/>
              <a:t>information </a:t>
            </a:r>
            <a:r>
              <a:rPr lang="en-US" dirty="0" smtClean="0"/>
              <a:t>was needed </a:t>
            </a:r>
            <a:r>
              <a:rPr lang="en-US" dirty="0"/>
              <a:t>to develop budget estimates. </a:t>
            </a:r>
            <a:r>
              <a:rPr lang="en-US" dirty="0" smtClean="0"/>
              <a:t> </a:t>
            </a:r>
            <a:endParaRPr lang="en-US" dirty="0"/>
          </a:p>
        </p:txBody>
      </p:sp>
      <p:pic>
        <p:nvPicPr>
          <p:cNvPr id="5" name="Content Placeholder 4" descr="IMG_3584.JPG"/>
          <p:cNvPicPr>
            <a:picLocks noGrp="1" noChangeAspect="1"/>
          </p:cNvPicPr>
          <p:nvPr>
            <p:ph sz="half" idx="2"/>
          </p:nvPr>
        </p:nvPicPr>
        <p:blipFill>
          <a:blip r:embed="rId2" cstate="print">
            <a:extLst>
              <a:ext uri="{28A0092B-C50C-407E-A947-70E740481C1C}">
                <a14:useLocalDpi xmlns:a14="http://schemas.microsoft.com/office/drawing/2010/main"/>
              </a:ext>
            </a:extLst>
          </a:blip>
          <a:srcRect/>
          <a:stretch>
            <a:fillRect/>
          </a:stretch>
        </p:blipFill>
        <p:spPr>
          <a:xfrm>
            <a:off x="4572000" y="1371600"/>
            <a:ext cx="4038600" cy="4525963"/>
          </a:xfrm>
        </p:spPr>
      </p:pic>
    </p:spTree>
    <p:extLst>
      <p:ext uri="{BB962C8B-B14F-4D97-AF65-F5344CB8AC3E}">
        <p14:creationId xmlns:p14="http://schemas.microsoft.com/office/powerpoint/2010/main" val="25893839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Planning Questions under Implementation Plan</a:t>
            </a:r>
            <a:endParaRPr lang="en-US" dirty="0"/>
          </a:p>
        </p:txBody>
      </p:sp>
      <p:sp>
        <p:nvSpPr>
          <p:cNvPr id="3" name="Content Placeholder 2"/>
          <p:cNvSpPr>
            <a:spLocks noGrp="1"/>
          </p:cNvSpPr>
          <p:nvPr>
            <p:ph idx="1"/>
          </p:nvPr>
        </p:nvSpPr>
        <p:spPr/>
        <p:txBody>
          <a:bodyPr>
            <a:normAutofit/>
          </a:bodyPr>
          <a:lstStyle/>
          <a:p>
            <a:r>
              <a:rPr lang="en-US" b="1" dirty="0"/>
              <a:t>	</a:t>
            </a:r>
            <a:r>
              <a:rPr lang="en-US" b="1" dirty="0" smtClean="0"/>
              <a:t>Have </a:t>
            </a:r>
            <a:r>
              <a:rPr lang="en-US" b="1" dirty="0"/>
              <a:t>we investigated all possible </a:t>
            </a:r>
            <a:r>
              <a:rPr lang="en-US" b="1" dirty="0" smtClean="0"/>
              <a:t>	sources </a:t>
            </a:r>
            <a:r>
              <a:rPr lang="en-US" b="1" dirty="0"/>
              <a:t>of funding for the plan?</a:t>
            </a:r>
          </a:p>
          <a:p>
            <a:r>
              <a:rPr lang="en-US" b="1" dirty="0"/>
              <a:t> </a:t>
            </a:r>
            <a:r>
              <a:rPr lang="en-US" b="1" dirty="0" smtClean="0"/>
              <a:t>   How </a:t>
            </a:r>
            <a:r>
              <a:rPr lang="en-US" b="1" dirty="0"/>
              <a:t>will we develop and present the </a:t>
            </a:r>
            <a:r>
              <a:rPr lang="en-US" b="1" dirty="0" smtClean="0"/>
              <a:t>      	budget</a:t>
            </a:r>
            <a:r>
              <a:rPr lang="en-US" b="1" dirty="0"/>
              <a:t>?</a:t>
            </a:r>
          </a:p>
          <a:p>
            <a:r>
              <a:rPr lang="en-US" b="1" dirty="0"/>
              <a:t>	</a:t>
            </a:r>
            <a:r>
              <a:rPr lang="en-US" b="1" dirty="0" smtClean="0"/>
              <a:t>What </a:t>
            </a:r>
            <a:r>
              <a:rPr lang="en-US" b="1" dirty="0"/>
              <a:t>are the highest priority actions?</a:t>
            </a:r>
          </a:p>
          <a:p>
            <a:r>
              <a:rPr lang="en-US" b="1" dirty="0" smtClean="0"/>
              <a:t>    Which </a:t>
            </a:r>
            <a:r>
              <a:rPr lang="en-US" b="1" dirty="0"/>
              <a:t>actions need to occur in a specific </a:t>
            </a:r>
            <a:r>
              <a:rPr lang="en-US" b="1" dirty="0" smtClean="0"/>
              <a:t>    	sequence</a:t>
            </a:r>
            <a:r>
              <a:rPr lang="en-US" b="1" dirty="0"/>
              <a:t>?</a:t>
            </a:r>
          </a:p>
          <a:p>
            <a:r>
              <a:rPr lang="en-US" b="1" dirty="0"/>
              <a:t>	</a:t>
            </a:r>
            <a:r>
              <a:rPr lang="en-US" b="1" dirty="0" smtClean="0"/>
              <a:t>Upon </a:t>
            </a:r>
            <a:r>
              <a:rPr lang="en-US" b="1" dirty="0"/>
              <a:t>which scenario or scenarios (varying </a:t>
            </a:r>
            <a:r>
              <a:rPr lang="en-US" b="1" dirty="0" smtClean="0"/>
              <a:t>  	levels </a:t>
            </a:r>
            <a:r>
              <a:rPr lang="en-US" b="1" dirty="0"/>
              <a:t>of service) should the budget be </a:t>
            </a:r>
            <a:r>
              <a:rPr lang="en-US" b="1" dirty="0" smtClean="0"/>
              <a:t>	based</a:t>
            </a:r>
            <a:r>
              <a:rPr lang="en-US" b="1" dirty="0"/>
              <a:t>?</a:t>
            </a:r>
            <a:endParaRPr lang="en-US" dirty="0"/>
          </a:p>
        </p:txBody>
      </p:sp>
    </p:spTree>
    <p:extLst>
      <p:ext uri="{BB962C8B-B14F-4D97-AF65-F5344CB8AC3E}">
        <p14:creationId xmlns:p14="http://schemas.microsoft.com/office/powerpoint/2010/main" val="29137782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Implementation Plan</a:t>
            </a:r>
            <a:endParaRPr lang="en-US" dirty="0"/>
          </a:p>
        </p:txBody>
      </p:sp>
      <p:sp>
        <p:nvSpPr>
          <p:cNvPr id="3" name="Content Placeholder 2"/>
          <p:cNvSpPr>
            <a:spLocks noGrp="1"/>
          </p:cNvSpPr>
          <p:nvPr>
            <p:ph sz="half" idx="1"/>
          </p:nvPr>
        </p:nvSpPr>
        <p:spPr/>
        <p:txBody>
          <a:bodyPr/>
          <a:lstStyle/>
          <a:p>
            <a:r>
              <a:rPr lang="en-US" dirty="0" smtClean="0"/>
              <a:t>Questions</a:t>
            </a:r>
          </a:p>
          <a:p>
            <a:pPr marL="137160" indent="0">
              <a:buNone/>
            </a:pPr>
            <a:endParaRPr lang="en-US" dirty="0" smtClean="0"/>
          </a:p>
          <a:p>
            <a:r>
              <a:rPr lang="en-US" dirty="0" smtClean="0"/>
              <a:t>Comments</a:t>
            </a:r>
          </a:p>
          <a:p>
            <a:pPr marL="137160" indent="0">
              <a:buNone/>
            </a:pPr>
            <a:endParaRPr lang="en-US" dirty="0" smtClean="0"/>
          </a:p>
          <a:p>
            <a:pPr marL="137160" indent="0">
              <a:buNone/>
            </a:pPr>
            <a:endParaRPr lang="en-US" dirty="0"/>
          </a:p>
        </p:txBody>
      </p:sp>
      <p:pic>
        <p:nvPicPr>
          <p:cNvPr id="5" name="Content Placeholder 4" descr="IMG_2991.JPG"/>
          <p:cNvPicPr>
            <a:picLocks noGrp="1" noChangeAspect="1"/>
          </p:cNvPicPr>
          <p:nvPr>
            <p:ph sz="half" idx="2"/>
          </p:nvPr>
        </p:nvPicPr>
        <p:blipFill>
          <a:blip r:embed="rId2" cstate="print">
            <a:extLst>
              <a:ext uri="{28A0092B-C50C-407E-A947-70E740481C1C}">
                <a14:useLocalDpi xmlns:a14="http://schemas.microsoft.com/office/drawing/2010/main"/>
              </a:ext>
            </a:extLst>
          </a:blip>
          <a:srcRect/>
          <a:stretch>
            <a:fillRect/>
          </a:stretch>
        </p:blipFill>
        <p:spPr>
          <a:xfrm>
            <a:off x="3962400" y="1371600"/>
            <a:ext cx="4038600" cy="4525963"/>
          </a:xfrm>
        </p:spPr>
      </p:pic>
    </p:spTree>
    <p:extLst>
      <p:ext uri="{BB962C8B-B14F-4D97-AF65-F5344CB8AC3E}">
        <p14:creationId xmlns:p14="http://schemas.microsoft.com/office/powerpoint/2010/main" val="30929197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Putting It All Together</a:t>
            </a:r>
            <a:endParaRPr lang="en-US" dirty="0"/>
          </a:p>
        </p:txBody>
      </p:sp>
      <p:sp>
        <p:nvSpPr>
          <p:cNvPr id="3" name="Content Placeholder 2"/>
          <p:cNvSpPr>
            <a:spLocks noGrp="1"/>
          </p:cNvSpPr>
          <p:nvPr>
            <p:ph idx="1"/>
          </p:nvPr>
        </p:nvSpPr>
        <p:spPr/>
        <p:txBody>
          <a:bodyPr/>
          <a:lstStyle/>
          <a:p>
            <a:r>
              <a:rPr lang="en-US" dirty="0" smtClean="0"/>
              <a:t>Title Page</a:t>
            </a:r>
          </a:p>
          <a:p>
            <a:r>
              <a:rPr lang="en-US" dirty="0" smtClean="0"/>
              <a:t>Acknowledgements</a:t>
            </a:r>
          </a:p>
          <a:p>
            <a:r>
              <a:rPr lang="en-US" dirty="0" smtClean="0"/>
              <a:t>Executive Summary</a:t>
            </a:r>
          </a:p>
          <a:p>
            <a:r>
              <a:rPr lang="en-US" dirty="0" smtClean="0"/>
              <a:t>Introduction</a:t>
            </a:r>
          </a:p>
          <a:p>
            <a:r>
              <a:rPr lang="en-US" dirty="0" smtClean="0"/>
              <a:t>Status of the Urban Forest</a:t>
            </a:r>
          </a:p>
          <a:p>
            <a:r>
              <a:rPr lang="en-US" dirty="0" smtClean="0"/>
              <a:t>Strategic Plan</a:t>
            </a:r>
          </a:p>
          <a:p>
            <a:r>
              <a:rPr lang="en-US" dirty="0" smtClean="0"/>
              <a:t>Outline</a:t>
            </a:r>
          </a:p>
          <a:p>
            <a:r>
              <a:rPr lang="en-US" dirty="0" smtClean="0"/>
              <a:t>Appendix</a:t>
            </a:r>
          </a:p>
          <a:p>
            <a:endParaRPr lang="en-US" dirty="0"/>
          </a:p>
        </p:txBody>
      </p:sp>
    </p:spTree>
    <p:extLst>
      <p:ext uri="{BB962C8B-B14F-4D97-AF65-F5344CB8AC3E}">
        <p14:creationId xmlns:p14="http://schemas.microsoft.com/office/powerpoint/2010/main" val="23225265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Review</a:t>
            </a:r>
            <a:endParaRPr lang="en-US" dirty="0"/>
          </a:p>
        </p:txBody>
      </p:sp>
      <p:sp>
        <p:nvSpPr>
          <p:cNvPr id="3" name="Content Placeholder 2"/>
          <p:cNvSpPr>
            <a:spLocks noGrp="1"/>
          </p:cNvSpPr>
          <p:nvPr>
            <p:ph idx="1"/>
          </p:nvPr>
        </p:nvSpPr>
        <p:spPr/>
        <p:txBody>
          <a:bodyPr/>
          <a:lstStyle/>
          <a:p>
            <a:r>
              <a:rPr lang="en-US" dirty="0"/>
              <a:t>Your compiled draft plan may be circulated to staff or advisory groups for review and comment. </a:t>
            </a:r>
            <a:endParaRPr lang="en-US" dirty="0" smtClean="0"/>
          </a:p>
          <a:p>
            <a:pPr marL="137160" indent="0">
              <a:buNone/>
            </a:pPr>
            <a:endParaRPr lang="en-US" dirty="0" smtClean="0"/>
          </a:p>
          <a:p>
            <a:r>
              <a:rPr lang="en-US" dirty="0" smtClean="0"/>
              <a:t>From there it may go to a subcommittee of the council, commission or board.</a:t>
            </a:r>
          </a:p>
          <a:p>
            <a:pPr marL="137160" indent="0">
              <a:buNone/>
            </a:pPr>
            <a:endParaRPr lang="en-US" dirty="0" smtClean="0"/>
          </a:p>
          <a:p>
            <a:r>
              <a:rPr lang="en-US" dirty="0"/>
              <a:t>Plan may go for public review and </a:t>
            </a:r>
            <a:r>
              <a:rPr lang="en-US" dirty="0" smtClean="0"/>
              <a:t>comment.</a:t>
            </a:r>
            <a:endParaRPr lang="en-US" dirty="0"/>
          </a:p>
          <a:p>
            <a:pPr marL="137160" indent="0">
              <a:buNone/>
            </a:pPr>
            <a:endParaRPr lang="en-US" dirty="0" smtClean="0"/>
          </a:p>
          <a:p>
            <a:pPr marL="137160" indent="0">
              <a:buNone/>
            </a:pPr>
            <a:endParaRPr lang="en-US" dirty="0"/>
          </a:p>
        </p:txBody>
      </p:sp>
    </p:spTree>
    <p:extLst>
      <p:ext uri="{BB962C8B-B14F-4D97-AF65-F5344CB8AC3E}">
        <p14:creationId xmlns:p14="http://schemas.microsoft.com/office/powerpoint/2010/main" val="5659022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Approval and Adoption</a:t>
            </a:r>
            <a:endParaRPr lang="en-US" dirty="0"/>
          </a:p>
        </p:txBody>
      </p:sp>
      <p:sp>
        <p:nvSpPr>
          <p:cNvPr id="3" name="Content Placeholder 2"/>
          <p:cNvSpPr>
            <a:spLocks noGrp="1"/>
          </p:cNvSpPr>
          <p:nvPr>
            <p:ph sz="half" idx="1"/>
          </p:nvPr>
        </p:nvSpPr>
        <p:spPr/>
        <p:txBody>
          <a:bodyPr/>
          <a:lstStyle/>
          <a:p>
            <a:r>
              <a:rPr lang="en-US" dirty="0" smtClean="0"/>
              <a:t>Plan now goes to the ultimate authority.</a:t>
            </a:r>
          </a:p>
          <a:p>
            <a:pPr lvl="1"/>
            <a:r>
              <a:rPr lang="en-US" dirty="0" smtClean="0"/>
              <a:t>City Councils</a:t>
            </a:r>
          </a:p>
          <a:p>
            <a:pPr lvl="1"/>
            <a:r>
              <a:rPr lang="en-US" dirty="0" smtClean="0"/>
              <a:t>Board of Education</a:t>
            </a:r>
          </a:p>
          <a:p>
            <a:pPr lvl="1"/>
            <a:r>
              <a:rPr lang="en-US" dirty="0" smtClean="0"/>
              <a:t>Chancellor</a:t>
            </a:r>
          </a:p>
          <a:p>
            <a:pPr lvl="1"/>
            <a:r>
              <a:rPr lang="en-US" dirty="0" smtClean="0"/>
              <a:t>Board of Directors</a:t>
            </a:r>
          </a:p>
          <a:p>
            <a:pPr lvl="1"/>
            <a:r>
              <a:rPr lang="en-US" dirty="0" smtClean="0"/>
              <a:t>Owners</a:t>
            </a:r>
          </a:p>
          <a:p>
            <a:pPr lvl="1"/>
            <a:r>
              <a:rPr lang="en-US" dirty="0" smtClean="0"/>
              <a:t>Etc.</a:t>
            </a:r>
          </a:p>
          <a:p>
            <a:pPr marL="585216" lvl="1" indent="0">
              <a:buNone/>
            </a:pPr>
            <a:endParaRPr lang="en-US" dirty="0" smtClean="0"/>
          </a:p>
        </p:txBody>
      </p:sp>
      <p:pic>
        <p:nvPicPr>
          <p:cNvPr id="5" name="Content Placeholder 4" descr="IMG_2989.JPG"/>
          <p:cNvPicPr>
            <a:picLocks noGrp="1" noChangeAspect="1"/>
          </p:cNvPicPr>
          <p:nvPr>
            <p:ph sz="half" idx="2"/>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7645421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  Begins</a:t>
            </a:r>
            <a:endParaRPr lang="en-US" dirty="0"/>
          </a:p>
        </p:txBody>
      </p:sp>
      <p:sp>
        <p:nvSpPr>
          <p:cNvPr id="3" name="Content Placeholder 2"/>
          <p:cNvSpPr>
            <a:spLocks noGrp="1"/>
          </p:cNvSpPr>
          <p:nvPr>
            <p:ph idx="1"/>
          </p:nvPr>
        </p:nvSpPr>
        <p:spPr/>
        <p:txBody>
          <a:bodyPr/>
          <a:lstStyle/>
          <a:p>
            <a:r>
              <a:rPr lang="en-US" dirty="0" smtClean="0"/>
              <a:t>Real work begins as you implement the plan.  </a:t>
            </a:r>
            <a:endParaRPr lang="en-US" dirty="0"/>
          </a:p>
          <a:p>
            <a:r>
              <a:rPr lang="en-US" dirty="0" smtClean="0"/>
              <a:t>This is why the implementation phase is placed at the end in the tool kit. </a:t>
            </a:r>
          </a:p>
          <a:p>
            <a:r>
              <a:rPr lang="en-US" dirty="0" smtClean="0"/>
              <a:t>Usually the </a:t>
            </a:r>
            <a:r>
              <a:rPr lang="en-US" dirty="0"/>
              <a:t>I</a:t>
            </a:r>
            <a:r>
              <a:rPr lang="en-US" dirty="0" smtClean="0"/>
              <a:t>mplementation Plan is not included in UFMP that is approved and adopted by the ultimate authority.</a:t>
            </a:r>
          </a:p>
          <a:p>
            <a:r>
              <a:rPr lang="en-US" dirty="0" smtClean="0"/>
              <a:t>This provides more flexibility and does not bog the elected officials or ultimate authority in details. </a:t>
            </a:r>
            <a:endParaRPr lang="en-US" dirty="0"/>
          </a:p>
        </p:txBody>
      </p:sp>
    </p:spTree>
    <p:extLst>
      <p:ext uri="{BB962C8B-B14F-4D97-AF65-F5344CB8AC3E}">
        <p14:creationId xmlns:p14="http://schemas.microsoft.com/office/powerpoint/2010/main" val="41294362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Time</a:t>
            </a:r>
            <a:endParaRPr lang="en-US" dirty="0"/>
          </a:p>
        </p:txBody>
      </p:sp>
      <p:sp>
        <p:nvSpPr>
          <p:cNvPr id="3" name="Content Placeholder 2"/>
          <p:cNvSpPr>
            <a:spLocks noGrp="1"/>
          </p:cNvSpPr>
          <p:nvPr>
            <p:ph sz="half" idx="1"/>
          </p:nvPr>
        </p:nvSpPr>
        <p:spPr/>
        <p:txBody>
          <a:bodyPr/>
          <a:lstStyle/>
          <a:p>
            <a:r>
              <a:rPr lang="en-US" dirty="0" smtClean="0"/>
              <a:t>Any issues or concerns that you would like to discuss with the other participants or us?</a:t>
            </a:r>
            <a:endParaRPr lang="en-US" dirty="0"/>
          </a:p>
        </p:txBody>
      </p:sp>
      <p:pic>
        <p:nvPicPr>
          <p:cNvPr id="5" name="Content Placeholder 4" descr="IMG_2967.jpg"/>
          <p:cNvPicPr>
            <a:picLocks noGrp="1" noChangeAspect="1"/>
          </p:cNvPicPr>
          <p:nvPr>
            <p:ph sz="half" idx="2"/>
          </p:nvPr>
        </p:nvPicPr>
        <p:blipFill>
          <a:blip r:embed="rId2" cstate="print">
            <a:extLst>
              <a:ext uri="{28A0092B-C50C-407E-A947-70E740481C1C}">
                <a14:useLocalDpi xmlns:a14="http://schemas.microsoft.com/office/drawing/2010/main"/>
              </a:ext>
            </a:extLst>
          </a:blip>
          <a:srcRect/>
          <a:stretch>
            <a:fillRect/>
          </a:stretch>
        </p:blipFill>
        <p:spPr>
          <a:xfrm>
            <a:off x="4267200" y="1371600"/>
            <a:ext cx="4038600" cy="4525963"/>
          </a:xfrm>
        </p:spPr>
      </p:pic>
    </p:spTree>
    <p:extLst>
      <p:ext uri="{BB962C8B-B14F-4D97-AF65-F5344CB8AC3E}">
        <p14:creationId xmlns:p14="http://schemas.microsoft.com/office/powerpoint/2010/main" val="9994309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a:t>
            </a:r>
            <a:endParaRPr lang="en-US" dirty="0"/>
          </a:p>
        </p:txBody>
      </p:sp>
      <p:pic>
        <p:nvPicPr>
          <p:cNvPr id="6" name="Content Placeholder 5" descr="IMG_3467.jpg"/>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2956063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smtClean="0"/>
              <a:t>Steps for Developing an Urban Forest Management Plan</a:t>
            </a:r>
            <a:endParaRPr lang="es-MX" dirty="0"/>
          </a:p>
        </p:txBody>
      </p:sp>
      <p:sp>
        <p:nvSpPr>
          <p:cNvPr id="3" name="Content Placeholder 2"/>
          <p:cNvSpPr>
            <a:spLocks noGrp="1"/>
          </p:cNvSpPr>
          <p:nvPr>
            <p:ph idx="1"/>
          </p:nvPr>
        </p:nvSpPr>
        <p:spPr/>
        <p:txBody>
          <a:bodyPr>
            <a:normAutofit fontScale="77500" lnSpcReduction="20000"/>
          </a:bodyPr>
          <a:lstStyle/>
          <a:p>
            <a:pPr marL="609600" indent="-609600">
              <a:buNone/>
            </a:pPr>
            <a:r>
              <a:rPr lang="en-US" dirty="0" smtClean="0"/>
              <a:t>Step One:	Why do you need a plan?</a:t>
            </a:r>
          </a:p>
          <a:p>
            <a:pPr marL="609600" indent="-609600">
              <a:buNone/>
            </a:pPr>
            <a:endParaRPr lang="en-US" dirty="0" smtClean="0"/>
          </a:p>
          <a:p>
            <a:pPr marL="609600" indent="-609600">
              <a:buNone/>
            </a:pPr>
            <a:r>
              <a:rPr lang="en-US" dirty="0" smtClean="0"/>
              <a:t>Step Two:	Assess what you have.</a:t>
            </a:r>
          </a:p>
          <a:p>
            <a:pPr marL="609600" indent="-609600">
              <a:buNone/>
            </a:pPr>
            <a:endParaRPr lang="en-US" dirty="0"/>
          </a:p>
          <a:p>
            <a:pPr marL="609600" indent="-609600">
              <a:buNone/>
            </a:pPr>
            <a:r>
              <a:rPr lang="en-US" dirty="0" smtClean="0"/>
              <a:t>Step Three: What are your needs?</a:t>
            </a:r>
          </a:p>
          <a:p>
            <a:pPr marL="0" indent="0">
              <a:buNone/>
            </a:pPr>
            <a:r>
              <a:rPr lang="en-US" dirty="0" smtClean="0"/>
              <a:t>		1.	Tree Resource Needs</a:t>
            </a:r>
          </a:p>
          <a:p>
            <a:pPr marL="0" indent="0">
              <a:buNone/>
            </a:pPr>
            <a:r>
              <a:rPr lang="en-US" dirty="0"/>
              <a:t>	</a:t>
            </a:r>
            <a:r>
              <a:rPr lang="en-US" dirty="0" smtClean="0"/>
              <a:t>	2.	Management Needs</a:t>
            </a:r>
          </a:p>
          <a:p>
            <a:pPr marL="0" indent="0">
              <a:buNone/>
            </a:pPr>
            <a:r>
              <a:rPr lang="en-US" dirty="0"/>
              <a:t>	</a:t>
            </a:r>
            <a:r>
              <a:rPr lang="en-US" dirty="0" smtClean="0"/>
              <a:t>	3.	Community Needs</a:t>
            </a:r>
          </a:p>
          <a:p>
            <a:pPr marL="0" indent="0">
              <a:buNone/>
            </a:pPr>
            <a:r>
              <a:rPr lang="en-US" dirty="0"/>
              <a:t>	</a:t>
            </a:r>
            <a:r>
              <a:rPr lang="en-US" dirty="0" smtClean="0"/>
              <a:t>	</a:t>
            </a:r>
          </a:p>
          <a:p>
            <a:pPr marL="609600" indent="-609600">
              <a:buNone/>
            </a:pPr>
            <a:r>
              <a:rPr lang="en-US" dirty="0" smtClean="0"/>
              <a:t>Step Four:	Develop your action plan.</a:t>
            </a:r>
          </a:p>
          <a:p>
            <a:pPr marL="609600" indent="-609600">
              <a:buNone/>
            </a:pPr>
            <a:r>
              <a:rPr lang="en-US" dirty="0"/>
              <a:t>	</a:t>
            </a:r>
            <a:r>
              <a:rPr lang="en-US" dirty="0" smtClean="0"/>
              <a:t>		1.	Goals</a:t>
            </a:r>
          </a:p>
          <a:p>
            <a:pPr marL="609600" indent="-609600">
              <a:buNone/>
            </a:pPr>
            <a:r>
              <a:rPr lang="en-US" dirty="0"/>
              <a:t>	</a:t>
            </a:r>
            <a:r>
              <a:rPr lang="en-US" dirty="0" smtClean="0"/>
              <a:t>		2.	Objectives</a:t>
            </a:r>
          </a:p>
          <a:p>
            <a:pPr marL="609600" indent="-609600">
              <a:buNone/>
            </a:pPr>
            <a:r>
              <a:rPr lang="en-US" dirty="0"/>
              <a:t>	</a:t>
            </a:r>
            <a:r>
              <a:rPr lang="en-US" dirty="0" smtClean="0"/>
              <a:t>		3.	Actions</a:t>
            </a:r>
          </a:p>
          <a:p>
            <a:endParaRPr lang="es-MX" dirty="0"/>
          </a:p>
        </p:txBody>
      </p:sp>
    </p:spTree>
    <p:extLst>
      <p:ext uri="{BB962C8B-B14F-4D97-AF65-F5344CB8AC3E}">
        <p14:creationId xmlns:p14="http://schemas.microsoft.com/office/powerpoint/2010/main" val="2840989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Steps for Developing an Urban Forest Management Plan</a:t>
            </a:r>
            <a:endParaRPr lang="es-MX" dirty="0"/>
          </a:p>
        </p:txBody>
      </p:sp>
      <p:sp>
        <p:nvSpPr>
          <p:cNvPr id="3" name="Content Placeholder 2"/>
          <p:cNvSpPr>
            <a:spLocks noGrp="1"/>
          </p:cNvSpPr>
          <p:nvPr>
            <p:ph idx="1"/>
          </p:nvPr>
        </p:nvSpPr>
        <p:spPr/>
        <p:txBody>
          <a:bodyPr>
            <a:normAutofit lnSpcReduction="10000"/>
          </a:bodyPr>
          <a:lstStyle/>
          <a:p>
            <a:pPr>
              <a:buNone/>
            </a:pPr>
            <a:r>
              <a:rPr lang="en-US" dirty="0"/>
              <a:t>Step Five:	</a:t>
            </a:r>
            <a:r>
              <a:rPr lang="en-US" dirty="0" smtClean="0"/>
              <a:t>Implementation Plan</a:t>
            </a:r>
          </a:p>
          <a:p>
            <a:pPr>
              <a:buNone/>
            </a:pPr>
            <a:endParaRPr lang="en-US" dirty="0" smtClean="0"/>
          </a:p>
          <a:p>
            <a:pPr>
              <a:buNone/>
            </a:pPr>
            <a:r>
              <a:rPr lang="en-US" dirty="0" smtClean="0"/>
              <a:t>Step Six:	   Budget and Funding</a:t>
            </a:r>
          </a:p>
          <a:p>
            <a:pPr>
              <a:buNone/>
            </a:pPr>
            <a:endParaRPr lang="en-US" dirty="0" smtClean="0"/>
          </a:p>
          <a:p>
            <a:pPr>
              <a:buNone/>
            </a:pPr>
            <a:r>
              <a:rPr lang="en-US" dirty="0" smtClean="0"/>
              <a:t>Step Seven:  Complete Documents</a:t>
            </a:r>
          </a:p>
          <a:p>
            <a:pPr>
              <a:buNone/>
            </a:pPr>
            <a:endParaRPr lang="en-US" dirty="0" smtClean="0"/>
          </a:p>
          <a:p>
            <a:pPr>
              <a:buNone/>
            </a:pPr>
            <a:r>
              <a:rPr lang="en-US" dirty="0" smtClean="0"/>
              <a:t>Step Eight:   Adoption</a:t>
            </a:r>
          </a:p>
          <a:p>
            <a:pPr>
              <a:buNone/>
            </a:pPr>
            <a:endParaRPr lang="en-US" dirty="0" smtClean="0"/>
          </a:p>
          <a:p>
            <a:pPr>
              <a:buNone/>
            </a:pPr>
            <a:r>
              <a:rPr lang="en-US" dirty="0" smtClean="0"/>
              <a:t>Step Nine:    Are you getting what you want? 			   Monitoring plan</a:t>
            </a:r>
          </a:p>
          <a:p>
            <a:endParaRPr lang="es-MX" dirty="0"/>
          </a:p>
        </p:txBody>
      </p:sp>
    </p:spTree>
    <p:extLst>
      <p:ext uri="{BB962C8B-B14F-4D97-AF65-F5344CB8AC3E}">
        <p14:creationId xmlns:p14="http://schemas.microsoft.com/office/powerpoint/2010/main" val="2409463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 of Monitoring Plan</a:t>
            </a:r>
            <a:endParaRPr lang="en-US" dirty="0"/>
          </a:p>
        </p:txBody>
      </p:sp>
      <p:sp>
        <p:nvSpPr>
          <p:cNvPr id="3" name="Content Placeholder 2"/>
          <p:cNvSpPr>
            <a:spLocks noGrp="1"/>
          </p:cNvSpPr>
          <p:nvPr>
            <p:ph sz="half" idx="1"/>
          </p:nvPr>
        </p:nvSpPr>
        <p:spPr/>
        <p:txBody>
          <a:bodyPr/>
          <a:lstStyle/>
          <a:p>
            <a:r>
              <a:rPr lang="en-US" dirty="0"/>
              <a:t>The goal of the monitoring plan is to provide the </a:t>
            </a:r>
            <a:r>
              <a:rPr lang="en-US" dirty="0" smtClean="0"/>
              <a:t>data/information that is </a:t>
            </a:r>
            <a:r>
              <a:rPr lang="en-US" dirty="0"/>
              <a:t>needed to understand what is happening, why it is happening, and how specific management adjustments will change the outcome. </a:t>
            </a:r>
          </a:p>
        </p:txBody>
      </p:sp>
      <p:pic>
        <p:nvPicPr>
          <p:cNvPr id="5" name="Content Placeholder 4" descr="IMG_2772.JPG"/>
          <p:cNvPicPr>
            <a:picLocks noGrp="1" noChangeAspect="1"/>
          </p:cNvPicPr>
          <p:nvPr>
            <p:ph sz="half" idx="2"/>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04919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Monitoring </a:t>
            </a:r>
            <a:r>
              <a:rPr lang="en-US" dirty="0" smtClean="0"/>
              <a:t>Program/Plan</a:t>
            </a:r>
            <a:endParaRPr lang="en-US" dirty="0"/>
          </a:p>
        </p:txBody>
      </p:sp>
      <p:sp>
        <p:nvSpPr>
          <p:cNvPr id="3" name="Content Placeholder 2"/>
          <p:cNvSpPr>
            <a:spLocks noGrp="1"/>
          </p:cNvSpPr>
          <p:nvPr>
            <p:ph sz="half" idx="1"/>
          </p:nvPr>
        </p:nvSpPr>
        <p:spPr>
          <a:xfrm>
            <a:off x="914400" y="1600200"/>
            <a:ext cx="3581400" cy="4525963"/>
          </a:xfrm>
        </p:spPr>
        <p:txBody>
          <a:bodyPr>
            <a:normAutofit fontScale="92500" lnSpcReduction="10000"/>
          </a:bodyPr>
          <a:lstStyle/>
          <a:p>
            <a:r>
              <a:rPr lang="en-US" dirty="0" smtClean="0"/>
              <a:t>Why?</a:t>
            </a:r>
          </a:p>
          <a:p>
            <a:pPr marL="137160" indent="0">
              <a:buNone/>
            </a:pPr>
            <a:endParaRPr lang="en-US" dirty="0" smtClean="0"/>
          </a:p>
          <a:p>
            <a:r>
              <a:rPr lang="en-US" dirty="0" smtClean="0"/>
              <a:t>What?</a:t>
            </a:r>
          </a:p>
          <a:p>
            <a:pPr marL="137160" indent="0">
              <a:buNone/>
            </a:pPr>
            <a:endParaRPr lang="en-US" dirty="0" smtClean="0"/>
          </a:p>
          <a:p>
            <a:r>
              <a:rPr lang="en-US" dirty="0" smtClean="0"/>
              <a:t>When?</a:t>
            </a:r>
          </a:p>
          <a:p>
            <a:pPr marL="137160" indent="0">
              <a:buNone/>
            </a:pPr>
            <a:endParaRPr lang="en-US" dirty="0" smtClean="0"/>
          </a:p>
          <a:p>
            <a:r>
              <a:rPr lang="en-US" dirty="0" smtClean="0"/>
              <a:t>Where?</a:t>
            </a:r>
          </a:p>
          <a:p>
            <a:pPr marL="137160" indent="0">
              <a:buNone/>
            </a:pPr>
            <a:endParaRPr lang="en-US" dirty="0" smtClean="0"/>
          </a:p>
          <a:p>
            <a:r>
              <a:rPr lang="en-US" dirty="0" smtClean="0"/>
              <a:t>Who?</a:t>
            </a:r>
          </a:p>
          <a:p>
            <a:pPr marL="137160" indent="0">
              <a:buNone/>
            </a:pPr>
            <a:endParaRPr lang="en-US" dirty="0" smtClean="0"/>
          </a:p>
          <a:p>
            <a:r>
              <a:rPr lang="en-US" dirty="0" smtClean="0"/>
              <a:t>How?</a:t>
            </a:r>
            <a:endParaRPr lang="en-US" dirty="0"/>
          </a:p>
        </p:txBody>
      </p:sp>
      <p:pic>
        <p:nvPicPr>
          <p:cNvPr id="5" name="Content Placeholder 4" descr="IMG_2901.jpg"/>
          <p:cNvPicPr>
            <a:picLocks noGrp="1" noChangeAspect="1"/>
          </p:cNvPicPr>
          <p:nvPr>
            <p:ph sz="half" idx="2"/>
          </p:nvPr>
        </p:nvPicPr>
        <p:blipFill>
          <a:blip r:embed="rId2" cstate="print">
            <a:extLst>
              <a:ext uri="{28A0092B-C50C-407E-A947-70E740481C1C}">
                <a14:useLocalDpi xmlns:a14="http://schemas.microsoft.com/office/drawing/2010/main"/>
              </a:ext>
            </a:extLst>
          </a:blip>
          <a:srcRect/>
          <a:stretch>
            <a:fillRect/>
          </a:stretch>
        </p:blipFill>
        <p:spPr>
          <a:xfrm>
            <a:off x="4419600" y="1344014"/>
            <a:ext cx="4267200" cy="4782150"/>
          </a:xfrm>
        </p:spPr>
      </p:pic>
    </p:spTree>
    <p:extLst>
      <p:ext uri="{BB962C8B-B14F-4D97-AF65-F5344CB8AC3E}">
        <p14:creationId xmlns:p14="http://schemas.microsoft.com/office/powerpoint/2010/main" val="27318053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Why Monitor?</a:t>
            </a:r>
            <a:endParaRPr lang="en-US" sz="3600" dirty="0"/>
          </a:p>
        </p:txBody>
      </p:sp>
      <p:sp>
        <p:nvSpPr>
          <p:cNvPr id="3" name="Content Placeholder 2"/>
          <p:cNvSpPr>
            <a:spLocks noGrp="1"/>
          </p:cNvSpPr>
          <p:nvPr>
            <p:ph sz="half" idx="1"/>
          </p:nvPr>
        </p:nvSpPr>
        <p:spPr/>
        <p:txBody>
          <a:bodyPr>
            <a:normAutofit/>
          </a:bodyPr>
          <a:lstStyle/>
          <a:p>
            <a:r>
              <a:rPr lang="en-US" dirty="0" smtClean="0"/>
              <a:t>Form of Measurement</a:t>
            </a:r>
          </a:p>
          <a:p>
            <a:r>
              <a:rPr lang="en-US" dirty="0" smtClean="0"/>
              <a:t>Re-evaluate the plan</a:t>
            </a:r>
          </a:p>
          <a:p>
            <a:r>
              <a:rPr lang="en-US" dirty="0" smtClean="0"/>
              <a:t>Gathers history</a:t>
            </a:r>
          </a:p>
          <a:p>
            <a:r>
              <a:rPr lang="en-US" dirty="0" smtClean="0"/>
              <a:t>Why did something work or not work</a:t>
            </a:r>
          </a:p>
          <a:p>
            <a:r>
              <a:rPr lang="en-US" dirty="0" smtClean="0"/>
              <a:t>Refine Management</a:t>
            </a:r>
          </a:p>
          <a:p>
            <a:endParaRPr lang="en-US" dirty="0" smtClean="0"/>
          </a:p>
          <a:p>
            <a:endParaRPr lang="en-US" dirty="0"/>
          </a:p>
        </p:txBody>
      </p:sp>
      <p:pic>
        <p:nvPicPr>
          <p:cNvPr id="5" name="Content Placeholder 4" descr="IMG_2788.JPG"/>
          <p:cNvPicPr>
            <a:picLocks noGrp="1" noChangeAspect="1"/>
          </p:cNvPicPr>
          <p:nvPr>
            <p:ph sz="half" idx="2"/>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70397551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What/where are you going to monitor?</a:t>
            </a:r>
            <a:endParaRPr lang="en-US" dirty="0"/>
          </a:p>
        </p:txBody>
      </p:sp>
      <p:sp>
        <p:nvSpPr>
          <p:cNvPr id="3" name="Content Placeholder 2"/>
          <p:cNvSpPr>
            <a:spLocks noGrp="1"/>
          </p:cNvSpPr>
          <p:nvPr>
            <p:ph idx="1"/>
          </p:nvPr>
        </p:nvSpPr>
        <p:spPr/>
        <p:txBody>
          <a:bodyPr/>
          <a:lstStyle/>
          <a:p>
            <a:r>
              <a:rPr lang="en-US" dirty="0" smtClean="0"/>
              <a:t>Goals, Objectives &amp; Actions should already have a measurable component.</a:t>
            </a:r>
          </a:p>
          <a:p>
            <a:r>
              <a:rPr lang="en-US" dirty="0" smtClean="0"/>
              <a:t>May wish to monitor a representative sample rather than the entire area covered by the plan.</a:t>
            </a:r>
          </a:p>
          <a:p>
            <a:r>
              <a:rPr lang="en-US" dirty="0" smtClean="0"/>
              <a:t>Are there time or financial considerations?</a:t>
            </a:r>
          </a:p>
          <a:p>
            <a:r>
              <a:rPr lang="en-US" dirty="0" smtClean="0"/>
              <a:t>Does everything need a monitoring plan?</a:t>
            </a:r>
          </a:p>
          <a:p>
            <a:r>
              <a:rPr lang="en-US" dirty="0" smtClean="0"/>
              <a:t>Set priorities based on importance of the goal in the plan.</a:t>
            </a:r>
          </a:p>
          <a:p>
            <a:pPr marL="137160" indent="0">
              <a:buNone/>
            </a:pPr>
            <a:endParaRPr lang="en-US" dirty="0"/>
          </a:p>
        </p:txBody>
      </p:sp>
    </p:spTree>
    <p:extLst>
      <p:ext uri="{BB962C8B-B14F-4D97-AF65-F5344CB8AC3E}">
        <p14:creationId xmlns:p14="http://schemas.microsoft.com/office/powerpoint/2010/main" val="133525652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4052</TotalTime>
  <Words>1357</Words>
  <Application>Microsoft Macintosh PowerPoint</Application>
  <PresentationFormat>On-screen Show (4:3)</PresentationFormat>
  <Paragraphs>220</Paragraphs>
  <Slides>38</Slides>
  <Notes>1</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Apex</vt:lpstr>
      <vt:lpstr>Urban Forest Management Plan Grant Program</vt:lpstr>
      <vt:lpstr>Welcome!!!</vt:lpstr>
      <vt:lpstr>Today’s Agenda</vt:lpstr>
      <vt:lpstr>Steps for Developing an Urban Forest Management Plan</vt:lpstr>
      <vt:lpstr>Steps for Developing an Urban Forest Management Plan</vt:lpstr>
      <vt:lpstr>Goal of Monitoring Plan</vt:lpstr>
      <vt:lpstr>Monitoring Program/Plan</vt:lpstr>
      <vt:lpstr>Why Monitor?</vt:lpstr>
      <vt:lpstr>What/where are you going to monitor?</vt:lpstr>
      <vt:lpstr>When?</vt:lpstr>
      <vt:lpstr>How?</vt:lpstr>
      <vt:lpstr>Who?</vt:lpstr>
      <vt:lpstr>1st  Planning Question from Toolkit</vt:lpstr>
      <vt:lpstr>2nd Planning Question from Toolkit</vt:lpstr>
      <vt:lpstr>3rd Planning Question from Toolkit</vt:lpstr>
      <vt:lpstr>Monitoring Program/Plan</vt:lpstr>
      <vt:lpstr>Implementation Plan</vt:lpstr>
      <vt:lpstr>Implementation Plan</vt:lpstr>
      <vt:lpstr>Implementation Plan</vt:lpstr>
      <vt:lpstr>Time Frame</vt:lpstr>
      <vt:lpstr>Implementation Plan Cont.</vt:lpstr>
      <vt:lpstr>Setting Priorities</vt:lpstr>
      <vt:lpstr>Setting Priorities</vt:lpstr>
      <vt:lpstr>Identify Funding</vt:lpstr>
      <vt:lpstr>Developing Budgets</vt:lpstr>
      <vt:lpstr>Budgeting</vt:lpstr>
      <vt:lpstr>Budgeting Cont.</vt:lpstr>
      <vt:lpstr>Budgets</vt:lpstr>
      <vt:lpstr>Assign Responsibilities</vt:lpstr>
      <vt:lpstr>Assign Responsibilities</vt:lpstr>
      <vt:lpstr>Planning Questions under Implementation Plan</vt:lpstr>
      <vt:lpstr>Implementation Plan</vt:lpstr>
      <vt:lpstr>Putting It All Together</vt:lpstr>
      <vt:lpstr>Plan Review</vt:lpstr>
      <vt:lpstr>Plan Approval and Adoption</vt:lpstr>
      <vt:lpstr>Work  Begins</vt:lpstr>
      <vt:lpstr>Discussion Time</vt:lpstr>
      <vt:lpstr>Next Step</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David Roger</dc:creator>
  <cp:lastModifiedBy>Will Matterer</cp:lastModifiedBy>
  <cp:revision>169</cp:revision>
  <dcterms:created xsi:type="dcterms:W3CDTF">2012-01-23T00:48:19Z</dcterms:created>
  <dcterms:modified xsi:type="dcterms:W3CDTF">2015-05-29T02:13:33Z</dcterms:modified>
</cp:coreProperties>
</file>