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261" r:id="rId3"/>
    <p:sldId id="260" r:id="rId4"/>
    <p:sldId id="419" r:id="rId5"/>
    <p:sldId id="428" r:id="rId6"/>
    <p:sldId id="429" r:id="rId7"/>
    <p:sldId id="420" r:id="rId8"/>
    <p:sldId id="421" r:id="rId9"/>
    <p:sldId id="422" r:id="rId10"/>
    <p:sldId id="447" r:id="rId11"/>
    <p:sldId id="423" r:id="rId12"/>
    <p:sldId id="448" r:id="rId13"/>
    <p:sldId id="424" r:id="rId14"/>
    <p:sldId id="449" r:id="rId15"/>
    <p:sldId id="425" r:id="rId16"/>
    <p:sldId id="426" r:id="rId17"/>
    <p:sldId id="427" r:id="rId18"/>
    <p:sldId id="430" r:id="rId19"/>
    <p:sldId id="431" r:id="rId20"/>
    <p:sldId id="450" r:id="rId21"/>
    <p:sldId id="435" r:id="rId22"/>
    <p:sldId id="432" r:id="rId23"/>
    <p:sldId id="433" r:id="rId24"/>
    <p:sldId id="436" r:id="rId25"/>
    <p:sldId id="434" r:id="rId26"/>
    <p:sldId id="451" r:id="rId27"/>
    <p:sldId id="437" r:id="rId28"/>
    <p:sldId id="445" r:id="rId29"/>
    <p:sldId id="446" r:id="rId30"/>
    <p:sldId id="452" r:id="rId31"/>
    <p:sldId id="439" r:id="rId32"/>
    <p:sldId id="440" r:id="rId33"/>
    <p:sldId id="441" r:id="rId34"/>
    <p:sldId id="442" r:id="rId35"/>
    <p:sldId id="443" r:id="rId36"/>
    <p:sldId id="444" r:id="rId37"/>
    <p:sldId id="36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2128" autoAdjust="0"/>
  </p:normalViewPr>
  <p:slideViewPr>
    <p:cSldViewPr>
      <p:cViewPr>
        <p:scale>
          <a:sx n="100" d="100"/>
          <a:sy n="100" d="100"/>
        </p:scale>
        <p:origin x="-56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F851A-BF52-4D74-AD53-5077A955FAD9}" type="datetimeFigureOut">
              <a:rPr lang="es-MX" smtClean="0"/>
              <a:pPr/>
              <a:t>7/25/12</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93418-F95C-4364-A4A6-5BA076DC2868}" type="slidenum">
              <a:rPr lang="es-MX" smtClean="0"/>
              <a:pPr/>
              <a:t>‹#›</a:t>
            </a:fld>
            <a:endParaRPr lang="es-MX"/>
          </a:p>
        </p:txBody>
      </p:sp>
    </p:spTree>
    <p:extLst>
      <p:ext uri="{BB962C8B-B14F-4D97-AF65-F5344CB8AC3E}">
        <p14:creationId xmlns:p14="http://schemas.microsoft.com/office/powerpoint/2010/main" val="150038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0603C51-DAAB-469D-9C10-E81735B414BF}" type="datetimeFigureOut">
              <a:rPr lang="es-MX" smtClean="0"/>
              <a:pPr/>
              <a:t>7/25/12</a:t>
            </a:fld>
            <a:endParaRPr lang="es-MX"/>
          </a:p>
        </p:txBody>
      </p:sp>
      <p:sp>
        <p:nvSpPr>
          <p:cNvPr id="17" name="Footer Placeholder 16"/>
          <p:cNvSpPr>
            <a:spLocks noGrp="1"/>
          </p:cNvSpPr>
          <p:nvPr>
            <p:ph type="ftr" sz="quarter" idx="11"/>
          </p:nvPr>
        </p:nvSpPr>
        <p:spPr/>
        <p:txBody>
          <a:bodyPr/>
          <a:lstStyle/>
          <a:p>
            <a:endParaRPr lang="es-MX"/>
          </a:p>
        </p:txBody>
      </p:sp>
      <p:sp>
        <p:nvSpPr>
          <p:cNvPr id="29" name="Slide Number Placeholder 28"/>
          <p:cNvSpPr>
            <a:spLocks noGrp="1"/>
          </p:cNvSpPr>
          <p:nvPr>
            <p:ph type="sldNum" sz="quarter" idx="12"/>
          </p:nvPr>
        </p:nvSpPr>
        <p:spPr/>
        <p:txBody>
          <a:bodyPr/>
          <a:lstStyle/>
          <a:p>
            <a:fld id="{ADAF21D8-5862-4A69-A7C2-AAB44776ED0C}" type="slidenum">
              <a:rPr lang="es-MX" smtClean="0"/>
              <a:pPr/>
              <a:t>‹#›</a:t>
            </a:fld>
            <a:endParaRPr lang="es-MX"/>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7/25/12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7/25/12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7/25/12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603C51-DAAB-469D-9C10-E81735B414BF}" type="datetimeFigureOut">
              <a:rPr lang="es-MX" smtClean="0"/>
              <a:pPr/>
              <a:t>7/25/12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7924800" y="6416675"/>
            <a:ext cx="762000" cy="365125"/>
          </a:xfrm>
        </p:spPr>
        <p:txBody>
          <a:bodyPr/>
          <a:lstStyle/>
          <a:p>
            <a:fld id="{ADAF21D8-5862-4A69-A7C2-AAB44776ED0C}"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7/25/12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603C51-DAAB-469D-9C10-E81735B414BF}" type="datetimeFigureOut">
              <a:rPr lang="es-MX" smtClean="0"/>
              <a:pPr/>
              <a:t>7/25/12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603C51-DAAB-469D-9C10-E81735B414BF}" type="datetimeFigureOut">
              <a:rPr lang="es-MX" smtClean="0"/>
              <a:pPr/>
              <a:t>7/25/12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03C51-DAAB-469D-9C10-E81735B414BF}" type="datetimeFigureOut">
              <a:rPr lang="es-MX" smtClean="0"/>
              <a:pPr/>
              <a:t>7/25/12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7/25/12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0603C51-DAAB-469D-9C10-E81735B414BF}" type="datetimeFigureOut">
              <a:rPr lang="es-MX" smtClean="0"/>
              <a:pPr/>
              <a:t>7/25/12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0603C51-DAAB-469D-9C10-E81735B414BF}" type="datetimeFigureOut">
              <a:rPr lang="es-MX" smtClean="0"/>
              <a:pPr/>
              <a:t>7/25/12</a:t>
            </a:fld>
            <a:endParaRPr lang="es-MX"/>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MX"/>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DAF21D8-5862-4A69-A7C2-AAB44776ED0C}"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Urban Forest Management Plan Grant Program</a:t>
            </a:r>
            <a:endParaRPr lang="en-US" dirty="0"/>
          </a:p>
        </p:txBody>
      </p:sp>
      <p:sp>
        <p:nvSpPr>
          <p:cNvPr id="7" name="Subtitle 6"/>
          <p:cNvSpPr>
            <a:spLocks noGrp="1"/>
          </p:cNvSpPr>
          <p:nvPr>
            <p:ph type="subTitle" idx="4294967295"/>
          </p:nvPr>
        </p:nvSpPr>
        <p:spPr>
          <a:xfrm>
            <a:off x="381000" y="1524000"/>
            <a:ext cx="7772400" cy="1752600"/>
          </a:xfrm>
        </p:spPr>
        <p:txBody>
          <a:bodyPr>
            <a:normAutofit fontScale="25000" lnSpcReduction="20000"/>
          </a:bodyPr>
          <a:lstStyle/>
          <a:p>
            <a:pPr algn="ctr">
              <a:buNone/>
            </a:pPr>
            <a:r>
              <a:rPr lang="es-MX" dirty="0" smtClean="0"/>
              <a:t>	</a:t>
            </a:r>
            <a:r>
              <a:rPr lang="en-US" sz="12800" dirty="0" smtClean="0"/>
              <a:t>July 25 &amp; July 26, 2012</a:t>
            </a:r>
          </a:p>
          <a:p>
            <a:pPr algn="ctr">
              <a:buNone/>
            </a:pPr>
            <a:r>
              <a:rPr lang="en-US" sz="12800" dirty="0" smtClean="0"/>
              <a:t>Inland Urban Forest Council</a:t>
            </a:r>
          </a:p>
          <a:p>
            <a:pPr algn="ctr">
              <a:buNone/>
            </a:pPr>
            <a:r>
              <a:rPr lang="en-US" sz="12800" dirty="0" smtClean="0"/>
              <a:t>Riverside, CA</a:t>
            </a:r>
          </a:p>
          <a:p>
            <a:pPr algn="ctr">
              <a:buNone/>
            </a:pPr>
            <a:r>
              <a:rPr lang="en-US" sz="12800" dirty="0" smtClean="0"/>
              <a:t>Webinar Four</a:t>
            </a:r>
          </a:p>
          <a:p>
            <a:pPr algn="ctr">
              <a:buNone/>
            </a:pPr>
            <a:endParaRPr lang="en-US" sz="12800" dirty="0" smtClean="0"/>
          </a:p>
          <a:p>
            <a:pPr algn="ctr">
              <a:buNone/>
            </a:pPr>
            <a:endParaRPr lang="en-US" sz="12800" dirty="0" smtClean="0"/>
          </a:p>
          <a:p>
            <a:pPr algn="ctr">
              <a:buNone/>
            </a:pPr>
            <a:endParaRPr lang="en-US" sz="12800" dirty="0" smtClean="0"/>
          </a:p>
          <a:p>
            <a:pPr>
              <a:buNone/>
            </a:pPr>
            <a:r>
              <a:rPr lang="en-US" sz="12800" dirty="0" smtClean="0"/>
              <a:t>Funded by:  US Forest Service &amp;</a:t>
            </a:r>
          </a:p>
          <a:p>
            <a:pPr>
              <a:buNone/>
            </a:pPr>
            <a:r>
              <a:rPr lang="en-US" sz="12800" dirty="0" smtClean="0"/>
              <a:t>		               Cal Fire	</a:t>
            </a:r>
            <a:endParaRPr lang="en-US" sz="1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SITE AND </a:t>
            </a:r>
            <a:r>
              <a:rPr lang="en-US" dirty="0" smtClean="0"/>
              <a:t>GROW SPACE</a:t>
            </a:r>
            <a:endParaRPr lang="en-US" dirty="0"/>
          </a:p>
        </p:txBody>
      </p:sp>
      <p:sp>
        <p:nvSpPr>
          <p:cNvPr id="3" name="Content Placeholder 2"/>
          <p:cNvSpPr>
            <a:spLocks noGrp="1"/>
          </p:cNvSpPr>
          <p:nvPr>
            <p:ph sz="half" idx="1"/>
          </p:nvPr>
        </p:nvSpPr>
        <p:spPr/>
        <p:txBody>
          <a:bodyPr/>
          <a:lstStyle/>
          <a:p>
            <a:r>
              <a:rPr lang="en-US" dirty="0"/>
              <a:t>Large grow spaces offer an opportunity to increase canopy cover and environmental benefits for the City and a large range of trees can be planted in area with plenty of soil volume.</a:t>
            </a:r>
          </a:p>
          <a:p>
            <a:endParaRPr lang="en-US" dirty="0"/>
          </a:p>
        </p:txBody>
      </p:sp>
      <p:pic>
        <p:nvPicPr>
          <p:cNvPr id="5" name="Content Placeholder 4" descr="IMG_330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14677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CANOPY SIZE</a:t>
            </a:r>
            <a:br>
              <a:rPr lang="en-US" dirty="0"/>
            </a:br>
            <a:endParaRPr lang="en-US" dirty="0"/>
          </a:p>
        </p:txBody>
      </p:sp>
      <p:sp>
        <p:nvSpPr>
          <p:cNvPr id="3" name="Content Placeholder 2"/>
          <p:cNvSpPr>
            <a:spLocks noGrp="1"/>
          </p:cNvSpPr>
          <p:nvPr>
            <p:ph sz="half" idx="1"/>
          </p:nvPr>
        </p:nvSpPr>
        <p:spPr/>
        <p:txBody>
          <a:bodyPr/>
          <a:lstStyle/>
          <a:p>
            <a:r>
              <a:rPr lang="en-US" dirty="0" smtClean="0"/>
              <a:t>The </a:t>
            </a:r>
            <a:r>
              <a:rPr lang="en-US" dirty="0"/>
              <a:t>mature size of the canopy is also a factor in tree selection. Adjacent building size and setback should be evaluated to determine whether a tree should have an upright, vase shaped, or spreading canopy</a:t>
            </a:r>
            <a:r>
              <a:rPr lang="en-US" dirty="0" smtClean="0"/>
              <a:t>.</a:t>
            </a:r>
            <a:endParaRPr lang="en-US" dirty="0"/>
          </a:p>
        </p:txBody>
      </p:sp>
      <p:pic>
        <p:nvPicPr>
          <p:cNvPr id="5" name="Content Placeholder 4" descr="IMG_328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5031" r="25031"/>
          <a:stretch>
            <a:fillRect/>
          </a:stretch>
        </p:blipFill>
        <p:spPr/>
      </p:pic>
    </p:spTree>
    <p:extLst>
      <p:ext uri="{BB962C8B-B14F-4D97-AF65-F5344CB8AC3E}">
        <p14:creationId xmlns:p14="http://schemas.microsoft.com/office/powerpoint/2010/main" val="119197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CANOPY SIZE</a:t>
            </a:r>
            <a:br>
              <a:rPr lang="en-US" dirty="0"/>
            </a:br>
            <a:endParaRPr lang="en-US" dirty="0"/>
          </a:p>
        </p:txBody>
      </p:sp>
      <p:sp>
        <p:nvSpPr>
          <p:cNvPr id="3" name="Content Placeholder 2"/>
          <p:cNvSpPr>
            <a:spLocks noGrp="1"/>
          </p:cNvSpPr>
          <p:nvPr>
            <p:ph sz="half" idx="1"/>
          </p:nvPr>
        </p:nvSpPr>
        <p:spPr/>
        <p:txBody>
          <a:bodyPr/>
          <a:lstStyle/>
          <a:p>
            <a:r>
              <a:rPr lang="en-US" dirty="0"/>
              <a:t>Both vertical and horizontal shapes are considered. Increasing the canopy cover over the City is the objective, so the largest possible tree for the grow space should be </a:t>
            </a:r>
            <a:r>
              <a:rPr lang="en-US" dirty="0" smtClean="0"/>
              <a:t>considered.</a:t>
            </a:r>
            <a:endParaRPr lang="en-US" dirty="0"/>
          </a:p>
          <a:p>
            <a:endParaRPr lang="en-US" dirty="0"/>
          </a:p>
        </p:txBody>
      </p:sp>
      <p:pic>
        <p:nvPicPr>
          <p:cNvPr id="5" name="Content Placeholder 4" descr="IMG_330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64741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LAND USE </a:t>
            </a:r>
            <a:r>
              <a:rPr lang="en-US" dirty="0"/>
              <a:t>AND TRAFFIC CONSIDERATIONS</a:t>
            </a:r>
            <a:br>
              <a:rPr lang="en-US" dirty="0"/>
            </a:br>
            <a:endParaRPr lang="en-US" dirty="0"/>
          </a:p>
        </p:txBody>
      </p:sp>
      <p:sp>
        <p:nvSpPr>
          <p:cNvPr id="3" name="Content Placeholder 2"/>
          <p:cNvSpPr>
            <a:spLocks noGrp="1"/>
          </p:cNvSpPr>
          <p:nvPr>
            <p:ph sz="half" idx="1"/>
          </p:nvPr>
        </p:nvSpPr>
        <p:spPr/>
        <p:txBody>
          <a:bodyPr>
            <a:normAutofit/>
          </a:bodyPr>
          <a:lstStyle/>
          <a:p>
            <a:r>
              <a:rPr lang="en-US" dirty="0"/>
              <a:t>Commercial districts with boulevards will be considered differently than residential streets. </a:t>
            </a:r>
            <a:r>
              <a:rPr lang="en-US" dirty="0" smtClean="0"/>
              <a:t>Tree </a:t>
            </a:r>
            <a:r>
              <a:rPr lang="en-US" dirty="0"/>
              <a:t>debris should always be considered on streets, which are used for parking</a:t>
            </a:r>
            <a:r>
              <a:rPr lang="en-US" dirty="0" smtClean="0"/>
              <a:t>.</a:t>
            </a:r>
            <a:endParaRPr lang="en-US" dirty="0"/>
          </a:p>
        </p:txBody>
      </p:sp>
      <p:sp>
        <p:nvSpPr>
          <p:cNvPr id="4" name="Rectangle 3"/>
          <p:cNvSpPr/>
          <p:nvPr/>
        </p:nvSpPr>
        <p:spPr>
          <a:xfrm>
            <a:off x="2286000" y="889843"/>
            <a:ext cx="4572000" cy="369332"/>
          </a:xfrm>
          <a:prstGeom prst="rect">
            <a:avLst/>
          </a:prstGeom>
        </p:spPr>
        <p:txBody>
          <a:bodyPr>
            <a:spAutoFit/>
          </a:bodyPr>
          <a:lstStyle/>
          <a:p>
            <a:r>
              <a:rPr lang="en-US" dirty="0" smtClean="0"/>
              <a:t>.</a:t>
            </a:r>
            <a:endParaRPr lang="en-US" dirty="0"/>
          </a:p>
        </p:txBody>
      </p:sp>
      <p:pic>
        <p:nvPicPr>
          <p:cNvPr id="10" name="Content Placeholder 9" descr="IMG_325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175" r="20175"/>
          <a:stretch>
            <a:fillRect/>
          </a:stretch>
        </p:blipFill>
        <p:spPr/>
      </p:pic>
    </p:spTree>
    <p:extLst>
      <p:ext uri="{BB962C8B-B14F-4D97-AF65-F5344CB8AC3E}">
        <p14:creationId xmlns:p14="http://schemas.microsoft.com/office/powerpoint/2010/main" val="27358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 USE AND TRAFFIC CONSIDERATIONS</a:t>
            </a:r>
          </a:p>
        </p:txBody>
      </p:sp>
      <p:sp>
        <p:nvSpPr>
          <p:cNvPr id="3" name="Content Placeholder 2"/>
          <p:cNvSpPr>
            <a:spLocks noGrp="1"/>
          </p:cNvSpPr>
          <p:nvPr>
            <p:ph idx="1"/>
          </p:nvPr>
        </p:nvSpPr>
        <p:spPr/>
        <p:txBody>
          <a:bodyPr/>
          <a:lstStyle/>
          <a:p>
            <a:r>
              <a:rPr lang="en-US" dirty="0"/>
              <a:t>Trees that line streets that have truck traffic need to be tolerant of being limbed up when young. Trees that are tolerant of pollution and help mitigate pollution should be used for high traffic streets and areas in close proximity to the freeway. Shade and comfort of pedestrians will always be considered</a:t>
            </a:r>
          </a:p>
          <a:p>
            <a:endParaRPr lang="en-US" dirty="0"/>
          </a:p>
        </p:txBody>
      </p:sp>
    </p:spTree>
    <p:extLst>
      <p:ext uri="{BB962C8B-B14F-4D97-AF65-F5344CB8AC3E}">
        <p14:creationId xmlns:p14="http://schemas.microsoft.com/office/powerpoint/2010/main" val="213002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MICRO-CLIMATE AND GROWING CONDITIONS</a:t>
            </a:r>
            <a:br>
              <a:rPr lang="en-US" dirty="0"/>
            </a:b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Some </a:t>
            </a:r>
            <a:r>
              <a:rPr lang="en-US" dirty="0"/>
              <a:t>trees are adapted to grow in salt air and wind and others need some heat and protection from wind to thrive. Growing conditions for each street will be considered. Because the majority of trees will not be irrigated, the trees need to be able to survive on water when young, tapering off to little water when established.</a:t>
            </a:r>
          </a:p>
          <a:p>
            <a:endParaRPr lang="en-US" dirty="0"/>
          </a:p>
        </p:txBody>
      </p:sp>
      <p:pic>
        <p:nvPicPr>
          <p:cNvPr id="5" name="Content Placeholder 4" descr="IMG_332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3509" r="23509"/>
          <a:stretch>
            <a:fillRect/>
          </a:stretch>
        </p:blipFill>
        <p:spPr>
          <a:xfrm>
            <a:off x="4648200" y="1646237"/>
            <a:ext cx="4038600" cy="4525963"/>
          </a:xfrm>
        </p:spPr>
      </p:pic>
    </p:spTree>
    <p:extLst>
      <p:ext uri="{BB962C8B-B14F-4D97-AF65-F5344CB8AC3E}">
        <p14:creationId xmlns:p14="http://schemas.microsoft.com/office/powerpoint/2010/main" val="311231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AVAILABILITY</a:t>
            </a:r>
            <a:br>
              <a:rPr lang="en-US" dirty="0"/>
            </a:br>
            <a:endParaRPr lang="en-US" dirty="0"/>
          </a:p>
        </p:txBody>
      </p:sp>
      <p:sp>
        <p:nvSpPr>
          <p:cNvPr id="3" name="Content Placeholder 2"/>
          <p:cNvSpPr>
            <a:spLocks noGrp="1"/>
          </p:cNvSpPr>
          <p:nvPr>
            <p:ph idx="1"/>
          </p:nvPr>
        </p:nvSpPr>
        <p:spPr/>
        <p:txBody>
          <a:bodyPr/>
          <a:lstStyle/>
          <a:p>
            <a:r>
              <a:rPr lang="en-US" dirty="0"/>
              <a:t>Research should continually be done for all new species introductions regarding the possibility of having them grown locally. Uncommon species may need to be contract grown to create availability for this species.</a:t>
            </a:r>
          </a:p>
          <a:p>
            <a:pPr marL="137160" indent="0">
              <a:buNone/>
            </a:pPr>
            <a:endParaRPr lang="en-US" dirty="0"/>
          </a:p>
        </p:txBody>
      </p:sp>
    </p:spTree>
    <p:extLst>
      <p:ext uri="{BB962C8B-B14F-4D97-AF65-F5344CB8AC3E}">
        <p14:creationId xmlns:p14="http://schemas.microsoft.com/office/powerpoint/2010/main" val="3712747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List</a:t>
            </a:r>
            <a:endParaRPr lang="en-US" dirty="0"/>
          </a:p>
        </p:txBody>
      </p:sp>
      <p:sp>
        <p:nvSpPr>
          <p:cNvPr id="3" name="Content Placeholder 2"/>
          <p:cNvSpPr>
            <a:spLocks noGrp="1"/>
          </p:cNvSpPr>
          <p:nvPr>
            <p:ph idx="1"/>
          </p:nvPr>
        </p:nvSpPr>
        <p:spPr/>
        <p:txBody>
          <a:bodyPr>
            <a:normAutofit/>
          </a:bodyPr>
          <a:lstStyle/>
          <a:p>
            <a:pPr marL="137160" indent="0">
              <a:buNone/>
            </a:pPr>
            <a:r>
              <a:rPr lang="en-US" sz="1000" dirty="0" smtClean="0"/>
              <a:t>Street Segment #   Street Segment   From &amp; To  </a:t>
            </a:r>
            <a:r>
              <a:rPr lang="en-US" sz="1000" dirty="0"/>
              <a:t> </a:t>
            </a:r>
            <a:r>
              <a:rPr lang="en-US" sz="1000" dirty="0" smtClean="0"/>
              <a:t>Existing Species   Recommended Replacement Species    Alternate Species	Comments</a:t>
            </a:r>
          </a:p>
          <a:p>
            <a:pPr marL="137160" indent="0">
              <a:buNone/>
            </a:pPr>
            <a:endParaRPr lang="en-US" sz="1000" dirty="0"/>
          </a:p>
          <a:p>
            <a:pPr marL="365760" indent="-228600">
              <a:buAutoNum type="arabicPeriod"/>
            </a:pPr>
            <a:r>
              <a:rPr lang="en-US" sz="1000" dirty="0" smtClean="0"/>
              <a:t>                          Main Street          1</a:t>
            </a:r>
            <a:r>
              <a:rPr lang="en-US" sz="1000" baseline="30000" dirty="0" smtClean="0"/>
              <a:t>st</a:t>
            </a:r>
            <a:r>
              <a:rPr lang="en-US" sz="1000" dirty="0" smtClean="0"/>
              <a:t> – 3</a:t>
            </a:r>
            <a:r>
              <a:rPr lang="en-US" sz="1000" baseline="30000" dirty="0" smtClean="0"/>
              <a:t>rd</a:t>
            </a:r>
            <a:r>
              <a:rPr lang="en-US" sz="1000" dirty="0" smtClean="0"/>
              <a:t>        Ficus nitida           Jacaranda mimosifolia                            Tabebuia ipe	4’ cut outs</a:t>
            </a:r>
          </a:p>
          <a:p>
            <a:pPr marL="365760" indent="-228600">
              <a:buAutoNum type="arabicPeriod"/>
            </a:pPr>
            <a:r>
              <a:rPr lang="en-US" sz="1000" dirty="0" smtClean="0"/>
              <a:t>                          Main Street          4</a:t>
            </a:r>
            <a:r>
              <a:rPr lang="en-US" sz="1000" baseline="30000" dirty="0" smtClean="0"/>
              <a:t>th</a:t>
            </a:r>
            <a:r>
              <a:rPr lang="en-US" sz="1000" dirty="0" smtClean="0"/>
              <a:t> – 7</a:t>
            </a:r>
            <a:r>
              <a:rPr lang="en-US" sz="1000" baseline="30000" dirty="0" smtClean="0"/>
              <a:t>th</a:t>
            </a:r>
            <a:r>
              <a:rPr lang="en-US" sz="1000" dirty="0"/>
              <a:t> </a:t>
            </a:r>
            <a:r>
              <a:rPr lang="en-US" sz="1000" dirty="0" smtClean="0"/>
              <a:t>      Gingko biloba       Same                                                           None	                             6’ parkway</a:t>
            </a:r>
          </a:p>
          <a:p>
            <a:pPr marL="365760" indent="-228600">
              <a:buAutoNum type="arabicPeriod" startAt="3"/>
            </a:pPr>
            <a:r>
              <a:rPr lang="en-US" sz="1000" dirty="0" smtClean="0"/>
              <a:t>                          Main Street          8</a:t>
            </a:r>
            <a:r>
              <a:rPr lang="en-US" sz="1000" baseline="30000" dirty="0" smtClean="0"/>
              <a:t>th</a:t>
            </a:r>
            <a:r>
              <a:rPr lang="en-US" sz="1000" dirty="0" smtClean="0"/>
              <a:t> –10</a:t>
            </a:r>
            <a:r>
              <a:rPr lang="en-US" sz="1000" baseline="30000" dirty="0" smtClean="0"/>
              <a:t>th</a:t>
            </a:r>
            <a:endParaRPr lang="en-US" sz="1000" dirty="0" smtClean="0"/>
          </a:p>
          <a:p>
            <a:pPr marL="365760" indent="-228600">
              <a:buAutoNum type="arabicPeriod" startAt="3"/>
            </a:pPr>
            <a:endParaRPr lang="en-US" sz="1000" dirty="0"/>
          </a:p>
          <a:p>
            <a:pPr marL="365760" indent="-228600">
              <a:buAutoNum type="arabicPeriod" startAt="3"/>
            </a:pPr>
            <a:endParaRPr lang="en-US" sz="1000" dirty="0" smtClean="0"/>
          </a:p>
          <a:p>
            <a:pPr marL="365760" indent="-228600">
              <a:buAutoNum type="arabicPeriod" startAt="3"/>
            </a:pPr>
            <a:endParaRPr lang="en-US" sz="1000" dirty="0"/>
          </a:p>
          <a:p>
            <a:pPr marL="365760" indent="-228600">
              <a:buAutoNum type="arabicPeriod"/>
            </a:pPr>
            <a:r>
              <a:rPr lang="en-US" sz="1000" dirty="0" smtClean="0"/>
              <a:t>Quad                      East Side    	 Quercus agrifolia    Same                                                       None                                  Historic</a:t>
            </a:r>
          </a:p>
          <a:p>
            <a:pPr marL="365760" indent="-228600">
              <a:buAutoNum type="arabicPeriod"/>
            </a:pPr>
            <a:endParaRPr lang="en-US" sz="1000" dirty="0"/>
          </a:p>
          <a:p>
            <a:pPr marL="365760" indent="-228600">
              <a:buAutoNum type="arabicPeriod"/>
            </a:pPr>
            <a:r>
              <a:rPr lang="en-US" sz="1000" dirty="0" smtClean="0"/>
              <a:t>5253                       West Side   	  Eucalyptus 	  Platanus acerifolia &amp; Cercis</a:t>
            </a:r>
          </a:p>
          <a:p>
            <a:pPr marL="137160" indent="0">
              <a:buNone/>
            </a:pPr>
            <a:endParaRPr lang="en-US" sz="1000" dirty="0"/>
          </a:p>
          <a:p>
            <a:pPr marL="137160" indent="0">
              <a:buNone/>
            </a:pPr>
            <a:endParaRPr lang="en-US" sz="1000" dirty="0" smtClean="0"/>
          </a:p>
          <a:p>
            <a:pPr marL="365760" indent="-228600">
              <a:buAutoNum type="arabicPeriod"/>
            </a:pPr>
            <a:endParaRPr lang="en-US" sz="1000" dirty="0" smtClean="0"/>
          </a:p>
        </p:txBody>
      </p:sp>
    </p:spTree>
    <p:extLst>
      <p:ext uri="{BB962C8B-B14F-4D97-AF65-F5344CB8AC3E}">
        <p14:creationId xmlns:p14="http://schemas.microsoft.com/office/powerpoint/2010/main" val="105848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Term Removal and Replacement Program</a:t>
            </a:r>
            <a:endParaRPr lang="en-US" dirty="0"/>
          </a:p>
        </p:txBody>
      </p:sp>
      <p:pic>
        <p:nvPicPr>
          <p:cNvPr id="4" name="Content Placeholder 3" descr="IMG_3287.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89971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It is a program for the removal of undesirable trees and inappropriate trees.</a:t>
            </a:r>
          </a:p>
          <a:p>
            <a:pPr lvl="1"/>
            <a:r>
              <a:rPr lang="en-US" dirty="0" smtClean="0"/>
              <a:t>Undesirable trees are trees that possess undesirable characteristics significant enough to have caused their elimination form future plantings i.e. Carob (Ceratonia siliqua).</a:t>
            </a:r>
          </a:p>
        </p:txBody>
      </p:sp>
      <p:pic>
        <p:nvPicPr>
          <p:cNvPr id="5" name="Content Placeholder 4" descr="IMG_278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32015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3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00"/>
            <a:ext cx="9144000" cy="5026914"/>
          </a:xfrm>
          <a:prstGeom prst="rect">
            <a:avLst/>
          </a:prstGeom>
        </p:spPr>
      </p:pic>
      <p:sp>
        <p:nvSpPr>
          <p:cNvPr id="4" name="Title 3"/>
          <p:cNvSpPr>
            <a:spLocks noGrp="1"/>
          </p:cNvSpPr>
          <p:nvPr>
            <p:ph type="ctrTitle"/>
          </p:nvPr>
        </p:nvSpPr>
        <p:spPr/>
        <p:txBody>
          <a:bodyPr/>
          <a:lstStyle/>
          <a:p>
            <a:r>
              <a:rPr lang="es-MX" dirty="0" err="1" smtClean="0"/>
              <a:t>Welcome</a:t>
            </a:r>
            <a:r>
              <a:rPr lang="es-MX" dirty="0" smtClean="0"/>
              <a:t>!!!</a:t>
            </a:r>
            <a:endParaRPr lang="es-MX" dirty="0"/>
          </a:p>
        </p:txBody>
      </p:sp>
      <p:sp>
        <p:nvSpPr>
          <p:cNvPr id="5" name="Subtitle 4"/>
          <p:cNvSpPr>
            <a:spLocks noGrp="1"/>
          </p:cNvSpPr>
          <p:nvPr>
            <p:ph type="subTitle" idx="1"/>
          </p:nvPr>
        </p:nvSpPr>
        <p:spPr/>
        <p:txBody>
          <a:bodyPr/>
          <a:lstStyle/>
          <a:p>
            <a:endParaRPr lang="es-MX"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3" name="Content Placeholder 2"/>
          <p:cNvSpPr>
            <a:spLocks noGrp="1"/>
          </p:cNvSpPr>
          <p:nvPr>
            <p:ph sz="half" idx="1"/>
          </p:nvPr>
        </p:nvSpPr>
        <p:spPr/>
        <p:txBody>
          <a:bodyPr/>
          <a:lstStyle/>
          <a:p>
            <a:pPr marL="548640" lvl="1" indent="-411480">
              <a:buClr>
                <a:schemeClr val="tx1">
                  <a:shade val="95000"/>
                </a:schemeClr>
              </a:buClr>
              <a:buSzPct val="65000"/>
              <a:buFont typeface="Wingdings 2"/>
              <a:buChar char=""/>
            </a:pPr>
            <a:r>
              <a:rPr lang="en-US" dirty="0"/>
              <a:t>Inappropriate trees are desirable trees that are planted in the wrong place i.e. large trees under electric wires or in small planting spaces.   </a:t>
            </a:r>
          </a:p>
          <a:p>
            <a:endParaRPr lang="en-US" dirty="0"/>
          </a:p>
        </p:txBody>
      </p:sp>
      <p:pic>
        <p:nvPicPr>
          <p:cNvPr id="5" name="Content Placeholder 4" descr="IMG_2956.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88966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Undesirable Trees</a:t>
            </a:r>
            <a:endParaRPr lang="en-US" dirty="0"/>
          </a:p>
        </p:txBody>
      </p:sp>
      <p:sp>
        <p:nvSpPr>
          <p:cNvPr id="3" name="Content Placeholder 2"/>
          <p:cNvSpPr>
            <a:spLocks noGrp="1"/>
          </p:cNvSpPr>
          <p:nvPr>
            <p:ph idx="1"/>
          </p:nvPr>
        </p:nvSpPr>
        <p:spPr/>
        <p:txBody>
          <a:bodyPr/>
          <a:lstStyle/>
          <a:p>
            <a:pPr marL="137160" indent="0">
              <a:buNone/>
            </a:pPr>
            <a:r>
              <a:rPr lang="en-US" sz="2400" dirty="0" smtClean="0"/>
              <a:t>Species</a:t>
            </a:r>
            <a:r>
              <a:rPr lang="en-US" sz="2000" dirty="0" smtClean="0"/>
              <a:t> </a:t>
            </a:r>
            <a:r>
              <a:rPr lang="en-US" sz="1600" dirty="0" smtClean="0"/>
              <a:t>(common &amp; botanical name) </a:t>
            </a:r>
            <a:r>
              <a:rPr lang="en-US" dirty="0" smtClean="0"/>
              <a:t>– </a:t>
            </a:r>
            <a:r>
              <a:rPr lang="en-US" sz="2400" dirty="0" smtClean="0"/>
              <a:t>Undesirable Characteristics</a:t>
            </a:r>
          </a:p>
          <a:p>
            <a:pPr marL="137160" indent="0">
              <a:buNone/>
            </a:pPr>
            <a:endParaRPr lang="en-US" dirty="0"/>
          </a:p>
          <a:p>
            <a:pPr marL="137160" indent="0">
              <a:buNone/>
            </a:pPr>
            <a:r>
              <a:rPr lang="en-US" sz="2400" dirty="0" smtClean="0"/>
              <a:t>1.	Carob, Ceratonia siliqua – Prone to wood rot, weak 	structure, seed pod litter</a:t>
            </a:r>
          </a:p>
          <a:p>
            <a:pPr marL="137160" indent="0">
              <a:buNone/>
            </a:pPr>
            <a:r>
              <a:rPr lang="en-US" sz="2400" dirty="0" smtClean="0"/>
              <a:t>2.	Carrotwood, Cupaniopsis anacardiodes – weak 	structure &amp; seed pod litter</a:t>
            </a:r>
          </a:p>
          <a:p>
            <a:pPr marL="137160" indent="0">
              <a:buNone/>
            </a:pPr>
            <a:r>
              <a:rPr lang="en-US" sz="2400" dirty="0" smtClean="0"/>
              <a:t>3.	Brazilian Pepper,  </a:t>
            </a:r>
            <a:r>
              <a:rPr lang="en-US" sz="2400" dirty="0" err="1" smtClean="0"/>
              <a:t>Schinus</a:t>
            </a:r>
            <a:r>
              <a:rPr lang="en-US" sz="2400" dirty="0" smtClean="0"/>
              <a:t> terebinthifolius – weak 	structure, seed pod litter</a:t>
            </a:r>
          </a:p>
          <a:p>
            <a:pPr marL="137160" indent="0">
              <a:buNone/>
            </a:pPr>
            <a:endParaRPr lang="en-US" sz="2400" dirty="0" smtClean="0"/>
          </a:p>
          <a:p>
            <a:pPr marL="137160" indent="0">
              <a:buNone/>
            </a:pPr>
            <a:endParaRPr lang="en-US" sz="2400" dirty="0"/>
          </a:p>
        </p:txBody>
      </p:sp>
    </p:spTree>
    <p:extLst>
      <p:ext uri="{BB962C8B-B14F-4D97-AF65-F5344CB8AC3E}">
        <p14:creationId xmlns:p14="http://schemas.microsoft.com/office/powerpoint/2010/main" val="321965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p:txBody>
          <a:bodyPr/>
          <a:lstStyle/>
          <a:p>
            <a:r>
              <a:rPr lang="en-US" dirty="0" smtClean="0"/>
              <a:t>Trees deemed to be undesirable will be placed on the Long Term Removal and Replacement program based on severity of overall deficiencies including width of parkway, species, condition of trees, or extent and number of recurrences of chronic structural damage to improvements.</a:t>
            </a:r>
          </a:p>
          <a:p>
            <a:r>
              <a:rPr lang="en-US" dirty="0" smtClean="0"/>
              <a:t>Trees will be evaluated on the above basis and given a rating of between one and five, with five being the most severe.</a:t>
            </a:r>
            <a:endParaRPr lang="en-US" dirty="0"/>
          </a:p>
        </p:txBody>
      </p:sp>
    </p:spTree>
    <p:extLst>
      <p:ext uri="{BB962C8B-B14F-4D97-AF65-F5344CB8AC3E}">
        <p14:creationId xmlns:p14="http://schemas.microsoft.com/office/powerpoint/2010/main" val="197666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Cont.</a:t>
            </a:r>
            <a:endParaRPr lang="en-US" dirty="0"/>
          </a:p>
        </p:txBody>
      </p:sp>
      <p:sp>
        <p:nvSpPr>
          <p:cNvPr id="3" name="Content Placeholder 2"/>
          <p:cNvSpPr>
            <a:spLocks noGrp="1"/>
          </p:cNvSpPr>
          <p:nvPr>
            <p:ph idx="1"/>
          </p:nvPr>
        </p:nvSpPr>
        <p:spPr/>
        <p:txBody>
          <a:bodyPr/>
          <a:lstStyle/>
          <a:p>
            <a:r>
              <a:rPr lang="en-US" dirty="0" smtClean="0"/>
              <a:t>Removal and replacements will be scheduled based on ratings.  No more than 15% of the identified trees can be removed within a three year period. So as not to have a negative impact.</a:t>
            </a:r>
          </a:p>
          <a:p>
            <a:r>
              <a:rPr lang="en-US" dirty="0" smtClean="0"/>
              <a:t>Trees will be evaluated and reprioritized every five years.</a:t>
            </a:r>
          </a:p>
          <a:p>
            <a:r>
              <a:rPr lang="en-US" dirty="0" smtClean="0"/>
              <a:t>Removal and Replacement is contingent on funding.</a:t>
            </a:r>
          </a:p>
          <a:p>
            <a:endParaRPr lang="en-US" dirty="0"/>
          </a:p>
        </p:txBody>
      </p:sp>
    </p:spTree>
    <p:extLst>
      <p:ext uri="{BB962C8B-B14F-4D97-AF65-F5344CB8AC3E}">
        <p14:creationId xmlns:p14="http://schemas.microsoft.com/office/powerpoint/2010/main" val="2922078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Evaluation Form</a:t>
            </a:r>
            <a:endParaRPr lang="en-US" dirty="0"/>
          </a:p>
        </p:txBody>
      </p:sp>
      <p:sp>
        <p:nvSpPr>
          <p:cNvPr id="3" name="Content Placeholder 2"/>
          <p:cNvSpPr>
            <a:spLocks noGrp="1"/>
          </p:cNvSpPr>
          <p:nvPr>
            <p:ph idx="1"/>
          </p:nvPr>
        </p:nvSpPr>
        <p:spPr/>
        <p:txBody>
          <a:bodyPr>
            <a:normAutofit lnSpcReduction="10000"/>
          </a:bodyPr>
          <a:lstStyle/>
          <a:p>
            <a:pPr marL="137160" indent="0">
              <a:buNone/>
            </a:pPr>
            <a:r>
              <a:rPr lang="en-US" sz="1200" dirty="0" smtClean="0"/>
              <a:t>Date _________		Species _____________		Designated Species________</a:t>
            </a:r>
          </a:p>
          <a:p>
            <a:pPr marL="137160" indent="0">
              <a:buNone/>
            </a:pPr>
            <a:endParaRPr lang="en-US" sz="1200" dirty="0"/>
          </a:p>
          <a:p>
            <a:pPr marL="137160" indent="0">
              <a:buNone/>
            </a:pPr>
            <a:r>
              <a:rPr lang="en-US" sz="1200" dirty="0" smtClean="0"/>
              <a:t>Location________________________________</a:t>
            </a:r>
          </a:p>
          <a:p>
            <a:pPr marL="137160" indent="0">
              <a:buNone/>
            </a:pPr>
            <a:endParaRPr lang="en-US" sz="1200" dirty="0"/>
          </a:p>
          <a:p>
            <a:pPr marL="137160" indent="0">
              <a:buNone/>
            </a:pPr>
            <a:r>
              <a:rPr lang="en-US" sz="1600" dirty="0" smtClean="0"/>
              <a:t>Tree Rating Criteria	Possible Points	Points Received	Comments</a:t>
            </a:r>
          </a:p>
          <a:p>
            <a:pPr marL="137160" indent="0">
              <a:buNone/>
            </a:pPr>
            <a:endParaRPr lang="en-US" sz="1600" dirty="0"/>
          </a:p>
          <a:p>
            <a:pPr marL="137160" indent="0">
              <a:buNone/>
            </a:pPr>
            <a:r>
              <a:rPr lang="en-US" sz="1200" dirty="0" smtClean="0"/>
              <a:t>Private/public hardscape damage	            20</a:t>
            </a:r>
          </a:p>
          <a:p>
            <a:pPr marL="137160" indent="0">
              <a:buNone/>
            </a:pPr>
            <a:endParaRPr lang="en-US" sz="1200" dirty="0"/>
          </a:p>
          <a:p>
            <a:pPr marL="137160" indent="0">
              <a:buNone/>
            </a:pPr>
            <a:r>
              <a:rPr lang="en-US" sz="1200" dirty="0" smtClean="0"/>
              <a:t>Does the distance ______ft. to the </a:t>
            </a:r>
          </a:p>
          <a:p>
            <a:pPr marL="137160" indent="0">
              <a:buNone/>
            </a:pPr>
            <a:r>
              <a:rPr lang="en-US" sz="1200" dirty="0" smtClean="0"/>
              <a:t>water/sewer line cause a problem	            10</a:t>
            </a:r>
          </a:p>
          <a:p>
            <a:pPr marL="137160" indent="0">
              <a:buNone/>
            </a:pPr>
            <a:endParaRPr lang="en-US" sz="1200" dirty="0"/>
          </a:p>
          <a:p>
            <a:pPr marL="137160" indent="0">
              <a:buNone/>
            </a:pPr>
            <a:r>
              <a:rPr lang="en-US" sz="1200" dirty="0" smtClean="0"/>
              <a:t>Is the tree location a problem</a:t>
            </a:r>
          </a:p>
          <a:p>
            <a:pPr marL="137160" indent="0">
              <a:buNone/>
            </a:pPr>
            <a:r>
              <a:rPr lang="en-US" sz="1200" dirty="0" smtClean="0"/>
              <a:t>(electric lines, parkway width,</a:t>
            </a:r>
          </a:p>
          <a:p>
            <a:pPr marL="137160" indent="0">
              <a:buNone/>
            </a:pPr>
            <a:r>
              <a:rPr lang="en-US" sz="1200" dirty="0" smtClean="0"/>
              <a:t>proximity to St. lights, intersections etc.)          20</a:t>
            </a:r>
          </a:p>
          <a:p>
            <a:pPr marL="137160" indent="0">
              <a:buNone/>
            </a:pPr>
            <a:endParaRPr lang="en-US" sz="1200" dirty="0"/>
          </a:p>
          <a:p>
            <a:pPr marL="137160" indent="0">
              <a:buNone/>
            </a:pPr>
            <a:r>
              <a:rPr lang="en-US" sz="1200" dirty="0" smtClean="0"/>
              <a:t>What is the tree’s general health	             25</a:t>
            </a:r>
          </a:p>
          <a:p>
            <a:pPr marL="137160" indent="0">
              <a:buNone/>
            </a:pPr>
            <a:endParaRPr lang="en-US" sz="1200" dirty="0"/>
          </a:p>
          <a:p>
            <a:pPr marL="137160" indent="0">
              <a:buNone/>
            </a:pPr>
            <a:r>
              <a:rPr lang="en-US" sz="1200" dirty="0" smtClean="0"/>
              <a:t>Are there extenuating circumstances as</a:t>
            </a:r>
          </a:p>
          <a:p>
            <a:pPr marL="137160" indent="0">
              <a:buNone/>
            </a:pPr>
            <a:r>
              <a:rPr lang="en-US" sz="1200" dirty="0" smtClean="0"/>
              <a:t>It relates to the above problems	             25</a:t>
            </a:r>
          </a:p>
          <a:p>
            <a:pPr marL="137160" indent="0">
              <a:buNone/>
            </a:pPr>
            <a:endParaRPr lang="en-US" sz="1200" dirty="0"/>
          </a:p>
          <a:p>
            <a:pPr marL="137160" indent="0">
              <a:buNone/>
            </a:pPr>
            <a:r>
              <a:rPr lang="en-US" sz="1200" dirty="0" smtClean="0"/>
              <a:t>					Total Points ________	Rating __________</a:t>
            </a:r>
          </a:p>
          <a:p>
            <a:pPr marL="137160" indent="0">
              <a:buNone/>
            </a:pPr>
            <a:r>
              <a:rPr lang="en-US" sz="1200" dirty="0" smtClean="0"/>
              <a:t>(ratings: 1-20 = 1; 20-40 =2; 40 – 60 = 3; 60 – 80 = 4; 80 – 100 = 5)</a:t>
            </a:r>
            <a:endParaRPr lang="en-US" sz="1200" dirty="0"/>
          </a:p>
        </p:txBody>
      </p:sp>
    </p:spTree>
    <p:extLst>
      <p:ext uri="{BB962C8B-B14F-4D97-AF65-F5344CB8AC3E}">
        <p14:creationId xmlns:p14="http://schemas.microsoft.com/office/powerpoint/2010/main" val="3115839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Plan</a:t>
            </a:r>
            <a:endParaRPr lang="en-US" dirty="0"/>
          </a:p>
        </p:txBody>
      </p:sp>
      <p:sp>
        <p:nvSpPr>
          <p:cNvPr id="3" name="Content Placeholder 2"/>
          <p:cNvSpPr>
            <a:spLocks noGrp="1"/>
          </p:cNvSpPr>
          <p:nvPr>
            <p:ph idx="1"/>
          </p:nvPr>
        </p:nvSpPr>
        <p:spPr/>
        <p:txBody>
          <a:bodyPr/>
          <a:lstStyle/>
          <a:p>
            <a:r>
              <a:rPr lang="en-US" sz="1300" dirty="0" smtClean="0"/>
              <a:t>Location -  Species - Rating -  Schedule -  Alternate Schedule -  </a:t>
            </a:r>
            <a:r>
              <a:rPr lang="en-US" sz="1300" dirty="0"/>
              <a:t>Replacement </a:t>
            </a:r>
            <a:r>
              <a:rPr lang="en-US" sz="1300" dirty="0" smtClean="0"/>
              <a:t>Species -    Comments </a:t>
            </a:r>
          </a:p>
          <a:p>
            <a:pPr marL="137160" indent="0">
              <a:buNone/>
            </a:pPr>
            <a:endParaRPr lang="en-US" sz="1400" dirty="0" smtClean="0"/>
          </a:p>
          <a:p>
            <a:r>
              <a:rPr lang="en-US" sz="1400" dirty="0" smtClean="0"/>
              <a:t>3429 Hale St - Shamel Ash – 5 – 2013 - </a:t>
            </a:r>
            <a:r>
              <a:rPr lang="en-US" sz="1400" dirty="0"/>
              <a:t>2015 London </a:t>
            </a:r>
            <a:r>
              <a:rPr lang="en-US" sz="1400" dirty="0" smtClean="0"/>
              <a:t>Plane - </a:t>
            </a:r>
            <a:r>
              <a:rPr lang="en-US" sz="1400" dirty="0"/>
              <a:t>Poor Structure &amp; </a:t>
            </a:r>
            <a:r>
              <a:rPr lang="en-US" sz="1400" dirty="0" smtClean="0"/>
              <a:t>Hardscape Damage</a:t>
            </a:r>
          </a:p>
          <a:p>
            <a:pPr marL="137160" indent="0">
              <a:buNone/>
            </a:pPr>
            <a:endParaRPr lang="en-US" sz="1400" dirty="0" smtClean="0"/>
          </a:p>
          <a:p>
            <a:r>
              <a:rPr lang="en-US" sz="1400" dirty="0" smtClean="0"/>
              <a:t> 3433 Hale St - </a:t>
            </a:r>
            <a:r>
              <a:rPr lang="en-US" sz="1400" dirty="0"/>
              <a:t>Shamel </a:t>
            </a:r>
            <a:r>
              <a:rPr lang="en-US" sz="1400" dirty="0" smtClean="0"/>
              <a:t>Ash – 3  - 2020 – 2018 - </a:t>
            </a:r>
            <a:r>
              <a:rPr lang="en-US" sz="1400" dirty="0"/>
              <a:t>London </a:t>
            </a:r>
            <a:r>
              <a:rPr lang="en-US" sz="1400" dirty="0" smtClean="0"/>
              <a:t>Plane - </a:t>
            </a:r>
            <a:r>
              <a:rPr lang="en-US" sz="1400" dirty="0"/>
              <a:t>Minor </a:t>
            </a:r>
            <a:r>
              <a:rPr lang="en-US" sz="1400" dirty="0" smtClean="0"/>
              <a:t>Damage</a:t>
            </a:r>
          </a:p>
          <a:p>
            <a:pPr marL="137160" indent="0">
              <a:buNone/>
            </a:pPr>
            <a:endParaRPr lang="en-US" sz="1400" dirty="0" smtClean="0"/>
          </a:p>
          <a:p>
            <a:r>
              <a:rPr lang="en-US" sz="1400" dirty="0" smtClean="0"/>
              <a:t>3435 Hale St - </a:t>
            </a:r>
            <a:r>
              <a:rPr lang="en-US" sz="1400" dirty="0"/>
              <a:t>Shamel </a:t>
            </a:r>
            <a:r>
              <a:rPr lang="en-US" sz="1400" dirty="0" smtClean="0"/>
              <a:t>Ash – 4 – 2015 – 2014 - </a:t>
            </a:r>
            <a:r>
              <a:rPr lang="en-US" sz="1400" dirty="0"/>
              <a:t>London </a:t>
            </a:r>
            <a:r>
              <a:rPr lang="en-US" sz="1400" dirty="0" smtClean="0"/>
              <a:t>Plane - </a:t>
            </a:r>
            <a:r>
              <a:rPr lang="en-US" sz="1400" dirty="0"/>
              <a:t>Poor Structure </a:t>
            </a:r>
            <a:r>
              <a:rPr lang="en-US" sz="1400" dirty="0" smtClean="0"/>
              <a:t>Minor </a:t>
            </a:r>
            <a:r>
              <a:rPr lang="en-US" sz="1400" dirty="0"/>
              <a:t>D</a:t>
            </a:r>
            <a:r>
              <a:rPr lang="en-US" sz="1400" dirty="0" smtClean="0"/>
              <a:t>amage</a:t>
            </a:r>
          </a:p>
          <a:p>
            <a:pPr marL="137160" indent="0">
              <a:buNone/>
            </a:pPr>
            <a:r>
              <a:rPr lang="en-US" sz="1400" dirty="0" smtClean="0"/>
              <a:t> </a:t>
            </a:r>
          </a:p>
          <a:p>
            <a:r>
              <a:rPr lang="en-US" sz="1400" dirty="0" smtClean="0"/>
              <a:t>3437 Hale St - </a:t>
            </a:r>
            <a:r>
              <a:rPr lang="en-US" sz="1400" dirty="0"/>
              <a:t>Shamel </a:t>
            </a:r>
            <a:r>
              <a:rPr lang="en-US" sz="1400" dirty="0" smtClean="0"/>
              <a:t>Ash – 2 – 2025 – 2030 - </a:t>
            </a:r>
            <a:r>
              <a:rPr lang="en-US" sz="1400" dirty="0"/>
              <a:t>London </a:t>
            </a:r>
            <a:r>
              <a:rPr lang="en-US" sz="1400" dirty="0" smtClean="0"/>
              <a:t>Plane - </a:t>
            </a:r>
            <a:r>
              <a:rPr lang="en-US" sz="1400" dirty="0"/>
              <a:t>Good Condition </a:t>
            </a:r>
            <a:r>
              <a:rPr lang="en-US" sz="1400" dirty="0" smtClean="0"/>
              <a:t>Slight </a:t>
            </a:r>
            <a:r>
              <a:rPr lang="en-US" sz="1400" dirty="0"/>
              <a:t>S</a:t>
            </a:r>
            <a:r>
              <a:rPr lang="en-US" sz="1400" dirty="0" smtClean="0"/>
              <a:t>idewalk </a:t>
            </a:r>
            <a:r>
              <a:rPr lang="en-US" sz="1400" dirty="0"/>
              <a:t>D</a:t>
            </a:r>
            <a:r>
              <a:rPr lang="en-US" sz="1400" dirty="0" smtClean="0"/>
              <a:t>amage </a:t>
            </a:r>
            <a:endParaRPr lang="en-US" sz="1400" dirty="0"/>
          </a:p>
        </p:txBody>
      </p:sp>
    </p:spTree>
    <p:extLst>
      <p:ext uri="{BB962C8B-B14F-4D97-AF65-F5344CB8AC3E}">
        <p14:creationId xmlns:p14="http://schemas.microsoft.com/office/powerpoint/2010/main" val="417860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Education</a:t>
            </a:r>
          </a:p>
        </p:txBody>
      </p:sp>
      <p:pic>
        <p:nvPicPr>
          <p:cNvPr id="4" name="Content Placeholder 3" descr="IMG_3295.JPG"/>
          <p:cNvPicPr>
            <a:picLocks noGrp="1" noChangeAspect="1"/>
          </p:cNvPicPr>
          <p:nvPr>
            <p:ph idx="1"/>
          </p:nvPr>
        </p:nvPicPr>
        <p:blipFill>
          <a:blip r:embed="rId2" cstate="print">
            <a:extLst>
              <a:ext uri="{28A0092B-C50C-407E-A947-70E740481C1C}">
                <a14:useLocalDpi xmlns:a14="http://schemas.microsoft.com/office/drawing/2010/main" val="0"/>
              </a:ext>
            </a:extLst>
          </a:blip>
          <a:srcRect t="4985" b="4985"/>
          <a:stretch>
            <a:fillRect/>
          </a:stretch>
        </p:blipFill>
        <p:spPr/>
      </p:pic>
    </p:spTree>
    <p:extLst>
      <p:ext uri="{BB962C8B-B14F-4D97-AF65-F5344CB8AC3E}">
        <p14:creationId xmlns:p14="http://schemas.microsoft.com/office/powerpoint/2010/main" val="425554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Education</a:t>
            </a:r>
            <a:endParaRPr lang="en-US" dirty="0"/>
          </a:p>
        </p:txBody>
      </p:sp>
      <p:sp>
        <p:nvSpPr>
          <p:cNvPr id="3" name="Content Placeholder 2"/>
          <p:cNvSpPr>
            <a:spLocks noGrp="1"/>
          </p:cNvSpPr>
          <p:nvPr>
            <p:ph idx="1"/>
          </p:nvPr>
        </p:nvSpPr>
        <p:spPr/>
        <p:txBody>
          <a:bodyPr/>
          <a:lstStyle/>
          <a:p>
            <a:r>
              <a:rPr lang="en-US" dirty="0"/>
              <a:t>To ensure that residents, business owners and merchants are aware of the benefits trees offer the community and that residents, property owners, architects, engineers, planners, developers, and landscape and tree contractors are familiar with Best Management Practices in this plan for the planting and care of trees. To also ensure that residents are included as stakeholders in decision making.</a:t>
            </a:r>
          </a:p>
        </p:txBody>
      </p:sp>
    </p:spTree>
    <p:extLst>
      <p:ext uri="{BB962C8B-B14F-4D97-AF65-F5344CB8AC3E}">
        <p14:creationId xmlns:p14="http://schemas.microsoft.com/office/powerpoint/2010/main" val="1808834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Education Cont.</a:t>
            </a:r>
            <a:endParaRPr lang="en-US" dirty="0"/>
          </a:p>
        </p:txBody>
      </p:sp>
      <p:sp>
        <p:nvSpPr>
          <p:cNvPr id="3" name="Content Placeholder 2"/>
          <p:cNvSpPr>
            <a:spLocks noGrp="1"/>
          </p:cNvSpPr>
          <p:nvPr>
            <p:ph sz="half" idx="1"/>
          </p:nvPr>
        </p:nvSpPr>
        <p:spPr/>
        <p:txBody>
          <a:bodyPr>
            <a:normAutofit/>
          </a:bodyPr>
          <a:lstStyle/>
          <a:p>
            <a:r>
              <a:rPr lang="en-US" dirty="0"/>
              <a:t>Conduct periodic public workshops on tree care.</a:t>
            </a:r>
          </a:p>
          <a:p>
            <a:r>
              <a:rPr lang="en-US" dirty="0" smtClean="0"/>
              <a:t>Provide residents, students etc. </a:t>
            </a:r>
            <a:r>
              <a:rPr lang="en-US" dirty="0"/>
              <a:t>with information that is specific to the </a:t>
            </a:r>
            <a:r>
              <a:rPr lang="en-US" dirty="0" smtClean="0"/>
              <a:t>trees </a:t>
            </a:r>
            <a:r>
              <a:rPr lang="en-US" dirty="0"/>
              <a:t>adjacent to their </a:t>
            </a:r>
            <a:r>
              <a:rPr lang="en-US" dirty="0" smtClean="0"/>
              <a:t>homes, classes, project etc. </a:t>
            </a:r>
            <a:r>
              <a:rPr lang="en-US" dirty="0"/>
              <a:t>and their care.</a:t>
            </a:r>
          </a:p>
        </p:txBody>
      </p:sp>
      <p:pic>
        <p:nvPicPr>
          <p:cNvPr id="5" name="Content Placeholder 4" descr="IMG_359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22951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Education Cont.</a:t>
            </a:r>
          </a:p>
        </p:txBody>
      </p:sp>
      <p:sp>
        <p:nvSpPr>
          <p:cNvPr id="3" name="Content Placeholder 2"/>
          <p:cNvSpPr>
            <a:spLocks noGrp="1"/>
          </p:cNvSpPr>
          <p:nvPr>
            <p:ph sz="half" idx="1"/>
          </p:nvPr>
        </p:nvSpPr>
        <p:spPr/>
        <p:txBody>
          <a:bodyPr/>
          <a:lstStyle/>
          <a:p>
            <a:endParaRPr lang="en-US" dirty="0" smtClean="0"/>
          </a:p>
          <a:p>
            <a:r>
              <a:rPr lang="en-US" dirty="0" smtClean="0"/>
              <a:t>Produce </a:t>
            </a:r>
            <a:r>
              <a:rPr lang="en-US" dirty="0"/>
              <a:t>a public information packet on Best Management Practices on </a:t>
            </a:r>
            <a:r>
              <a:rPr lang="en-US" dirty="0" smtClean="0"/>
              <a:t>tree </a:t>
            </a:r>
            <a:r>
              <a:rPr lang="en-US" dirty="0"/>
              <a:t>care and regulations governing </a:t>
            </a:r>
            <a:r>
              <a:rPr lang="en-US" dirty="0" smtClean="0"/>
              <a:t>street, park, school, HOA, </a:t>
            </a:r>
            <a:r>
              <a:rPr lang="en-US" dirty="0" err="1" smtClean="0"/>
              <a:t>etc</a:t>
            </a:r>
            <a:r>
              <a:rPr lang="en-US" dirty="0" smtClean="0"/>
              <a:t> </a:t>
            </a:r>
            <a:r>
              <a:rPr lang="en-US" dirty="0"/>
              <a:t>trees.</a:t>
            </a:r>
          </a:p>
          <a:p>
            <a:pPr marL="137160" indent="0">
              <a:buNone/>
            </a:pPr>
            <a:endParaRPr lang="en-US" dirty="0"/>
          </a:p>
        </p:txBody>
      </p:sp>
      <p:pic>
        <p:nvPicPr>
          <p:cNvPr id="5" name="Content Placeholder 4" descr="IMG_3252.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244" b="244"/>
          <a:stretch>
            <a:fillRect/>
          </a:stretch>
        </p:blipFill>
        <p:spPr/>
      </p:pic>
    </p:spTree>
    <p:extLst>
      <p:ext uri="{BB962C8B-B14F-4D97-AF65-F5344CB8AC3E}">
        <p14:creationId xmlns:p14="http://schemas.microsoft.com/office/powerpoint/2010/main" val="3983174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err="1" smtClean="0"/>
              <a:t>Today’s</a:t>
            </a:r>
            <a:r>
              <a:rPr lang="es-MX" sz="4400" dirty="0" smtClean="0"/>
              <a:t> Agenda</a:t>
            </a:r>
            <a:endParaRPr lang="es-MX" sz="4400" dirty="0"/>
          </a:p>
        </p:txBody>
      </p:sp>
      <p:sp>
        <p:nvSpPr>
          <p:cNvPr id="3" name="Content Placeholder 2"/>
          <p:cNvSpPr>
            <a:spLocks noGrp="1"/>
          </p:cNvSpPr>
          <p:nvPr>
            <p:ph idx="1"/>
          </p:nvPr>
        </p:nvSpPr>
        <p:spPr/>
        <p:txBody>
          <a:bodyPr>
            <a:normAutofit/>
          </a:bodyPr>
          <a:lstStyle/>
          <a:p>
            <a:r>
              <a:rPr lang="en-US" dirty="0" smtClean="0"/>
              <a:t>9:30 – 9:35	Welcome</a:t>
            </a:r>
          </a:p>
          <a:p>
            <a:pPr marL="137160" indent="0">
              <a:buNone/>
            </a:pPr>
            <a:r>
              <a:rPr lang="en-US" dirty="0" smtClean="0"/>
              <a:t> </a:t>
            </a:r>
          </a:p>
          <a:p>
            <a:r>
              <a:rPr lang="en-US" dirty="0" smtClean="0"/>
              <a:t>9:35– 10:05 	Getting What You Want</a:t>
            </a:r>
          </a:p>
          <a:p>
            <a:pPr lvl="1"/>
            <a:r>
              <a:rPr lang="en-US" dirty="0" smtClean="0"/>
              <a:t>Tree Designations</a:t>
            </a:r>
          </a:p>
          <a:p>
            <a:pPr lvl="1"/>
            <a:r>
              <a:rPr lang="en-US" dirty="0" smtClean="0"/>
              <a:t>Tree Removal and Replacement Program	</a:t>
            </a:r>
            <a:endParaRPr lang="en-US" dirty="0" smtClean="0"/>
          </a:p>
          <a:p>
            <a:pPr lvl="1"/>
            <a:r>
              <a:rPr lang="en-US" dirty="0" smtClean="0"/>
              <a:t>Public Education</a:t>
            </a:r>
            <a:r>
              <a:rPr lang="en-US" dirty="0" smtClean="0"/>
              <a:t>					 </a:t>
            </a:r>
          </a:p>
          <a:p>
            <a:r>
              <a:rPr lang="en-US" dirty="0" smtClean="0"/>
              <a:t>10:05 – 10:25	Issues with the next step – Group 			Discussion</a:t>
            </a:r>
          </a:p>
          <a:p>
            <a:r>
              <a:rPr lang="en-US" dirty="0" smtClean="0"/>
              <a:t>10:25 – 10:30	Next Step				 </a:t>
            </a:r>
          </a:p>
          <a:p>
            <a:pPr marL="137160" inden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Education Cont.</a:t>
            </a:r>
          </a:p>
        </p:txBody>
      </p:sp>
      <p:sp>
        <p:nvSpPr>
          <p:cNvPr id="3" name="Content Placeholder 2"/>
          <p:cNvSpPr>
            <a:spLocks noGrp="1"/>
          </p:cNvSpPr>
          <p:nvPr>
            <p:ph sz="half" idx="1"/>
          </p:nvPr>
        </p:nvSpPr>
        <p:spPr/>
        <p:txBody>
          <a:bodyPr/>
          <a:lstStyle/>
          <a:p>
            <a:pPr marL="137160" indent="0">
              <a:buNone/>
            </a:pPr>
            <a:endParaRPr lang="en-US" dirty="0" smtClean="0"/>
          </a:p>
          <a:p>
            <a:r>
              <a:rPr lang="en-US" dirty="0" smtClean="0"/>
              <a:t>Include </a:t>
            </a:r>
            <a:r>
              <a:rPr lang="en-US" dirty="0"/>
              <a:t>information regarding Best Management Practices for the urban forest in the Homeowners Guide to Building Permits and other publications related to development.</a:t>
            </a:r>
          </a:p>
        </p:txBody>
      </p:sp>
      <p:pic>
        <p:nvPicPr>
          <p:cNvPr id="5" name="Content Placeholder 4" descr="IMG_340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536263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Education Cont.</a:t>
            </a:r>
            <a:endParaRPr lang="en-US" dirty="0"/>
          </a:p>
        </p:txBody>
      </p:sp>
      <p:sp>
        <p:nvSpPr>
          <p:cNvPr id="3" name="Content Placeholder 2"/>
          <p:cNvSpPr>
            <a:spLocks noGrp="1"/>
          </p:cNvSpPr>
          <p:nvPr>
            <p:ph idx="1"/>
          </p:nvPr>
        </p:nvSpPr>
        <p:spPr/>
        <p:txBody>
          <a:bodyPr/>
          <a:lstStyle/>
          <a:p>
            <a:r>
              <a:rPr lang="en-US" dirty="0"/>
              <a:t>Develop tree care programming for </a:t>
            </a:r>
            <a:r>
              <a:rPr lang="en-US" dirty="0" smtClean="0"/>
              <a:t>Local TV </a:t>
            </a:r>
            <a:r>
              <a:rPr lang="en-US" dirty="0"/>
              <a:t>and other current media outlets. </a:t>
            </a:r>
            <a:endParaRPr lang="en-US" dirty="0" smtClean="0"/>
          </a:p>
          <a:p>
            <a:r>
              <a:rPr lang="en-US" dirty="0" smtClean="0"/>
              <a:t>Strategically </a:t>
            </a:r>
            <a:r>
              <a:rPr lang="en-US" dirty="0"/>
              <a:t>utilize social media in disseminating information about </a:t>
            </a:r>
            <a:r>
              <a:rPr lang="en-US" dirty="0" smtClean="0"/>
              <a:t>the urban </a:t>
            </a:r>
            <a:r>
              <a:rPr lang="en-US" dirty="0"/>
              <a:t>forest and its care</a:t>
            </a:r>
            <a:r>
              <a:rPr lang="en-US" dirty="0" smtClean="0"/>
              <a:t>.</a:t>
            </a:r>
          </a:p>
          <a:p>
            <a:r>
              <a:rPr lang="en-US" dirty="0" smtClean="0"/>
              <a:t>Periodically </a:t>
            </a:r>
            <a:r>
              <a:rPr lang="en-US" dirty="0"/>
              <a:t>mount displays of tree care books and other publications at </a:t>
            </a:r>
            <a:r>
              <a:rPr lang="en-US" dirty="0" smtClean="0"/>
              <a:t>the library, club house, offices, etc.</a:t>
            </a:r>
            <a:endParaRPr lang="en-US" dirty="0"/>
          </a:p>
        </p:txBody>
      </p:sp>
    </p:spTree>
    <p:extLst>
      <p:ext uri="{BB962C8B-B14F-4D97-AF65-F5344CB8AC3E}">
        <p14:creationId xmlns:p14="http://schemas.microsoft.com/office/powerpoint/2010/main" val="2219123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Education Cont.</a:t>
            </a:r>
          </a:p>
        </p:txBody>
      </p:sp>
      <p:sp>
        <p:nvSpPr>
          <p:cNvPr id="3" name="Content Placeholder 2"/>
          <p:cNvSpPr>
            <a:spLocks noGrp="1"/>
          </p:cNvSpPr>
          <p:nvPr>
            <p:ph idx="1"/>
          </p:nvPr>
        </p:nvSpPr>
        <p:spPr/>
        <p:txBody>
          <a:bodyPr>
            <a:normAutofit lnSpcReduction="10000"/>
          </a:bodyPr>
          <a:lstStyle/>
          <a:p>
            <a:r>
              <a:rPr lang="en-US" dirty="0"/>
              <a:t>Make the </a:t>
            </a:r>
            <a:r>
              <a:rPr lang="en-US" dirty="0" smtClean="0"/>
              <a:t>tree </a:t>
            </a:r>
            <a:r>
              <a:rPr lang="en-US" dirty="0"/>
              <a:t>inventory available </a:t>
            </a:r>
            <a:r>
              <a:rPr lang="en-US" dirty="0" smtClean="0"/>
              <a:t>online.</a:t>
            </a:r>
          </a:p>
          <a:p>
            <a:r>
              <a:rPr lang="en-US" dirty="0" smtClean="0"/>
              <a:t> </a:t>
            </a:r>
            <a:r>
              <a:rPr lang="en-US" dirty="0"/>
              <a:t>P</a:t>
            </a:r>
            <a:r>
              <a:rPr lang="en-US" dirty="0" smtClean="0"/>
              <a:t>rovide </a:t>
            </a:r>
            <a:r>
              <a:rPr lang="en-US" dirty="0"/>
              <a:t>links </a:t>
            </a:r>
            <a:r>
              <a:rPr lang="en-US" dirty="0" smtClean="0"/>
              <a:t>to photographs </a:t>
            </a:r>
            <a:r>
              <a:rPr lang="en-US" dirty="0"/>
              <a:t>and information about each </a:t>
            </a:r>
            <a:r>
              <a:rPr lang="en-US" dirty="0" smtClean="0"/>
              <a:t>tree </a:t>
            </a:r>
            <a:r>
              <a:rPr lang="en-US" dirty="0"/>
              <a:t>species. </a:t>
            </a:r>
            <a:endParaRPr lang="en-US" dirty="0" smtClean="0"/>
          </a:p>
          <a:p>
            <a:r>
              <a:rPr lang="en-US" dirty="0" smtClean="0"/>
              <a:t>Initiate </a:t>
            </a:r>
            <a:r>
              <a:rPr lang="en-US" dirty="0"/>
              <a:t>a periodic </a:t>
            </a:r>
            <a:r>
              <a:rPr lang="en-US" dirty="0" smtClean="0"/>
              <a:t>column in local paper, school paper, HOA newsletter etc. and focused </a:t>
            </a:r>
            <a:r>
              <a:rPr lang="en-US" dirty="0"/>
              <a:t>on the urban forest and topics relating to tree care and benefits from trees. </a:t>
            </a:r>
            <a:endParaRPr lang="en-US" dirty="0" smtClean="0"/>
          </a:p>
          <a:p>
            <a:r>
              <a:rPr lang="en-US" dirty="0" smtClean="0"/>
              <a:t>Highlight </a:t>
            </a:r>
            <a:r>
              <a:rPr lang="en-US" dirty="0"/>
              <a:t>remarkable trees such as designated landmark trees, include photographs of trees </a:t>
            </a:r>
            <a:r>
              <a:rPr lang="en-US" dirty="0" smtClean="0"/>
              <a:t>exhibiting seasonal </a:t>
            </a:r>
            <a:r>
              <a:rPr lang="en-US" dirty="0"/>
              <a:t>behavior and invite tree photographs from the community. </a:t>
            </a:r>
          </a:p>
        </p:txBody>
      </p:sp>
    </p:spTree>
    <p:extLst>
      <p:ext uri="{BB962C8B-B14F-4D97-AF65-F5344CB8AC3E}">
        <p14:creationId xmlns:p14="http://schemas.microsoft.com/office/powerpoint/2010/main" val="3351255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Education Cont.</a:t>
            </a:r>
          </a:p>
        </p:txBody>
      </p:sp>
      <p:sp>
        <p:nvSpPr>
          <p:cNvPr id="3" name="Content Placeholder 2"/>
          <p:cNvSpPr>
            <a:spLocks noGrp="1"/>
          </p:cNvSpPr>
          <p:nvPr>
            <p:ph sz="half" idx="1"/>
          </p:nvPr>
        </p:nvSpPr>
        <p:spPr/>
        <p:txBody>
          <a:bodyPr/>
          <a:lstStyle/>
          <a:p>
            <a:r>
              <a:rPr lang="en-US" dirty="0"/>
              <a:t>Biennially evaluate outreach method efficacy and adjust methods </a:t>
            </a:r>
            <a:r>
              <a:rPr lang="en-US" dirty="0" smtClean="0"/>
              <a:t>as necessary</a:t>
            </a:r>
            <a:r>
              <a:rPr lang="en-US" dirty="0"/>
              <a:t>. </a:t>
            </a:r>
            <a:endParaRPr lang="en-US" dirty="0" smtClean="0"/>
          </a:p>
          <a:p>
            <a:r>
              <a:rPr lang="en-US" dirty="0" smtClean="0"/>
              <a:t>Create </a:t>
            </a:r>
            <a:r>
              <a:rPr lang="en-US" dirty="0"/>
              <a:t>educational programs about the urban forest for youth.</a:t>
            </a:r>
          </a:p>
          <a:p>
            <a:endParaRPr lang="en-US" dirty="0"/>
          </a:p>
        </p:txBody>
      </p:sp>
      <p:pic>
        <p:nvPicPr>
          <p:cNvPr id="5" name="Content Placeholder 4" descr="IMG_341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813401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OUTREACH TO RESIDENTS AND BUSINESSES </a:t>
            </a:r>
          </a:p>
        </p:txBody>
      </p:sp>
      <p:sp>
        <p:nvSpPr>
          <p:cNvPr id="3" name="Content Placeholder 2"/>
          <p:cNvSpPr>
            <a:spLocks noGrp="1"/>
          </p:cNvSpPr>
          <p:nvPr>
            <p:ph idx="1"/>
          </p:nvPr>
        </p:nvSpPr>
        <p:spPr/>
        <p:txBody>
          <a:bodyPr>
            <a:normAutofit lnSpcReduction="10000"/>
          </a:bodyPr>
          <a:lstStyle/>
          <a:p>
            <a:r>
              <a:rPr lang="en-US" dirty="0"/>
              <a:t>The City will make a targeted effort to educate residents, landscape contractors, tree care contractors, landscape architects, architects, developers, and real estate agents who work in </a:t>
            </a:r>
            <a:r>
              <a:rPr lang="en-US" dirty="0" smtClean="0"/>
              <a:t>the City (or School, HOA, Apt Complex, </a:t>
            </a:r>
            <a:r>
              <a:rPr lang="en-US" dirty="0" err="1" smtClean="0"/>
              <a:t>etc</a:t>
            </a:r>
            <a:r>
              <a:rPr lang="en-US" dirty="0" smtClean="0"/>
              <a:t>) on </a:t>
            </a:r>
            <a:r>
              <a:rPr lang="en-US" dirty="0"/>
              <a:t>the City’s urban forest policies, and the penalties for not adhering to them. The public education program will clarify the responsibilities of the City and adjacent residents and merchants on the care of newly planted street trees.</a:t>
            </a:r>
          </a:p>
        </p:txBody>
      </p:sp>
    </p:spTree>
    <p:extLst>
      <p:ext uri="{BB962C8B-B14F-4D97-AF65-F5344CB8AC3E}">
        <p14:creationId xmlns:p14="http://schemas.microsoft.com/office/powerpoint/2010/main" val="267082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TREE PLANTING</a:t>
            </a:r>
          </a:p>
        </p:txBody>
      </p:sp>
      <p:sp>
        <p:nvSpPr>
          <p:cNvPr id="3" name="Content Placeholder 2"/>
          <p:cNvSpPr>
            <a:spLocks noGrp="1"/>
          </p:cNvSpPr>
          <p:nvPr>
            <p:ph idx="1"/>
          </p:nvPr>
        </p:nvSpPr>
        <p:spPr/>
        <p:txBody>
          <a:bodyPr>
            <a:normAutofit/>
          </a:bodyPr>
          <a:lstStyle/>
          <a:p>
            <a:r>
              <a:rPr lang="en-US" dirty="0"/>
              <a:t>C</a:t>
            </a:r>
            <a:r>
              <a:rPr lang="en-US" dirty="0" smtClean="0"/>
              <a:t>elebrate </a:t>
            </a:r>
            <a:r>
              <a:rPr lang="en-US" dirty="0"/>
              <a:t>Arbor Day each year and provide the opportunity for community participation in tree plantings. Involvement in such activities will cause members of the community to gain an appreciation for the urban forest of tomorrow and take an active role in creating the forest’s green legacy. </a:t>
            </a:r>
          </a:p>
        </p:txBody>
      </p:sp>
    </p:spTree>
    <p:extLst>
      <p:ext uri="{BB962C8B-B14F-4D97-AF65-F5344CB8AC3E}">
        <p14:creationId xmlns:p14="http://schemas.microsoft.com/office/powerpoint/2010/main" val="381252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Concerns &amp; Issues</a:t>
            </a:r>
            <a:r>
              <a:rPr lang="en-US" smtClean="0"/>
              <a:t/>
            </a:r>
            <a:br>
              <a:rPr lang="en-US" smtClean="0"/>
            </a:br>
            <a:r>
              <a:rPr lang="en-US" smtClean="0"/>
              <a:t>Discussion</a:t>
            </a:r>
            <a:endParaRPr lang="en-US" dirty="0"/>
          </a:p>
        </p:txBody>
      </p:sp>
      <p:pic>
        <p:nvPicPr>
          <p:cNvPr id="4" name="Content Placeholder 3" descr="IMG_3316.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2371232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Next &amp; Assignments</a:t>
            </a:r>
          </a:p>
        </p:txBody>
      </p:sp>
      <p:pic>
        <p:nvPicPr>
          <p:cNvPr id="4" name="Content Placeholder 3" descr="IMG_3461.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38828630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Tree Designations</a:t>
            </a:r>
            <a:br>
              <a:rPr lang="en-US" dirty="0" smtClean="0"/>
            </a:br>
            <a:r>
              <a:rPr lang="en-US" sz="3600" dirty="0" smtClean="0"/>
              <a:t>Example for Document</a:t>
            </a:r>
            <a:endParaRPr lang="en-US" sz="3600" dirty="0"/>
          </a:p>
        </p:txBody>
      </p:sp>
      <p:sp>
        <p:nvSpPr>
          <p:cNvPr id="3" name="Content Placeholder 2"/>
          <p:cNvSpPr>
            <a:spLocks noGrp="1"/>
          </p:cNvSpPr>
          <p:nvPr>
            <p:ph idx="1"/>
          </p:nvPr>
        </p:nvSpPr>
        <p:spPr/>
        <p:txBody>
          <a:bodyPr>
            <a:normAutofit/>
          </a:bodyPr>
          <a:lstStyle/>
          <a:p>
            <a:pPr marL="137160" indent="0">
              <a:buNone/>
            </a:pPr>
            <a:r>
              <a:rPr lang="en-US" dirty="0" smtClean="0"/>
              <a:t>	STREET </a:t>
            </a:r>
            <a:r>
              <a:rPr lang="en-US" dirty="0"/>
              <a:t>TREE DESIGNATIONS </a:t>
            </a:r>
            <a:r>
              <a:rPr lang="en-US" dirty="0" smtClean="0"/>
              <a:t>CRITERIA</a:t>
            </a:r>
          </a:p>
          <a:p>
            <a:pPr marL="137160" indent="0">
              <a:buNone/>
            </a:pPr>
            <a:endParaRPr lang="en-US" dirty="0"/>
          </a:p>
          <a:p>
            <a:r>
              <a:rPr lang="en-US" dirty="0"/>
              <a:t>In order to designate future replacement trees as they succumb to disease, become hazardous, or die, street tree designation criteria are followed. The Designated Street Tree List appears at the end of this document</a:t>
            </a:r>
            <a:r>
              <a:rPr lang="en-US" dirty="0" smtClean="0"/>
              <a:t>.</a:t>
            </a:r>
            <a:endParaRPr lang="en-US" dirty="0"/>
          </a:p>
        </p:txBody>
      </p:sp>
    </p:spTree>
    <p:extLst>
      <p:ext uri="{BB962C8B-B14F-4D97-AF65-F5344CB8AC3E}">
        <p14:creationId xmlns:p14="http://schemas.microsoft.com/office/powerpoint/2010/main" val="170397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Street Tree Designations Criteria Cont.</a:t>
            </a:r>
            <a:r>
              <a:rPr lang="en-US" dirty="0" smtClean="0"/>
              <a:t> </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t>
            </a:r>
            <a:r>
              <a:rPr lang="en-US" dirty="0"/>
              <a:t>streets in the city are divided into segments based on tree populations, </a:t>
            </a:r>
            <a:r>
              <a:rPr lang="en-US" dirty="0" smtClean="0"/>
              <a:t>grow space </a:t>
            </a:r>
            <a:r>
              <a:rPr lang="en-US" dirty="0"/>
              <a:t>size, and neighborhoods. Blocks with streets which exhibit similar characteristics are grouped into a segment. Some segments span the entire city, while some are only a block long.</a:t>
            </a:r>
          </a:p>
          <a:p>
            <a:endParaRPr lang="en-US" dirty="0"/>
          </a:p>
        </p:txBody>
      </p:sp>
    </p:spTree>
    <p:extLst>
      <p:ext uri="{BB962C8B-B14F-4D97-AF65-F5344CB8AC3E}">
        <p14:creationId xmlns:p14="http://schemas.microsoft.com/office/powerpoint/2010/main" val="368585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Street Tree Designations Criteria </a:t>
            </a:r>
            <a:r>
              <a:rPr lang="en-US" sz="4400" dirty="0" smtClean="0"/>
              <a:t>Cont.</a:t>
            </a:r>
            <a:r>
              <a:rPr lang="en-US" dirty="0" smtClean="0"/>
              <a:t> </a:t>
            </a:r>
            <a:endParaRPr lang="en-US" dirty="0"/>
          </a:p>
        </p:txBody>
      </p:sp>
      <p:sp>
        <p:nvSpPr>
          <p:cNvPr id="3" name="Content Placeholder 2"/>
          <p:cNvSpPr>
            <a:spLocks noGrp="1"/>
          </p:cNvSpPr>
          <p:nvPr>
            <p:ph idx="1"/>
          </p:nvPr>
        </p:nvSpPr>
        <p:spPr/>
        <p:txBody>
          <a:bodyPr/>
          <a:lstStyle/>
          <a:p>
            <a:endParaRPr lang="en-US" dirty="0" smtClean="0"/>
          </a:p>
          <a:p>
            <a:r>
              <a:rPr lang="en-US" dirty="0" smtClean="0"/>
              <a:t>Each </a:t>
            </a:r>
            <a:r>
              <a:rPr lang="en-US" dirty="0"/>
              <a:t>street segment, and its existing trees, take into account quantity, size, health, and aesthetic appropriateness. If the dominant tree on the segment is determined to be the right tree for the right place, it will remain as the designated tree. If not, the following criteria will be considered when selecting a different species.</a:t>
            </a:r>
          </a:p>
          <a:p>
            <a:endParaRPr lang="en-US" dirty="0"/>
          </a:p>
        </p:txBody>
      </p:sp>
    </p:spTree>
    <p:extLst>
      <p:ext uri="{BB962C8B-B14F-4D97-AF65-F5344CB8AC3E}">
        <p14:creationId xmlns:p14="http://schemas.microsoft.com/office/powerpoint/2010/main" val="51623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DIVERSITY</a:t>
            </a:r>
          </a:p>
        </p:txBody>
      </p:sp>
      <p:sp>
        <p:nvSpPr>
          <p:cNvPr id="3" name="Content Placeholder 2"/>
          <p:cNvSpPr>
            <a:spLocks noGrp="1"/>
          </p:cNvSpPr>
          <p:nvPr>
            <p:ph idx="1"/>
          </p:nvPr>
        </p:nvSpPr>
        <p:spPr/>
        <p:txBody>
          <a:bodyPr/>
          <a:lstStyle/>
          <a:p>
            <a:r>
              <a:rPr lang="en-US" dirty="0" smtClean="0"/>
              <a:t>The </a:t>
            </a:r>
            <a:r>
              <a:rPr lang="en-US" dirty="0"/>
              <a:t>top 15 species should only be designated in existing healthy stands of trees that are considered to be the right trees for the right place. New species, which thrive in similar climates, should be regularly introduced to increase diversity of the urban forest. When filling vacancies to complete existing monocultures, combinations of two tree types with similar characteristics may be used.</a:t>
            </a:r>
          </a:p>
          <a:p>
            <a:endParaRPr lang="en-US" dirty="0"/>
          </a:p>
        </p:txBody>
      </p:sp>
    </p:spTree>
    <p:extLst>
      <p:ext uri="{BB962C8B-B14F-4D97-AF65-F5344CB8AC3E}">
        <p14:creationId xmlns:p14="http://schemas.microsoft.com/office/powerpoint/2010/main" val="2680934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AESTHETICS AND NEIGHBORHOOD CHARACTER</a:t>
            </a:r>
            <a:br>
              <a:rPr lang="en-US" dirty="0"/>
            </a:br>
            <a:endParaRPr lang="en-US" dirty="0"/>
          </a:p>
        </p:txBody>
      </p:sp>
      <p:sp>
        <p:nvSpPr>
          <p:cNvPr id="3" name="Content Placeholder 2"/>
          <p:cNvSpPr>
            <a:spLocks noGrp="1"/>
          </p:cNvSpPr>
          <p:nvPr>
            <p:ph idx="1"/>
          </p:nvPr>
        </p:nvSpPr>
        <p:spPr/>
        <p:txBody>
          <a:bodyPr/>
          <a:lstStyle/>
          <a:p>
            <a:r>
              <a:rPr lang="en-US" dirty="0" smtClean="0"/>
              <a:t>If </a:t>
            </a:r>
            <a:r>
              <a:rPr lang="en-US" dirty="0"/>
              <a:t>a new species is considered for a street segment, its appearance alongside existing trees must be considered. Since this plan will be implemented over time, new trees will be phased in one at a time, so they must blend aesthetically with existing trees and consider the neighborhood character during the replacement process.</a:t>
            </a:r>
          </a:p>
          <a:p>
            <a:endParaRPr lang="en-US" dirty="0"/>
          </a:p>
        </p:txBody>
      </p:sp>
    </p:spTree>
    <p:extLst>
      <p:ext uri="{BB962C8B-B14F-4D97-AF65-F5344CB8AC3E}">
        <p14:creationId xmlns:p14="http://schemas.microsoft.com/office/powerpoint/2010/main" val="150432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TREE SITE AND </a:t>
            </a:r>
            <a:r>
              <a:rPr lang="en-US" dirty="0" smtClean="0"/>
              <a:t>GROW SPACE</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The grow space </a:t>
            </a:r>
            <a:r>
              <a:rPr lang="en-US" dirty="0"/>
              <a:t>available at the tree site is the most significant factor in tree selection. The soil volume is limited in small cut-outs and parkways and the list of trees that will thrive in those conditions is short. Root pruning may be necessary for trees planted in small </a:t>
            </a:r>
            <a:r>
              <a:rPr lang="en-US" dirty="0" smtClean="0"/>
              <a:t>grow spaces</a:t>
            </a:r>
            <a:r>
              <a:rPr lang="en-US" dirty="0"/>
              <a:t>, so a tree planted in such a space must be able to tolerate root pruning. </a:t>
            </a:r>
          </a:p>
        </p:txBody>
      </p:sp>
    </p:spTree>
    <p:extLst>
      <p:ext uri="{BB962C8B-B14F-4D97-AF65-F5344CB8AC3E}">
        <p14:creationId xmlns:p14="http://schemas.microsoft.com/office/powerpoint/2010/main" val="32475382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3524</TotalTime>
  <Words>1479</Words>
  <Application>Microsoft Macintosh PowerPoint</Application>
  <PresentationFormat>On-screen Show (4:3)</PresentationFormat>
  <Paragraphs>146</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Apex</vt:lpstr>
      <vt:lpstr>Urban Forest Management Plan Grant Program</vt:lpstr>
      <vt:lpstr>Welcome!!!</vt:lpstr>
      <vt:lpstr>Today’s Agenda</vt:lpstr>
      <vt:lpstr>Tree Designations Example for Document</vt:lpstr>
      <vt:lpstr>Street Tree Designations Criteria Cont. </vt:lpstr>
      <vt:lpstr>Street Tree Designations Criteria Cont. </vt:lpstr>
      <vt:lpstr>SPECIES DIVERSITY</vt:lpstr>
      <vt:lpstr>AESTHETICS AND NEIGHBORHOOD CHARACTER </vt:lpstr>
      <vt:lpstr>TREE SITE AND GROW SPACE </vt:lpstr>
      <vt:lpstr>TREE SITE AND GROW SPACE</vt:lpstr>
      <vt:lpstr>CANOPY SIZE </vt:lpstr>
      <vt:lpstr>CANOPY SIZE </vt:lpstr>
      <vt:lpstr>LAND USE AND TRAFFIC CONSIDERATIONS </vt:lpstr>
      <vt:lpstr>LAND USE AND TRAFFIC CONSIDERATIONS</vt:lpstr>
      <vt:lpstr>MICRO-CLIMATE AND GROWING CONDITIONS </vt:lpstr>
      <vt:lpstr>AVAILABILITY </vt:lpstr>
      <vt:lpstr>Example List</vt:lpstr>
      <vt:lpstr>Long Term Removal and Replacement Program</vt:lpstr>
      <vt:lpstr>Definition</vt:lpstr>
      <vt:lpstr>Definition</vt:lpstr>
      <vt:lpstr>Undesirable Trees</vt:lpstr>
      <vt:lpstr>Process</vt:lpstr>
      <vt:lpstr>Process Cont.</vt:lpstr>
      <vt:lpstr>Tree Evaluation Form</vt:lpstr>
      <vt:lpstr>Work Plan</vt:lpstr>
      <vt:lpstr>Public Education</vt:lpstr>
      <vt:lpstr>Public Education</vt:lpstr>
      <vt:lpstr>Public Education Cont.</vt:lpstr>
      <vt:lpstr>Public Education Cont.</vt:lpstr>
      <vt:lpstr>Public Education Cont.</vt:lpstr>
      <vt:lpstr>Public Education Cont.</vt:lpstr>
      <vt:lpstr>Public Education Cont.</vt:lpstr>
      <vt:lpstr>Public Education Cont.</vt:lpstr>
      <vt:lpstr>OUTREACH TO RESIDENTS AND BUSINESSES </vt:lpstr>
      <vt:lpstr>COMMUNITY TREE PLANTING</vt:lpstr>
      <vt:lpstr>Current Concerns &amp; Issues Discussion</vt:lpstr>
      <vt:lpstr>What is Next &amp; Assignments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Roger</dc:creator>
  <cp:lastModifiedBy>david roger</cp:lastModifiedBy>
  <cp:revision>135</cp:revision>
  <dcterms:created xsi:type="dcterms:W3CDTF">2012-01-23T00:48:19Z</dcterms:created>
  <dcterms:modified xsi:type="dcterms:W3CDTF">2012-07-25T15:54:30Z</dcterms:modified>
</cp:coreProperties>
</file>