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9" r:id="rId2"/>
    <p:sldId id="258" r:id="rId3"/>
    <p:sldId id="321" r:id="rId4"/>
    <p:sldId id="267" r:id="rId5"/>
    <p:sldId id="260" r:id="rId6"/>
    <p:sldId id="261" r:id="rId7"/>
    <p:sldId id="274" r:id="rId8"/>
    <p:sldId id="275" r:id="rId9"/>
    <p:sldId id="276" r:id="rId10"/>
    <p:sldId id="277" r:id="rId11"/>
    <p:sldId id="326" r:id="rId12"/>
    <p:sldId id="322" r:id="rId13"/>
    <p:sldId id="323" r:id="rId14"/>
    <p:sldId id="325" r:id="rId15"/>
    <p:sldId id="332" r:id="rId16"/>
    <p:sldId id="324" r:id="rId17"/>
    <p:sldId id="327" r:id="rId18"/>
    <p:sldId id="281" r:id="rId19"/>
    <p:sldId id="280" r:id="rId20"/>
    <p:sldId id="278" r:id="rId21"/>
    <p:sldId id="328" r:id="rId22"/>
    <p:sldId id="282" r:id="rId23"/>
    <p:sldId id="279" r:id="rId24"/>
    <p:sldId id="287" r:id="rId25"/>
    <p:sldId id="329" r:id="rId26"/>
    <p:sldId id="284" r:id="rId27"/>
    <p:sldId id="289" r:id="rId28"/>
    <p:sldId id="288" r:id="rId29"/>
    <p:sldId id="301" r:id="rId30"/>
    <p:sldId id="273" r:id="rId31"/>
    <p:sldId id="302" r:id="rId32"/>
    <p:sldId id="330" r:id="rId33"/>
    <p:sldId id="331" r:id="rId34"/>
    <p:sldId id="334" r:id="rId35"/>
    <p:sldId id="333" r:id="rId36"/>
    <p:sldId id="336" r:id="rId37"/>
    <p:sldId id="337" r:id="rId38"/>
    <p:sldId id="338" r:id="rId39"/>
    <p:sldId id="340" r:id="rId40"/>
    <p:sldId id="339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2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7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6A22D-6323-B446-B24E-97C24981DE09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4AF32-C00B-9C45-9697-63E891D78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36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9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7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4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7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6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C9323-573B-6649-A27C-DD4D05A008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7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12DA53E-B122-AF43-8785-7E6DC280355C}" type="datetimeFigureOut">
              <a:rPr lang="en-US" smtClean="0"/>
              <a:t>10/20/16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1DC8B25-8230-9D40-8957-04717E139C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1043492" y="4371474"/>
            <a:ext cx="7024744" cy="1461155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rgbClr val="532039"/>
                </a:solidFill>
                <a:latin typeface="+mn-lt"/>
              </a:rPr>
              <a:t>Nancy Sappington</a:t>
            </a:r>
            <a:br>
              <a:rPr lang="en-US" sz="2200" dirty="0" smtClean="0">
                <a:solidFill>
                  <a:srgbClr val="532039"/>
                </a:solidFill>
                <a:latin typeface="+mn-lt"/>
              </a:rPr>
            </a:br>
            <a:r>
              <a:rPr lang="en-US" sz="18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Consulting Arborist/Landscape </a:t>
            </a:r>
            <a:r>
              <a:rPr lang="en-US" sz="1800" dirty="0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Designer                ISA Certified Arborist</a:t>
            </a:r>
            <a:r>
              <a:rPr lang="en-US" sz="18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/>
            </a:r>
            <a:br>
              <a:rPr lang="en-US" sz="18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</a:br>
            <a:r>
              <a:rPr lang="en-US" sz="1800" dirty="0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Inland </a:t>
            </a:r>
            <a:r>
              <a:rPr lang="en-US" sz="18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Urban Forest Council, </a:t>
            </a:r>
            <a:r>
              <a:rPr lang="en-US" sz="1800" dirty="0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President   ISA Qualified Tree Risk Assessor </a:t>
            </a:r>
            <a:r>
              <a:rPr lang="en-US" sz="16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/>
            </a:r>
            <a:br>
              <a:rPr lang="en-US" sz="1600" dirty="0">
                <a:solidFill>
                  <a:srgbClr val="532039"/>
                </a:solidFill>
                <a:latin typeface="+mn-lt"/>
                <a:ea typeface="Calibri"/>
                <a:cs typeface="Calibri"/>
              </a:rPr>
            </a:br>
            <a:r>
              <a:rPr lang="en-US" sz="1800" dirty="0" err="1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nrhsappin</a:t>
            </a:r>
            <a:r>
              <a:rPr lang="en-US" sz="1800" u="sng" dirty="0" err="1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gton@me.com</a:t>
            </a:r>
            <a:r>
              <a:rPr lang="en-US" sz="1800" dirty="0" smtClean="0">
                <a:solidFill>
                  <a:srgbClr val="532039"/>
                </a:solidFill>
                <a:latin typeface="+mn-lt"/>
                <a:ea typeface="Calibri"/>
                <a:cs typeface="Calibri"/>
              </a:rPr>
              <a:t>				  310.562.4904</a:t>
            </a:r>
            <a:endParaRPr lang="en-US" sz="1800" dirty="0">
              <a:solidFill>
                <a:srgbClr val="532039"/>
              </a:solidFill>
              <a:latin typeface="+mn-lt"/>
            </a:endParaRPr>
          </a:p>
        </p:txBody>
      </p:sp>
      <p:pic>
        <p:nvPicPr>
          <p:cNvPr id="4" name="Content Placeholder 3" descr="leaves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77176" y="732810"/>
            <a:ext cx="6777317" cy="3508977"/>
          </a:xfrm>
        </p:spPr>
      </p:pic>
    </p:spTree>
    <p:extLst>
      <p:ext uri="{BB962C8B-B14F-4D97-AF65-F5344CB8AC3E}">
        <p14:creationId xmlns:p14="http://schemas.microsoft.com/office/powerpoint/2010/main" val="993685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91658"/>
            <a:ext cx="7024744" cy="143199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solidFill>
                  <a:srgbClr val="532039"/>
                </a:solidFill>
              </a:rPr>
              <a:t>270 Percent Return on Investment</a:t>
            </a:r>
            <a:r>
              <a:rPr lang="en-US" dirty="0" smtClean="0">
                <a:solidFill>
                  <a:srgbClr val="532039"/>
                </a:solidFill>
              </a:rPr>
              <a:t/>
            </a:r>
            <a:br>
              <a:rPr lang="en-US" dirty="0" smtClean="0">
                <a:solidFill>
                  <a:srgbClr val="532039"/>
                </a:solidFill>
              </a:rPr>
            </a:br>
            <a:r>
              <a:rPr lang="en-US" sz="2000" dirty="0" smtClean="0">
                <a:solidFill>
                  <a:srgbClr val="532039"/>
                </a:solidFill>
              </a:rPr>
              <a:t>In 40 years, each tree will return $2.70 in benefits for every dollar invested.</a:t>
            </a:r>
            <a:endParaRPr lang="en-US" sz="2000" dirty="0">
              <a:solidFill>
                <a:srgbClr val="532039"/>
              </a:solidFill>
            </a:endParaRPr>
          </a:p>
        </p:txBody>
      </p:sp>
      <p:pic>
        <p:nvPicPr>
          <p:cNvPr id="4" name="Picture 7" descr="PR0000119433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0000" y="2470705"/>
            <a:ext cx="6397181" cy="329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The experience of nature</a:t>
            </a:r>
            <a:r>
              <a:rPr lang="is-IS" dirty="0" smtClean="0">
                <a:solidFill>
                  <a:srgbClr val="532039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reduce stress and </a:t>
            </a:r>
            <a:r>
              <a:rPr lang="en-US" dirty="0" smtClean="0"/>
              <a:t>anxiety;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improves medical recovery and </a:t>
            </a:r>
            <a:r>
              <a:rPr lang="en-US" dirty="0" smtClean="0"/>
              <a:t>convalescence; </a:t>
            </a:r>
            <a:endParaRPr lang="en-US" dirty="0"/>
          </a:p>
          <a:p>
            <a:r>
              <a:rPr lang="en-US" dirty="0" smtClean="0"/>
              <a:t>contributes </a:t>
            </a:r>
            <a:r>
              <a:rPr lang="en-US" dirty="0"/>
              <a:t>to greater job satisfaction and </a:t>
            </a:r>
            <a:r>
              <a:rPr lang="en-US" dirty="0" smtClean="0"/>
              <a:t>productivity; </a:t>
            </a:r>
            <a:r>
              <a:rPr lang="en-US" dirty="0"/>
              <a:t>and</a:t>
            </a:r>
          </a:p>
          <a:p>
            <a:r>
              <a:rPr lang="en-US" dirty="0" smtClean="0"/>
              <a:t>enhances </a:t>
            </a:r>
            <a:r>
              <a:rPr lang="en-US" dirty="0"/>
              <a:t>quality of </a:t>
            </a:r>
            <a:r>
              <a:rPr lang="en-US" dirty="0" smtClean="0"/>
              <a:t>life.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33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Trees help to focus the mind</a:t>
            </a:r>
            <a:r>
              <a:rPr lang="is-IS" dirty="0" smtClean="0">
                <a:solidFill>
                  <a:srgbClr val="532039"/>
                </a:solidFill>
              </a:rPr>
              <a:t>… 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US" dirty="0" smtClean="0"/>
              <a:t>Being able to see greenery restores the mind’s ability to focus.  </a:t>
            </a:r>
          </a:p>
          <a:p>
            <a:pPr lvl="1"/>
            <a:r>
              <a:rPr lang="en-US" dirty="0" smtClean="0"/>
              <a:t>The ability to concentrate goes up when we have views of greenery</a:t>
            </a:r>
            <a:endParaRPr lang="en-US" dirty="0"/>
          </a:p>
        </p:txBody>
      </p:sp>
      <p:pic>
        <p:nvPicPr>
          <p:cNvPr id="6" name="Content Placeholder 5" descr="worklearn.pic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241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Trees relieve stress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6858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/>
              <a:t>Desk work demands our attention as we focus on </a:t>
            </a:r>
            <a:r>
              <a:rPr lang="en-US" dirty="0" smtClean="0"/>
              <a:t>tasks.</a:t>
            </a:r>
            <a:endParaRPr lang="en-US" dirty="0"/>
          </a:p>
          <a:p>
            <a:r>
              <a:rPr lang="en-US" dirty="0" smtClean="0"/>
              <a:t>Access to greenery</a:t>
            </a:r>
            <a:r>
              <a:rPr lang="en-US" dirty="0"/>
              <a:t> </a:t>
            </a:r>
            <a:r>
              <a:rPr lang="en-US" dirty="0" smtClean="0"/>
              <a:t>helps </a:t>
            </a:r>
            <a:r>
              <a:rPr lang="en-US" dirty="0"/>
              <a:t>restore the mind from the mental </a:t>
            </a:r>
            <a:r>
              <a:rPr lang="en-US" dirty="0" smtClean="0"/>
              <a:t>fatigue. </a:t>
            </a:r>
          </a:p>
        </p:txBody>
      </p:sp>
      <p:pic>
        <p:nvPicPr>
          <p:cNvPr id="5" name="Content Placeholder 4" descr="stress.pic1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697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Nature enhances mental health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/>
              <a:t>Taking a walk in a natural area has been shown to decrease a pattern of negative thinking.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0714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Tens trees on your block</a:t>
            </a:r>
            <a:r>
              <a:rPr lang="is-IS" dirty="0" smtClean="0">
                <a:solidFill>
                  <a:srgbClr val="532039"/>
                </a:solidFill>
              </a:rPr>
              <a:t>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increase your lifespan by SEVEN</a:t>
            </a:r>
            <a:r>
              <a:rPr lang="en-US" dirty="0"/>
              <a:t> </a:t>
            </a:r>
            <a:r>
              <a:rPr lang="en-US" dirty="0" smtClean="0"/>
              <a:t>years!</a:t>
            </a:r>
          </a:p>
        </p:txBody>
      </p:sp>
      <p:pic>
        <p:nvPicPr>
          <p:cNvPr id="5" name="Content Placeholder 4" descr="DSCF9172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152" y="2313430"/>
            <a:ext cx="3419856" cy="3917808"/>
          </a:xfrm>
        </p:spPr>
      </p:pic>
    </p:spTree>
    <p:extLst>
      <p:ext uri="{BB962C8B-B14F-4D97-AF65-F5344CB8AC3E}">
        <p14:creationId xmlns:p14="http://schemas.microsoft.com/office/powerpoint/2010/main" val="3748499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Greening up to fight crime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Adding trees to vacant or gray areas helps to reduce criminal activity.</a:t>
            </a:r>
          </a:p>
          <a:p>
            <a:r>
              <a:rPr lang="en-US" dirty="0" smtClean="0"/>
              <a:t>A cared for landscape makes a difference.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481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2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25" y="886396"/>
            <a:ext cx="7966689" cy="51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31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32039"/>
                </a:solidFill>
              </a:rPr>
              <a:t>Sadly, our urban forest is suffering…</a:t>
            </a:r>
            <a:endParaRPr lang="en-US" sz="3200" dirty="0">
              <a:solidFill>
                <a:srgbClr val="532039"/>
              </a:solidFill>
            </a:endParaRPr>
          </a:p>
        </p:txBody>
      </p:sp>
      <p:pic>
        <p:nvPicPr>
          <p:cNvPr id="6" name="Content Placeholder 5" descr="IMG_22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493" y="2323652"/>
            <a:ext cx="4343982" cy="3508977"/>
          </a:xfrm>
        </p:spPr>
      </p:pic>
      <p:pic>
        <p:nvPicPr>
          <p:cNvPr id="8" name="Picture 7" descr="IMG_215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69" y="1858210"/>
            <a:ext cx="2847461" cy="398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9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9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96" y="868948"/>
            <a:ext cx="3943684" cy="5494422"/>
          </a:xfrm>
          <a:prstGeom prst="rect">
            <a:avLst/>
          </a:prstGeom>
        </p:spPr>
      </p:pic>
      <p:pic>
        <p:nvPicPr>
          <p:cNvPr id="4" name="Picture 3" descr="IMG_19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10" y="868949"/>
            <a:ext cx="3529263" cy="54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83" y="4759157"/>
            <a:ext cx="8119179" cy="1604211"/>
          </a:xfrm>
        </p:spPr>
        <p:txBody>
          <a:bodyPr>
            <a:normAutofit fontScale="62500" lnSpcReduction="20000"/>
          </a:bodyPr>
          <a:lstStyle/>
          <a:p>
            <a:pPr marL="68580" indent="0">
              <a:buNone/>
            </a:pPr>
            <a:r>
              <a:rPr lang="en-US" sz="3500" b="1" dirty="0" smtClean="0">
                <a:solidFill>
                  <a:srgbClr val="532039"/>
                </a:solidFill>
              </a:rPr>
              <a:t>Today’s discussion…</a:t>
            </a:r>
          </a:p>
          <a:p>
            <a:pPr marL="68580" indent="0">
              <a:buNone/>
            </a:pPr>
            <a:r>
              <a:rPr lang="en-US" sz="3500" dirty="0">
                <a:solidFill>
                  <a:srgbClr val="532039"/>
                </a:solidFill>
              </a:rPr>
              <a:t>	</a:t>
            </a:r>
            <a:r>
              <a:rPr lang="en-US" sz="3500" dirty="0" smtClean="0">
                <a:solidFill>
                  <a:srgbClr val="532039"/>
                </a:solidFill>
              </a:rPr>
              <a:t>Why we need trees		</a:t>
            </a:r>
          </a:p>
          <a:p>
            <a:pPr marL="68580" indent="0">
              <a:buNone/>
            </a:pPr>
            <a:r>
              <a:rPr lang="en-US" sz="3500" dirty="0">
                <a:solidFill>
                  <a:srgbClr val="532039"/>
                </a:solidFill>
              </a:rPr>
              <a:t>	</a:t>
            </a:r>
            <a:r>
              <a:rPr lang="en-US" sz="3500" dirty="0" smtClean="0">
                <a:solidFill>
                  <a:srgbClr val="532039"/>
                </a:solidFill>
              </a:rPr>
              <a:t>What makes trees thrive and what doesn’t	</a:t>
            </a:r>
            <a:r>
              <a:rPr lang="en-US" dirty="0" smtClean="0">
                <a:solidFill>
                  <a:srgbClr val="532039"/>
                </a:solidFill>
              </a:rPr>
              <a:t>	</a:t>
            </a:r>
          </a:p>
          <a:p>
            <a:pPr marL="68580" indent="0">
              <a:buNone/>
            </a:pPr>
            <a:r>
              <a:rPr lang="en-US" dirty="0">
                <a:solidFill>
                  <a:srgbClr val="532039"/>
                </a:solidFill>
              </a:rPr>
              <a:t>	</a:t>
            </a:r>
            <a:endParaRPr lang="en-US" dirty="0" smtClean="0"/>
          </a:p>
          <a:p>
            <a:pPr marL="68580" indent="0">
              <a:buNone/>
            </a:pPr>
            <a:r>
              <a:rPr lang="en-US" sz="1400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83" y="802105"/>
            <a:ext cx="811918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3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ees tags 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210" y="895685"/>
            <a:ext cx="4603315" cy="52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9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sTag_Front_7-31-15_Front-WE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47" y="251366"/>
            <a:ext cx="6415681" cy="660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WaterwiseTreeCare--web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316" y="962526"/>
            <a:ext cx="4935682" cy="521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9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307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Water wise Tree Care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804738"/>
            <a:ext cx="6777317" cy="4027892"/>
          </a:xfrm>
        </p:spPr>
        <p:txBody>
          <a:bodyPr/>
          <a:lstStyle/>
          <a:p>
            <a:r>
              <a:rPr lang="en-US" dirty="0" smtClean="0"/>
              <a:t>Trees are the backbone of your landscape. Don’t neglect them!</a:t>
            </a:r>
          </a:p>
          <a:p>
            <a:r>
              <a:rPr lang="en-US" dirty="0" smtClean="0"/>
              <a:t>Water deeply depending on the number of hot days. </a:t>
            </a:r>
          </a:p>
          <a:p>
            <a:r>
              <a:rPr lang="en-US" dirty="0" smtClean="0"/>
              <a:t>For young trees, provide a watering basin around the base of the tree.</a:t>
            </a:r>
          </a:p>
          <a:p>
            <a:r>
              <a:rPr lang="en-US" dirty="0" smtClean="0"/>
              <a:t>Water young trees more frequently than established mature trees. </a:t>
            </a:r>
          </a:p>
          <a:p>
            <a:pPr marL="6858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99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8349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Check soil moisture…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4" name="Content Placeholder 3" descr="rootzone-illustration-10-1-2014-01.t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2" r="-5332"/>
          <a:stretch>
            <a:fillRect/>
          </a:stretch>
        </p:blipFill>
        <p:spPr>
          <a:xfrm>
            <a:off x="1042988" y="1711325"/>
            <a:ext cx="6777037" cy="4117307"/>
          </a:xfrm>
        </p:spPr>
      </p:pic>
    </p:spTree>
    <p:extLst>
      <p:ext uri="{BB962C8B-B14F-4D97-AF65-F5344CB8AC3E}">
        <p14:creationId xmlns:p14="http://schemas.microsoft.com/office/powerpoint/2010/main" val="3679928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Drip is best for water conservation.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4" name="Content Placeholder 3" descr="IMG_22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9053" y="2323652"/>
            <a:ext cx="4692315" cy="3508977"/>
          </a:xfrm>
        </p:spPr>
      </p:pic>
    </p:spTree>
    <p:extLst>
      <p:ext uri="{BB962C8B-B14F-4D97-AF65-F5344CB8AC3E}">
        <p14:creationId xmlns:p14="http://schemas.microsoft.com/office/powerpoint/2010/main" val="3289941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213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39833" y="856527"/>
            <a:ext cx="3304572" cy="3715473"/>
          </a:xfrm>
        </p:spPr>
        <p:txBody>
          <a:bodyPr/>
          <a:lstStyle/>
          <a:p>
            <a:r>
              <a:rPr lang="en-US" b="1" dirty="0">
                <a:solidFill>
                  <a:srgbClr val="532039"/>
                </a:solidFill>
              </a:rPr>
              <a:t>Mulch!</a:t>
            </a:r>
            <a:br>
              <a:rPr lang="en-US" b="1" dirty="0">
                <a:solidFill>
                  <a:srgbClr val="532039"/>
                </a:solidFill>
              </a:rPr>
            </a:br>
            <a:r>
              <a:rPr lang="en-US" dirty="0">
                <a:solidFill>
                  <a:srgbClr val="532039"/>
                </a:solidFill>
              </a:rPr>
              <a:t>4-6 inches deep to </a:t>
            </a:r>
            <a:r>
              <a:rPr lang="en-US" dirty="0" err="1" smtClean="0">
                <a:solidFill>
                  <a:srgbClr val="532039"/>
                </a:solidFill>
              </a:rPr>
              <a:t>dripline</a:t>
            </a:r>
            <a:r>
              <a:rPr lang="en-US" dirty="0" smtClean="0">
                <a:solidFill>
                  <a:srgbClr val="532039"/>
                </a:solidFill>
              </a:rPr>
              <a:t>.</a:t>
            </a:r>
            <a:br>
              <a:rPr lang="en-US" dirty="0" smtClean="0">
                <a:solidFill>
                  <a:srgbClr val="532039"/>
                </a:solidFill>
              </a:rPr>
            </a:br>
            <a:r>
              <a:rPr lang="en-US" dirty="0">
                <a:solidFill>
                  <a:srgbClr val="532039"/>
                </a:solidFill>
              </a:rPr>
              <a:t/>
            </a:r>
            <a:br>
              <a:rPr lang="en-US" dirty="0">
                <a:solidFill>
                  <a:srgbClr val="532039"/>
                </a:solidFill>
              </a:rPr>
            </a:br>
            <a:r>
              <a:rPr lang="en-US" dirty="0" smtClean="0">
                <a:solidFill>
                  <a:srgbClr val="532039"/>
                </a:solidFill>
              </a:rPr>
              <a:t>It helps retain moisture and suppress weeds.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8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788737"/>
            <a:ext cx="3300984" cy="342231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532039"/>
                </a:solidFill>
              </a:rPr>
              <a:t>During a lawn transition, gradually adjust the irrigation to trees.</a:t>
            </a:r>
            <a:endParaRPr lang="en-US" sz="3600" dirty="0">
              <a:solidFill>
                <a:srgbClr val="532039"/>
              </a:solidFill>
            </a:endParaRPr>
          </a:p>
        </p:txBody>
      </p:sp>
      <p:pic>
        <p:nvPicPr>
          <p:cNvPr id="5" name="Picture Placeholder 4" descr="IMG_192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747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968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Drought tolerant is not this…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6" name="Content Placeholder 5" descr="IMG_222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416" y="1884947"/>
            <a:ext cx="3419856" cy="3921493"/>
          </a:xfrm>
        </p:spPr>
      </p:pic>
      <p:pic>
        <p:nvPicPr>
          <p:cNvPr id="5" name="Content Placeholder 4" descr="IMG_2225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5152" y="1884947"/>
            <a:ext cx="3419856" cy="3921492"/>
          </a:xfrm>
        </p:spPr>
      </p:pic>
    </p:spTree>
    <p:extLst>
      <p:ext uri="{BB962C8B-B14F-4D97-AF65-F5344CB8AC3E}">
        <p14:creationId xmlns:p14="http://schemas.microsoft.com/office/powerpoint/2010/main" val="406511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95684"/>
            <a:ext cx="7024744" cy="1002632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rgbClr val="532039"/>
                </a:solidFill>
              </a:rPr>
              <a:t>Artificial turf is not an environmentally sustainable solution.</a:t>
            </a:r>
            <a:endParaRPr lang="en-US" sz="3000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005264"/>
            <a:ext cx="6777317" cy="419768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It generates heat and contributes to the ‘urban heat island’ effect. Watch your energy bills go up. Real lawns are 50 percent cooler.</a:t>
            </a:r>
          </a:p>
          <a:p>
            <a:r>
              <a:rPr lang="en-US" dirty="0" smtClean="0"/>
              <a:t>It has a large carbon footprint. Fake grass is petroleum based. It does not sequester carbon.</a:t>
            </a:r>
          </a:p>
          <a:p>
            <a:r>
              <a:rPr lang="en-US" dirty="0" smtClean="0"/>
              <a:t>It does not provide wildlife habitat.</a:t>
            </a:r>
          </a:p>
          <a:p>
            <a:r>
              <a:rPr lang="en-US" dirty="0" smtClean="0"/>
              <a:t>The ground-up rubber used as a filler has been linked to health issues.</a:t>
            </a:r>
          </a:p>
          <a:p>
            <a:r>
              <a:rPr lang="en-US" dirty="0" smtClean="0"/>
              <a:t>It is expensive.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7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17" y="1242918"/>
            <a:ext cx="7866738" cy="50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5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32" y="909051"/>
            <a:ext cx="7408663" cy="53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6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Gravel…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758980"/>
          </a:xfrm>
        </p:spPr>
        <p:txBody>
          <a:bodyPr/>
          <a:lstStyle/>
          <a:p>
            <a:r>
              <a:rPr lang="en-US" dirty="0" smtClean="0"/>
              <a:t>Is a big heat generator and produces glare. </a:t>
            </a:r>
          </a:p>
          <a:p>
            <a:r>
              <a:rPr lang="en-US" dirty="0" smtClean="0"/>
              <a:t> Except for ‘fines’ or pea gravel, is hard to walk on.</a:t>
            </a:r>
          </a:p>
          <a:p>
            <a:r>
              <a:rPr lang="en-US" dirty="0" smtClean="0"/>
              <a:t>Provides little, if any, redeeming environmental value.</a:t>
            </a:r>
          </a:p>
          <a:p>
            <a:r>
              <a:rPr lang="en-US" dirty="0" smtClean="0"/>
              <a:t>Only use in small spaces where appropriate.</a:t>
            </a:r>
          </a:p>
          <a:p>
            <a:r>
              <a:rPr lang="en-US" dirty="0" smtClean="0"/>
              <a:t>It is expensive.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1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7329"/>
            <a:ext cx="7024744" cy="11113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Why do we treat our trees so badly?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4" name="Content Placeholder 3" descr="IMG_180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492" y="1878632"/>
            <a:ext cx="6777317" cy="4259997"/>
          </a:xfrm>
        </p:spPr>
      </p:pic>
    </p:spTree>
    <p:extLst>
      <p:ext uri="{BB962C8B-B14F-4D97-AF65-F5344CB8AC3E}">
        <p14:creationId xmlns:p14="http://schemas.microsoft.com/office/powerpoint/2010/main" val="1848530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Topping creates many problems, including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/>
              <a:t>stress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decay</a:t>
            </a:r>
          </a:p>
          <a:p>
            <a:pPr>
              <a:buFontTx/>
              <a:buChar char="•"/>
            </a:pPr>
            <a:r>
              <a:rPr lang="en-US" dirty="0"/>
              <a:t>sun damage</a:t>
            </a:r>
          </a:p>
          <a:p>
            <a:pPr>
              <a:buFontTx/>
              <a:buChar char="•"/>
            </a:pPr>
            <a:r>
              <a:rPr lang="en-US" dirty="0"/>
              <a:t>risk</a:t>
            </a:r>
          </a:p>
          <a:p>
            <a:pPr>
              <a:buFontTx/>
              <a:buChar char="•"/>
            </a:pPr>
            <a:r>
              <a:rPr lang="en-US" dirty="0"/>
              <a:t>disfigurement</a:t>
            </a:r>
          </a:p>
          <a:p>
            <a:pPr>
              <a:buFontTx/>
              <a:buChar char="•"/>
            </a:pPr>
            <a:r>
              <a:rPr lang="en-US" dirty="0"/>
              <a:t>expense  </a:t>
            </a:r>
          </a:p>
          <a:p>
            <a:endParaRPr lang="en-US" dirty="0"/>
          </a:p>
        </p:txBody>
      </p:sp>
      <p:pic>
        <p:nvPicPr>
          <p:cNvPr id="5" name="Content Placeholder 4" descr="5470476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5845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Young tree pruning for structure 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Develop a central leader.</a:t>
            </a:r>
          </a:p>
          <a:p>
            <a:r>
              <a:rPr lang="en-US" dirty="0" smtClean="0"/>
              <a:t>Space main branches along the central leader.</a:t>
            </a:r>
          </a:p>
          <a:p>
            <a:r>
              <a:rPr lang="en-US" dirty="0" smtClean="0"/>
              <a:t>Shorten competing stems to improve structure.</a:t>
            </a:r>
            <a:endParaRPr lang="en-US" dirty="0"/>
          </a:p>
        </p:txBody>
      </p:sp>
      <p:pic>
        <p:nvPicPr>
          <p:cNvPr id="5" name="Content Placeholder 4" descr="tree pruning class (58)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393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9700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On mature trees</a:t>
            </a:r>
            <a:r>
              <a:rPr lang="is-IS" dirty="0" smtClean="0">
                <a:solidFill>
                  <a:srgbClr val="532039"/>
                </a:solidFill>
              </a:rPr>
              <a:t>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407825"/>
            <a:ext cx="2409071" cy="340006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en-US" dirty="0">
                <a:solidFill>
                  <a:srgbClr val="532039"/>
                </a:solidFill>
              </a:rPr>
              <a:t>P</a:t>
            </a:r>
            <a:r>
              <a:rPr lang="en-US" dirty="0" smtClean="0">
                <a:solidFill>
                  <a:srgbClr val="532039"/>
                </a:solidFill>
              </a:rPr>
              <a:t>rune </a:t>
            </a:r>
            <a:r>
              <a:rPr lang="en-US" dirty="0">
                <a:solidFill>
                  <a:srgbClr val="532039"/>
                </a:solidFill>
              </a:rPr>
              <a:t>only to</a:t>
            </a:r>
            <a:r>
              <a:rPr lang="is-IS" dirty="0">
                <a:solidFill>
                  <a:srgbClr val="532039"/>
                </a:solidFill>
              </a:rPr>
              <a:t> remove limbs that </a:t>
            </a:r>
            <a:r>
              <a:rPr lang="is-IS" dirty="0" smtClean="0">
                <a:solidFill>
                  <a:srgbClr val="532039"/>
                </a:solidFill>
              </a:rPr>
              <a:t>are:</a:t>
            </a:r>
            <a:endParaRPr lang="en-US" dirty="0" smtClean="0"/>
          </a:p>
          <a:p>
            <a:r>
              <a:rPr lang="en-US" dirty="0" smtClean="0"/>
              <a:t>Dead</a:t>
            </a:r>
          </a:p>
          <a:p>
            <a:r>
              <a:rPr lang="en-US" dirty="0" smtClean="0"/>
              <a:t>Diseased, or</a:t>
            </a:r>
          </a:p>
          <a:p>
            <a:r>
              <a:rPr lang="en-US" dirty="0" smtClean="0"/>
              <a:t>Dying</a:t>
            </a:r>
          </a:p>
          <a:p>
            <a:pPr marL="68580" indent="0">
              <a:buNone/>
            </a:pPr>
            <a:r>
              <a:rPr lang="en-US" dirty="0" smtClean="0"/>
              <a:t>HIRE A CERTIFIED ARBORIST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" name="Picture 4" descr="DSCF95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088" y="2817948"/>
            <a:ext cx="4788167" cy="326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50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532039"/>
                </a:solidFill>
              </a:rPr>
              <a:t>Would you like to help your community protect and expand its tree resources?</a:t>
            </a:r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6273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Urban forests are essential part of the infrastructure</a:t>
            </a:r>
            <a:r>
              <a:rPr lang="is-IS" dirty="0" smtClean="0">
                <a:solidFill>
                  <a:srgbClr val="532039"/>
                </a:solidFill>
              </a:rPr>
              <a:t>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Urge local officials and city planners to prioritize trees.</a:t>
            </a:r>
          </a:p>
          <a:p>
            <a:r>
              <a:rPr lang="en-US" dirty="0" smtClean="0"/>
              <a:t>Trees are as important as any other part of the urban infrastructure.</a:t>
            </a:r>
          </a:p>
          <a:p>
            <a:endParaRPr lang="en-US" dirty="0"/>
          </a:p>
        </p:txBody>
      </p:sp>
      <p:pic>
        <p:nvPicPr>
          <p:cNvPr id="5" name="Content Placeholder 4" descr="IMG_0352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584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56558"/>
            <a:ext cx="7024744" cy="621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rgbClr val="532039"/>
                </a:solidFill>
              </a:rPr>
              <a:t>ufmptoolkit.net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4" name="Content Placeholder 3" descr="UFMP.tif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19" b="11719"/>
          <a:stretch>
            <a:fillRect/>
          </a:stretch>
        </p:blipFill>
        <p:spPr>
          <a:xfrm>
            <a:off x="662070" y="1378017"/>
            <a:ext cx="7769191" cy="507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75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532039"/>
                </a:solidFill>
              </a:rPr>
              <a:t>Touch trees!</a:t>
            </a:r>
            <a:endParaRPr lang="en-US" dirty="0">
              <a:solidFill>
                <a:srgbClr val="532039"/>
              </a:solidFill>
            </a:endParaRPr>
          </a:p>
        </p:txBody>
      </p:sp>
      <p:pic>
        <p:nvPicPr>
          <p:cNvPr id="4" name="Content Placeholder 3" descr="DSCF914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0941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1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26" y="882316"/>
            <a:ext cx="7673474" cy="513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58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532039"/>
                </a:solidFill>
              </a:rPr>
              <a:t>Questions?</a:t>
            </a:r>
            <a:br>
              <a:rPr lang="en-US" sz="2800" dirty="0" smtClean="0">
                <a:solidFill>
                  <a:srgbClr val="532039"/>
                </a:solidFill>
              </a:rPr>
            </a:br>
            <a:r>
              <a:rPr lang="en-US" sz="2000" dirty="0" err="1" smtClean="0">
                <a:solidFill>
                  <a:srgbClr val="532039"/>
                </a:solidFill>
              </a:rPr>
              <a:t>nrhsappington@me.com</a:t>
            </a:r>
            <a:r>
              <a:rPr lang="en-US" sz="2000" dirty="0" smtClean="0">
                <a:solidFill>
                  <a:srgbClr val="532039"/>
                </a:solidFill>
              </a:rPr>
              <a:t/>
            </a:r>
            <a:br>
              <a:rPr lang="en-US" sz="2000" dirty="0" smtClean="0">
                <a:solidFill>
                  <a:srgbClr val="532039"/>
                </a:solidFill>
              </a:rPr>
            </a:br>
            <a:r>
              <a:rPr lang="en-US" sz="2000" dirty="0" smtClean="0">
                <a:solidFill>
                  <a:srgbClr val="532039"/>
                </a:solidFill>
              </a:rPr>
              <a:t>310.562.4904</a:t>
            </a:r>
            <a:endParaRPr lang="en-US" sz="2000" dirty="0">
              <a:solidFill>
                <a:srgbClr val="532039"/>
              </a:solidFill>
            </a:endParaRPr>
          </a:p>
        </p:txBody>
      </p:sp>
      <p:pic>
        <p:nvPicPr>
          <p:cNvPr id="4" name="Content Placeholder 7" descr="IMG_279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409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Thank you, trees, for…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778484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Awe-inspiring beauty                     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Healthier neighborhoods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Watershed protection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Shade and cooling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Recreation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Wildlife habitats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Enhanced property values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Air quality improvement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Community pride and improved quality of life</a:t>
            </a:r>
          </a:p>
        </p:txBody>
      </p:sp>
      <p:pic>
        <p:nvPicPr>
          <p:cNvPr id="5" name="Picture 4" descr="IMG_209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9" y="2323652"/>
            <a:ext cx="2967791" cy="310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138" y="1027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Trees at work to affect climate change…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24210" y="2313431"/>
            <a:ext cx="3638062" cy="380930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One </a:t>
            </a:r>
            <a:r>
              <a:rPr lang="en-US" dirty="0">
                <a:solidFill>
                  <a:srgbClr val="532039"/>
                </a:solidFill>
              </a:rPr>
              <a:t>acre of trees </a:t>
            </a:r>
            <a:r>
              <a:rPr lang="en-US" dirty="0" smtClean="0">
                <a:solidFill>
                  <a:srgbClr val="532039"/>
                </a:solidFill>
              </a:rPr>
              <a:t>produces four tons of oxygen.</a:t>
            </a:r>
            <a:endParaRPr lang="en-US" baseline="-25000" dirty="0" smtClean="0">
              <a:solidFill>
                <a:srgbClr val="532039"/>
              </a:solidFill>
            </a:endParaRPr>
          </a:p>
          <a:p>
            <a:r>
              <a:rPr lang="en-US" dirty="0" smtClean="0">
                <a:solidFill>
                  <a:srgbClr val="532039"/>
                </a:solidFill>
              </a:rPr>
              <a:t>100 trees remove approximately 1,000 pounds of pollutants per year.</a:t>
            </a:r>
            <a:endParaRPr lang="en-US" baseline="-25000" dirty="0" smtClean="0">
              <a:solidFill>
                <a:srgbClr val="532039"/>
              </a:solidFill>
            </a:endParaRPr>
          </a:p>
          <a:p>
            <a:r>
              <a:rPr lang="en-US" dirty="0" smtClean="0">
                <a:solidFill>
                  <a:srgbClr val="532039"/>
                </a:solidFill>
              </a:rPr>
              <a:t>Shade trees can contribute to up to 25 percent in energy savings.</a:t>
            </a:r>
            <a:endParaRPr lang="en-US" baseline="-25000" dirty="0" smtClean="0">
              <a:solidFill>
                <a:srgbClr val="532039"/>
              </a:solidFill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56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Trees at work to help the economy…</a:t>
            </a: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7721" y="2313432"/>
            <a:ext cx="3624551" cy="3493008"/>
          </a:xfrm>
        </p:spPr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Each large tree in a yard adds one percent to a home’s value.</a:t>
            </a:r>
          </a:p>
          <a:p>
            <a:r>
              <a:rPr lang="en-US" dirty="0" smtClean="0">
                <a:solidFill>
                  <a:srgbClr val="532039"/>
                </a:solidFill>
              </a:rPr>
              <a:t>Neighborhood trees can increase market values as much as 20 percent.</a:t>
            </a:r>
          </a:p>
          <a:p>
            <a:endParaRPr lang="en-US" dirty="0"/>
          </a:p>
        </p:txBody>
      </p:sp>
      <p:pic>
        <p:nvPicPr>
          <p:cNvPr id="5" name="Picture 7" descr="AA040866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5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32039"/>
                </a:solidFill>
              </a:rPr>
              <a:t>Trees mean better business…</a:t>
            </a:r>
            <a:br>
              <a:rPr lang="en-US" dirty="0" smtClean="0">
                <a:solidFill>
                  <a:srgbClr val="532039"/>
                </a:solidFill>
              </a:rPr>
            </a:br>
            <a:endParaRPr lang="en-US" dirty="0">
              <a:solidFill>
                <a:srgbClr val="53203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532039"/>
                </a:solidFill>
              </a:rPr>
              <a:t>Tree-lined commercial districts contribute to more shoppers who spend more money.</a:t>
            </a:r>
          </a:p>
          <a:p>
            <a:pPr lvl="1"/>
            <a:endParaRPr lang="en-US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046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02632"/>
            <a:ext cx="7024744" cy="6283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100 trees over 40 years…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68580" indent="0" algn="ctr">
              <a:buNone/>
            </a:pPr>
            <a:r>
              <a:rPr lang="en-US" sz="3600" dirty="0" smtClean="0"/>
              <a:t>Benefits</a:t>
            </a:r>
          </a:p>
          <a:p>
            <a:pPr marL="68580" indent="0">
              <a:buNone/>
            </a:pPr>
            <a:endParaRPr lang="en-US" dirty="0" smtClean="0"/>
          </a:p>
          <a:p>
            <a:pPr marL="68580" indent="0">
              <a:buNone/>
            </a:pPr>
            <a:r>
              <a:rPr lang="en-US" dirty="0" smtClean="0"/>
              <a:t>Energy	$43,000</a:t>
            </a:r>
          </a:p>
          <a:p>
            <a:pPr marL="68580" indent="0">
              <a:buNone/>
            </a:pPr>
            <a:r>
              <a:rPr lang="en-US" dirty="0" smtClean="0"/>
              <a:t>Carbon seq.   9,000</a:t>
            </a:r>
          </a:p>
          <a:p>
            <a:pPr marL="68580" indent="0">
              <a:buNone/>
            </a:pPr>
            <a:r>
              <a:rPr lang="en-US" dirty="0" smtClean="0"/>
              <a:t>Air quality	    9,000</a:t>
            </a:r>
          </a:p>
          <a:p>
            <a:pPr marL="68580" indent="0">
              <a:buNone/>
            </a:pPr>
            <a:r>
              <a:rPr lang="en-US" dirty="0" smtClean="0"/>
              <a:t>Red. runoff	  46,000</a:t>
            </a:r>
          </a:p>
          <a:p>
            <a:pPr marL="68580" indent="0">
              <a:buNone/>
            </a:pPr>
            <a:r>
              <a:rPr lang="en-US" dirty="0" smtClean="0"/>
              <a:t>Aesthetics	118,000</a:t>
            </a:r>
          </a:p>
          <a:p>
            <a:pPr marL="68580" indent="0">
              <a:buNone/>
            </a:pPr>
            <a:r>
              <a:rPr lang="en-US" b="1" dirty="0" smtClean="0"/>
              <a:t>TOTAL	$225,000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45152" y="1697790"/>
            <a:ext cx="3419856" cy="4598737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US" sz="3600" dirty="0" smtClean="0"/>
              <a:t>Costs</a:t>
            </a:r>
          </a:p>
          <a:p>
            <a:pPr marL="68580" indent="0">
              <a:buNone/>
            </a:pPr>
            <a:r>
              <a:rPr lang="en-US" dirty="0" smtClean="0"/>
              <a:t>Planting          $21,000</a:t>
            </a:r>
          </a:p>
          <a:p>
            <a:pPr marL="68580" indent="0">
              <a:buNone/>
            </a:pPr>
            <a:r>
              <a:rPr lang="en-US" dirty="0" smtClean="0"/>
              <a:t>Pruning             37,000</a:t>
            </a:r>
          </a:p>
          <a:p>
            <a:pPr marL="68580" indent="0">
              <a:buNone/>
            </a:pPr>
            <a:r>
              <a:rPr lang="en-US" dirty="0" smtClean="0"/>
              <a:t>Removal/replace</a:t>
            </a:r>
            <a:r>
              <a:rPr lang="en-US" dirty="0"/>
              <a:t>	</a:t>
            </a:r>
            <a:r>
              <a:rPr lang="en-US" dirty="0" smtClean="0"/>
              <a:t>	                  8,000</a:t>
            </a:r>
          </a:p>
          <a:p>
            <a:pPr marL="68580" indent="0">
              <a:buNone/>
            </a:pPr>
            <a:r>
              <a:rPr lang="en-US" dirty="0" smtClean="0"/>
              <a:t>Irrigation	       6,000</a:t>
            </a:r>
          </a:p>
          <a:p>
            <a:pPr marL="68580" indent="0">
              <a:buNone/>
            </a:pPr>
            <a:r>
              <a:rPr lang="en-US" dirty="0" smtClean="0"/>
              <a:t>Sidewalk repair 1,000</a:t>
            </a:r>
          </a:p>
          <a:p>
            <a:pPr marL="68580" indent="0">
              <a:buNone/>
            </a:pPr>
            <a:r>
              <a:rPr lang="en-US" dirty="0" smtClean="0"/>
              <a:t>Litter		       3,000</a:t>
            </a:r>
          </a:p>
          <a:p>
            <a:pPr marL="68580" indent="0">
              <a:buNone/>
            </a:pPr>
            <a:r>
              <a:rPr lang="en-US" dirty="0" smtClean="0"/>
              <a:t>Admin/Legal     7,000</a:t>
            </a:r>
          </a:p>
          <a:p>
            <a:pPr marL="68580" indent="0">
              <a:buNone/>
            </a:pPr>
            <a:r>
              <a:rPr lang="en-US" b="1" dirty="0" smtClean="0"/>
              <a:t>TOTAL	   $83,000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5" name="Picture 4" descr="1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8" y="1268356"/>
            <a:ext cx="1163053" cy="18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337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9713</TotalTime>
  <Words>657</Words>
  <Application>Microsoft Macintosh PowerPoint</Application>
  <PresentationFormat>On-screen Show (4:3)</PresentationFormat>
  <Paragraphs>123</Paragraphs>
  <Slides>40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Austin</vt:lpstr>
      <vt:lpstr>Nancy Sappington Consulting Arborist/Landscape Designer                ISA Certified Arborist Inland Urban Forest Council, President   ISA Qualified Tree Risk Assessor  nrhsappington@me.com      310.562.4904</vt:lpstr>
      <vt:lpstr>PowerPoint Presentation</vt:lpstr>
      <vt:lpstr>PowerPoint Presentation</vt:lpstr>
      <vt:lpstr>PowerPoint Presentation</vt:lpstr>
      <vt:lpstr>Thank you, trees, for…</vt:lpstr>
      <vt:lpstr>Trees at work to affect climate change…</vt:lpstr>
      <vt:lpstr>Trees at work to help the economy…</vt:lpstr>
      <vt:lpstr>Trees mean better business… </vt:lpstr>
      <vt:lpstr>100 trees over 40 years…</vt:lpstr>
      <vt:lpstr>270 Percent Return on Investment In 40 years, each tree will return $2.70 in benefits for every dollar invested.</vt:lpstr>
      <vt:lpstr>The experience of nature…</vt:lpstr>
      <vt:lpstr>Trees help to focus the mind… </vt:lpstr>
      <vt:lpstr>Trees relieve stress</vt:lpstr>
      <vt:lpstr>Nature enhances mental health</vt:lpstr>
      <vt:lpstr>Tens trees on your block…</vt:lpstr>
      <vt:lpstr>Greening up to fight crime</vt:lpstr>
      <vt:lpstr>PowerPoint Presentation</vt:lpstr>
      <vt:lpstr>Sadly, our urban forest is suffering…</vt:lpstr>
      <vt:lpstr>PowerPoint Presentation</vt:lpstr>
      <vt:lpstr>PowerPoint Presentation</vt:lpstr>
      <vt:lpstr>PowerPoint Presentation</vt:lpstr>
      <vt:lpstr>PowerPoint Presentation</vt:lpstr>
      <vt:lpstr>Water wise Tree Care</vt:lpstr>
      <vt:lpstr>Check soil moisture…</vt:lpstr>
      <vt:lpstr>Drip is best for water conservation.</vt:lpstr>
      <vt:lpstr>Mulch! 4-6 inches deep to dripline.  It helps retain moisture and suppress weeds.</vt:lpstr>
      <vt:lpstr>During a lawn transition, gradually adjust the irrigation to trees.</vt:lpstr>
      <vt:lpstr>Drought tolerant is not this…</vt:lpstr>
      <vt:lpstr>Artificial turf is not an environmentally sustainable solution.</vt:lpstr>
      <vt:lpstr>PowerPoint Presentation</vt:lpstr>
      <vt:lpstr>Gravel…</vt:lpstr>
      <vt:lpstr>Why do we treat our trees so badly?</vt:lpstr>
      <vt:lpstr>Topping creates many problems, including</vt:lpstr>
      <vt:lpstr>Young tree pruning for structure </vt:lpstr>
      <vt:lpstr>On mature trees…</vt:lpstr>
      <vt:lpstr>Would you like to help your community protect and expand its tree resources?</vt:lpstr>
      <vt:lpstr>Urban forests are essential part of the infrastructure…</vt:lpstr>
      <vt:lpstr>ufmptoolkit.net</vt:lpstr>
      <vt:lpstr>Touch trees!</vt:lpstr>
      <vt:lpstr>Questions? nrhsappington@me.com 310.562.4904</vt:lpstr>
    </vt:vector>
  </TitlesOfParts>
  <Company>Humenik Consulting Arborist/horticulturalist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Humenik-Sappington</dc:creator>
  <cp:lastModifiedBy>Will Matterer</cp:lastModifiedBy>
  <cp:revision>95</cp:revision>
  <dcterms:created xsi:type="dcterms:W3CDTF">2015-06-06T23:35:40Z</dcterms:created>
  <dcterms:modified xsi:type="dcterms:W3CDTF">2016-10-20T09:37:58Z</dcterms:modified>
</cp:coreProperties>
</file>