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61" r:id="rId3"/>
    <p:sldId id="260" r:id="rId4"/>
    <p:sldId id="356" r:id="rId5"/>
    <p:sldId id="357" r:id="rId6"/>
    <p:sldId id="358" r:id="rId7"/>
    <p:sldId id="359" r:id="rId8"/>
    <p:sldId id="360" r:id="rId9"/>
    <p:sldId id="361" r:id="rId10"/>
    <p:sldId id="362" r:id="rId11"/>
    <p:sldId id="259" r:id="rId12"/>
    <p:sldId id="352" r:id="rId13"/>
    <p:sldId id="353" r:id="rId14"/>
    <p:sldId id="364" r:id="rId15"/>
    <p:sldId id="365" r:id="rId16"/>
    <p:sldId id="366" r:id="rId17"/>
    <p:sldId id="367" r:id="rId18"/>
    <p:sldId id="368" r:id="rId19"/>
    <p:sldId id="369" r:id="rId20"/>
    <p:sldId id="354" r:id="rId21"/>
    <p:sldId id="370" r:id="rId22"/>
    <p:sldId id="371" r:id="rId23"/>
    <p:sldId id="372" r:id="rId24"/>
    <p:sldId id="373" r:id="rId25"/>
    <p:sldId id="363" r:id="rId26"/>
    <p:sldId id="355" r:id="rId27"/>
    <p:sldId id="37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p:cViewPr varScale="1">
        <p:scale>
          <a:sx n="74" d="100"/>
          <a:sy n="74" d="100"/>
        </p:scale>
        <p:origin x="-13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F851A-BF52-4D74-AD53-5077A955FAD9}" type="datetimeFigureOut">
              <a:rPr lang="es-MX" smtClean="0"/>
              <a:pPr/>
              <a:t>3/22/12</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93418-F95C-4364-A4A6-5BA076DC2868}" type="slidenum">
              <a:rPr lang="es-MX" smtClean="0"/>
              <a:pPr/>
              <a:t>‹#›</a:t>
            </a:fld>
            <a:endParaRPr lang="es-MX"/>
          </a:p>
        </p:txBody>
      </p:sp>
    </p:spTree>
    <p:extLst>
      <p:ext uri="{BB962C8B-B14F-4D97-AF65-F5344CB8AC3E}">
        <p14:creationId xmlns:p14="http://schemas.microsoft.com/office/powerpoint/2010/main" val="150038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0603C51-DAAB-469D-9C10-E81735B414BF}" type="datetimeFigureOut">
              <a:rPr lang="es-MX" smtClean="0"/>
              <a:pPr/>
              <a:t>3/22/12</a:t>
            </a:fld>
            <a:endParaRPr lang="es-MX"/>
          </a:p>
        </p:txBody>
      </p:sp>
      <p:sp>
        <p:nvSpPr>
          <p:cNvPr id="17" name="Footer Placeholder 16"/>
          <p:cNvSpPr>
            <a:spLocks noGrp="1"/>
          </p:cNvSpPr>
          <p:nvPr>
            <p:ph type="ftr" sz="quarter" idx="11"/>
          </p:nvPr>
        </p:nvSpPr>
        <p:spPr/>
        <p:txBody>
          <a:bodyPr/>
          <a:lstStyle/>
          <a:p>
            <a:endParaRPr lang="es-MX"/>
          </a:p>
        </p:txBody>
      </p:sp>
      <p:sp>
        <p:nvSpPr>
          <p:cNvPr id="29" name="Slide Number Placeholder 28"/>
          <p:cNvSpPr>
            <a:spLocks noGrp="1"/>
          </p:cNvSpPr>
          <p:nvPr>
            <p:ph type="sldNum" sz="quarter" idx="12"/>
          </p:nvPr>
        </p:nvSpPr>
        <p:spPr/>
        <p:txBody>
          <a:bodyPr/>
          <a:lstStyle/>
          <a:p>
            <a:fld id="{ADAF21D8-5862-4A69-A7C2-AAB44776ED0C}" type="slidenum">
              <a:rPr lang="es-MX" smtClean="0"/>
              <a:pPr/>
              <a:t>‹#›</a:t>
            </a:fld>
            <a:endParaRPr lang="es-MX"/>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603C51-DAAB-469D-9C10-E81735B414BF}" type="datetimeFigureOut">
              <a:rPr lang="es-MX" smtClean="0"/>
              <a:pPr/>
              <a:t>3/22/12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603C51-DAAB-469D-9C10-E81735B414BF}" type="datetimeFigureOut">
              <a:rPr lang="es-MX" smtClean="0"/>
              <a:pPr/>
              <a:t>3/22/12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603C51-DAAB-469D-9C10-E81735B414BF}" type="datetimeFigureOut">
              <a:rPr lang="es-MX" smtClean="0"/>
              <a:pPr/>
              <a:t>3/22/12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603C51-DAAB-469D-9C10-E81735B414BF}" type="datetimeFigureOut">
              <a:rPr lang="es-MX" smtClean="0"/>
              <a:pPr/>
              <a:t>3/22/12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7924800" y="6416675"/>
            <a:ext cx="762000" cy="365125"/>
          </a:xfrm>
        </p:spPr>
        <p:txBody>
          <a:bodyPr/>
          <a:lstStyle/>
          <a:p>
            <a:fld id="{ADAF21D8-5862-4A69-A7C2-AAB44776ED0C}" type="slidenum">
              <a:rPr lang="es-MX" smtClean="0"/>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603C51-DAAB-469D-9C10-E81735B414BF}" type="datetimeFigureOut">
              <a:rPr lang="es-MX" smtClean="0"/>
              <a:pPr/>
              <a:t>3/22/12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603C51-DAAB-469D-9C10-E81735B414BF}" type="datetimeFigureOut">
              <a:rPr lang="es-MX" smtClean="0"/>
              <a:pPr/>
              <a:t>3/22/12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603C51-DAAB-469D-9C10-E81735B414BF}" type="datetimeFigureOut">
              <a:rPr lang="es-MX" smtClean="0"/>
              <a:pPr/>
              <a:t>3/22/12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03C51-DAAB-469D-9C10-E81735B414BF}" type="datetimeFigureOut">
              <a:rPr lang="es-MX" smtClean="0"/>
              <a:pPr/>
              <a:t>3/22/12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603C51-DAAB-469D-9C10-E81735B414BF}" type="datetimeFigureOut">
              <a:rPr lang="es-MX" smtClean="0"/>
              <a:pPr/>
              <a:t>3/22/12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603C51-DAAB-469D-9C10-E81735B414BF}" type="datetimeFigureOut">
              <a:rPr lang="es-MX" smtClean="0"/>
              <a:pPr/>
              <a:t>3/22/12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0603C51-DAAB-469D-9C10-E81735B414BF}" type="datetimeFigureOut">
              <a:rPr lang="es-MX" smtClean="0"/>
              <a:pPr/>
              <a:t>3/22/12</a:t>
            </a:fld>
            <a:endParaRPr lang="es-MX"/>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MX"/>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DAF21D8-5862-4A69-A7C2-AAB44776ED0C}"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Urban Forest Management Plan Grant Program</a:t>
            </a:r>
            <a:endParaRPr lang="en-US" dirty="0"/>
          </a:p>
        </p:txBody>
      </p:sp>
      <p:sp>
        <p:nvSpPr>
          <p:cNvPr id="7" name="Subtitle 6"/>
          <p:cNvSpPr>
            <a:spLocks noGrp="1"/>
          </p:cNvSpPr>
          <p:nvPr>
            <p:ph type="subTitle" idx="4294967295"/>
          </p:nvPr>
        </p:nvSpPr>
        <p:spPr>
          <a:xfrm>
            <a:off x="0" y="1752600"/>
            <a:ext cx="7772400" cy="1752600"/>
          </a:xfrm>
        </p:spPr>
        <p:txBody>
          <a:bodyPr>
            <a:normAutofit fontScale="25000" lnSpcReduction="20000"/>
          </a:bodyPr>
          <a:lstStyle/>
          <a:p>
            <a:pPr algn="ctr">
              <a:buNone/>
            </a:pPr>
            <a:r>
              <a:rPr lang="es-MX" dirty="0" smtClean="0"/>
              <a:t>	</a:t>
            </a:r>
            <a:r>
              <a:rPr lang="en-US" sz="12800" dirty="0" smtClean="0"/>
              <a:t>March </a:t>
            </a:r>
            <a:r>
              <a:rPr lang="en-US" sz="12800" dirty="0" smtClean="0"/>
              <a:t>22, </a:t>
            </a:r>
            <a:r>
              <a:rPr lang="en-US" sz="12800" dirty="0" smtClean="0"/>
              <a:t>2012</a:t>
            </a:r>
          </a:p>
          <a:p>
            <a:pPr algn="ctr">
              <a:buNone/>
            </a:pPr>
            <a:r>
              <a:rPr lang="en-US" sz="12800" dirty="0" smtClean="0"/>
              <a:t>California Urban Forest Council</a:t>
            </a:r>
            <a:endParaRPr lang="en-US" sz="12800" dirty="0" smtClean="0"/>
          </a:p>
          <a:p>
            <a:pPr algn="ctr">
              <a:buNone/>
            </a:pPr>
            <a:r>
              <a:rPr lang="en-US" sz="12800" dirty="0" smtClean="0"/>
              <a:t>555 Northgate</a:t>
            </a:r>
            <a:endParaRPr lang="en-US" sz="12800" dirty="0" smtClean="0"/>
          </a:p>
          <a:p>
            <a:pPr algn="ctr">
              <a:buNone/>
            </a:pPr>
            <a:r>
              <a:rPr lang="en-US" sz="12800" smtClean="0"/>
              <a:t>San Rafael, </a:t>
            </a:r>
            <a:r>
              <a:rPr lang="en-US" sz="12800" dirty="0" smtClean="0"/>
              <a:t>CA</a:t>
            </a:r>
          </a:p>
          <a:p>
            <a:pPr algn="ctr">
              <a:buNone/>
            </a:pPr>
            <a:endParaRPr lang="en-US" sz="12800" dirty="0" smtClean="0"/>
          </a:p>
          <a:p>
            <a:pPr algn="ctr">
              <a:buNone/>
            </a:pPr>
            <a:r>
              <a:rPr lang="en-US" sz="12800" dirty="0" smtClean="0"/>
              <a:t>Workshop Two</a:t>
            </a:r>
          </a:p>
          <a:p>
            <a:pPr algn="ctr">
              <a:buNone/>
            </a:pPr>
            <a:endParaRPr lang="en-US" sz="12800" dirty="0" smtClean="0"/>
          </a:p>
          <a:p>
            <a:pPr>
              <a:buNone/>
            </a:pPr>
            <a:r>
              <a:rPr lang="en-US" sz="12800" dirty="0" smtClean="0"/>
              <a:t>Funded by:  US Forest Service</a:t>
            </a:r>
          </a:p>
          <a:p>
            <a:pPr>
              <a:buNone/>
            </a:pPr>
            <a:r>
              <a:rPr lang="en-US" sz="12800" dirty="0" smtClean="0"/>
              <a:t>		               Cal Fire	</a:t>
            </a:r>
            <a:endParaRPr lang="en-US" sz="1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the Inventory</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4709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General Principles of Management</a:t>
            </a:r>
            <a:endParaRPr lang="es-MX" dirty="0"/>
          </a:p>
        </p:txBody>
      </p:sp>
      <p:sp>
        <p:nvSpPr>
          <p:cNvPr id="3" name="Content Placeholder 2"/>
          <p:cNvSpPr>
            <a:spLocks noGrp="1"/>
          </p:cNvSpPr>
          <p:nvPr>
            <p:ph idx="1"/>
          </p:nvPr>
        </p:nvSpPr>
        <p:spPr/>
        <p:txBody>
          <a:bodyPr/>
          <a:lstStyle/>
          <a:p>
            <a:pPr>
              <a:lnSpc>
                <a:spcPct val="90000"/>
              </a:lnSpc>
            </a:pPr>
            <a:r>
              <a:rPr lang="en-US" dirty="0" smtClean="0"/>
              <a:t>What do you have?</a:t>
            </a:r>
          </a:p>
          <a:p>
            <a:pPr>
              <a:lnSpc>
                <a:spcPct val="90000"/>
              </a:lnSpc>
              <a:buNone/>
            </a:pPr>
            <a:endParaRPr lang="en-US" sz="1800" dirty="0" smtClean="0"/>
          </a:p>
          <a:p>
            <a:pPr>
              <a:lnSpc>
                <a:spcPct val="90000"/>
              </a:lnSpc>
            </a:pPr>
            <a:r>
              <a:rPr lang="en-US" dirty="0" smtClean="0"/>
              <a:t>What do you want?</a:t>
            </a:r>
          </a:p>
          <a:p>
            <a:pPr>
              <a:lnSpc>
                <a:spcPct val="90000"/>
              </a:lnSpc>
              <a:buNone/>
            </a:pPr>
            <a:endParaRPr lang="en-US" sz="1800" dirty="0" smtClean="0"/>
          </a:p>
          <a:p>
            <a:pPr>
              <a:lnSpc>
                <a:spcPct val="90000"/>
              </a:lnSpc>
            </a:pPr>
            <a:r>
              <a:rPr lang="en-US" dirty="0" smtClean="0"/>
              <a:t>How do you get what you want?</a:t>
            </a:r>
          </a:p>
          <a:p>
            <a:pPr>
              <a:lnSpc>
                <a:spcPct val="90000"/>
              </a:lnSpc>
              <a:buNone/>
            </a:pPr>
            <a:endParaRPr lang="en-US" sz="1800" dirty="0" smtClean="0"/>
          </a:p>
          <a:p>
            <a:pPr>
              <a:lnSpc>
                <a:spcPct val="90000"/>
              </a:lnSpc>
            </a:pPr>
            <a:r>
              <a:rPr lang="en-US" dirty="0" smtClean="0"/>
              <a:t>Implementation Plan</a:t>
            </a:r>
          </a:p>
          <a:p>
            <a:pPr>
              <a:lnSpc>
                <a:spcPct val="90000"/>
              </a:lnSpc>
              <a:buNone/>
            </a:pPr>
            <a:endParaRPr lang="en-US" sz="1800" dirty="0" smtClean="0"/>
          </a:p>
          <a:p>
            <a:pPr>
              <a:lnSpc>
                <a:spcPct val="90000"/>
              </a:lnSpc>
            </a:pPr>
            <a:r>
              <a:rPr lang="en-US" dirty="0" smtClean="0"/>
              <a:t>Are you getting what you want?</a:t>
            </a:r>
          </a:p>
          <a:p>
            <a:endParaRPr lang="es-MX"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Your Tree Inventory</a:t>
            </a:r>
            <a:endParaRPr lang="en-US" dirty="0"/>
          </a:p>
        </p:txBody>
      </p:sp>
      <p:sp>
        <p:nvSpPr>
          <p:cNvPr id="3" name="Content Placeholder 2"/>
          <p:cNvSpPr>
            <a:spLocks noGrp="1"/>
          </p:cNvSpPr>
          <p:nvPr>
            <p:ph idx="1"/>
          </p:nvPr>
        </p:nvSpPr>
        <p:spPr/>
        <p:txBody>
          <a:bodyPr/>
          <a:lstStyle/>
          <a:p>
            <a:r>
              <a:rPr lang="en-US" dirty="0" smtClean="0"/>
              <a:t>Now you know what you have.  What do you do with it?</a:t>
            </a:r>
          </a:p>
          <a:p>
            <a:endParaRPr lang="en-US" dirty="0"/>
          </a:p>
          <a:p>
            <a:r>
              <a:rPr lang="en-US" dirty="0" smtClean="0"/>
              <a:t>What are the issues?</a:t>
            </a:r>
          </a:p>
          <a:p>
            <a:pPr marL="137160" indent="0">
              <a:buNone/>
            </a:pPr>
            <a:endParaRPr lang="en-US" dirty="0" smtClean="0"/>
          </a:p>
          <a:p>
            <a:r>
              <a:rPr lang="en-US" dirty="0" smtClean="0"/>
              <a:t>What are the needs?</a:t>
            </a:r>
            <a:endParaRPr lang="en-US" dirty="0"/>
          </a:p>
        </p:txBody>
      </p:sp>
    </p:spTree>
    <p:extLst>
      <p:ext uri="{BB962C8B-B14F-4D97-AF65-F5344CB8AC3E}">
        <p14:creationId xmlns:p14="http://schemas.microsoft.com/office/powerpoint/2010/main" val="425874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and Needs</a:t>
            </a:r>
            <a:endParaRPr lang="en-US" dirty="0"/>
          </a:p>
        </p:txBody>
      </p:sp>
      <p:sp>
        <p:nvSpPr>
          <p:cNvPr id="3" name="Content Placeholder 2"/>
          <p:cNvSpPr>
            <a:spLocks noGrp="1"/>
          </p:cNvSpPr>
          <p:nvPr>
            <p:ph idx="1"/>
          </p:nvPr>
        </p:nvSpPr>
        <p:spPr/>
        <p:txBody>
          <a:bodyPr/>
          <a:lstStyle/>
          <a:p>
            <a:r>
              <a:rPr lang="en-US" dirty="0" smtClean="0"/>
              <a:t>Tree Trimming</a:t>
            </a:r>
          </a:p>
          <a:p>
            <a:endParaRPr lang="en-US" dirty="0"/>
          </a:p>
          <a:p>
            <a:r>
              <a:rPr lang="en-US" dirty="0" smtClean="0"/>
              <a:t>Hazard Removal</a:t>
            </a:r>
          </a:p>
          <a:p>
            <a:endParaRPr lang="en-US" dirty="0"/>
          </a:p>
          <a:p>
            <a:r>
              <a:rPr lang="en-US" dirty="0" smtClean="0"/>
              <a:t>Tree Removal and Replacement Program</a:t>
            </a:r>
          </a:p>
          <a:p>
            <a:endParaRPr lang="en-US" dirty="0"/>
          </a:p>
          <a:p>
            <a:r>
              <a:rPr lang="en-US" dirty="0" smtClean="0"/>
              <a:t>Planting Program</a:t>
            </a:r>
          </a:p>
          <a:p>
            <a:endParaRPr lang="en-US" dirty="0"/>
          </a:p>
          <a:p>
            <a:r>
              <a:rPr lang="en-US" dirty="0" smtClean="0"/>
              <a:t>Pest and Diseases Program</a:t>
            </a:r>
            <a:endParaRPr lang="en-US" dirty="0"/>
          </a:p>
        </p:txBody>
      </p:sp>
    </p:spTree>
    <p:extLst>
      <p:ext uri="{BB962C8B-B14F-4D97-AF65-F5344CB8AC3E}">
        <p14:creationId xmlns:p14="http://schemas.microsoft.com/office/powerpoint/2010/main" val="191550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Glendora (DBH)</a:t>
            </a:r>
            <a:endParaRPr lang="en-US" dirty="0"/>
          </a:p>
        </p:txBody>
      </p:sp>
      <p:sp>
        <p:nvSpPr>
          <p:cNvPr id="3" name="Content Placeholder 2"/>
          <p:cNvSpPr>
            <a:spLocks noGrp="1"/>
          </p:cNvSpPr>
          <p:nvPr>
            <p:ph idx="1"/>
          </p:nvPr>
        </p:nvSpPr>
        <p:spPr/>
        <p:txBody>
          <a:bodyPr/>
          <a:lstStyle/>
          <a:p>
            <a:r>
              <a:rPr lang="en-US" dirty="0" smtClean="0"/>
              <a:t>Vacant Sites			2594		19%</a:t>
            </a:r>
          </a:p>
          <a:p>
            <a:r>
              <a:rPr lang="en-US" dirty="0" smtClean="0"/>
              <a:t>0 – 6 inches			2899		21%</a:t>
            </a:r>
          </a:p>
          <a:p>
            <a:r>
              <a:rPr lang="en-US" dirty="0"/>
              <a:t>7</a:t>
            </a:r>
            <a:r>
              <a:rPr lang="en-US" dirty="0" smtClean="0"/>
              <a:t> – 12 inches			2381		17%</a:t>
            </a:r>
          </a:p>
          <a:p>
            <a:r>
              <a:rPr lang="en-US" dirty="0" smtClean="0"/>
              <a:t>13 – 18 inches			3535		25.5%</a:t>
            </a:r>
          </a:p>
          <a:p>
            <a:r>
              <a:rPr lang="en-US" dirty="0" smtClean="0"/>
              <a:t>19 – 24 inches			1497		11%</a:t>
            </a:r>
          </a:p>
          <a:p>
            <a:r>
              <a:rPr lang="en-US" dirty="0" smtClean="0"/>
              <a:t>25 – 30 inches			  628		4.5%</a:t>
            </a:r>
          </a:p>
          <a:p>
            <a:r>
              <a:rPr lang="en-US" dirty="0" smtClean="0"/>
              <a:t>30 + inches			  347		2.5%</a:t>
            </a:r>
            <a:endParaRPr lang="en-US" dirty="0"/>
          </a:p>
        </p:txBody>
      </p:sp>
    </p:spTree>
    <p:extLst>
      <p:ext uri="{BB962C8B-B14F-4D97-AF65-F5344CB8AC3E}">
        <p14:creationId xmlns:p14="http://schemas.microsoft.com/office/powerpoint/2010/main" val="51041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Glendora </a:t>
            </a:r>
            <a:r>
              <a:rPr lang="en-US" dirty="0" smtClean="0"/>
              <a:t>(Height)</a:t>
            </a:r>
            <a:endParaRPr lang="en-US" dirty="0"/>
          </a:p>
        </p:txBody>
      </p:sp>
      <p:sp>
        <p:nvSpPr>
          <p:cNvPr id="3" name="Content Placeholder 2"/>
          <p:cNvSpPr>
            <a:spLocks noGrp="1"/>
          </p:cNvSpPr>
          <p:nvPr>
            <p:ph idx="1"/>
          </p:nvPr>
        </p:nvSpPr>
        <p:spPr/>
        <p:txBody>
          <a:bodyPr/>
          <a:lstStyle/>
          <a:p>
            <a:r>
              <a:rPr lang="en-US" dirty="0" smtClean="0"/>
              <a:t>Vacant Sites			2609		19%</a:t>
            </a:r>
          </a:p>
          <a:p>
            <a:r>
              <a:rPr lang="en-US" dirty="0" smtClean="0"/>
              <a:t>1 – 15 feet			3503		25%</a:t>
            </a:r>
          </a:p>
          <a:p>
            <a:r>
              <a:rPr lang="en-US" dirty="0" smtClean="0"/>
              <a:t>16 – 30 feet			5400		39%</a:t>
            </a:r>
          </a:p>
          <a:p>
            <a:r>
              <a:rPr lang="en-US" dirty="0" smtClean="0"/>
              <a:t>31 to 45 feet			1243		9%</a:t>
            </a:r>
          </a:p>
          <a:p>
            <a:r>
              <a:rPr lang="en-US" dirty="0" smtClean="0"/>
              <a:t>46 to 60 feet			751		5.4%</a:t>
            </a:r>
          </a:p>
          <a:p>
            <a:r>
              <a:rPr lang="en-US" dirty="0" smtClean="0"/>
              <a:t>61 + feet			375		3%</a:t>
            </a:r>
            <a:endParaRPr lang="en-US" dirty="0"/>
          </a:p>
        </p:txBody>
      </p:sp>
    </p:spTree>
    <p:extLst>
      <p:ext uri="{BB962C8B-B14F-4D97-AF65-F5344CB8AC3E}">
        <p14:creationId xmlns:p14="http://schemas.microsoft.com/office/powerpoint/2010/main" val="191195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Glendora </a:t>
            </a:r>
            <a:r>
              <a:rPr lang="en-US" dirty="0" smtClean="0"/>
              <a:t>(Species)</a:t>
            </a:r>
            <a:endParaRPr lang="en-US" dirty="0"/>
          </a:p>
        </p:txBody>
      </p:sp>
      <p:sp>
        <p:nvSpPr>
          <p:cNvPr id="3" name="Content Placeholder 2"/>
          <p:cNvSpPr>
            <a:spLocks noGrp="1"/>
          </p:cNvSpPr>
          <p:nvPr>
            <p:ph idx="1"/>
          </p:nvPr>
        </p:nvSpPr>
        <p:spPr/>
        <p:txBody>
          <a:bodyPr>
            <a:normAutofit lnSpcReduction="10000"/>
          </a:bodyPr>
          <a:lstStyle/>
          <a:p>
            <a:r>
              <a:rPr lang="en-US" dirty="0" smtClean="0"/>
              <a:t>Lagerstroemia (Crape Myrtle)	2243		20%</a:t>
            </a:r>
          </a:p>
          <a:p>
            <a:r>
              <a:rPr lang="en-US" dirty="0" err="1" smtClean="0"/>
              <a:t>Quercus</a:t>
            </a:r>
            <a:r>
              <a:rPr lang="en-US" dirty="0" smtClean="0"/>
              <a:t> </a:t>
            </a:r>
            <a:r>
              <a:rPr lang="en-US" dirty="0" err="1" smtClean="0"/>
              <a:t>agrifolia</a:t>
            </a:r>
            <a:r>
              <a:rPr lang="en-US" dirty="0" smtClean="0"/>
              <a:t> (Live Oak)	651		6%</a:t>
            </a:r>
          </a:p>
          <a:p>
            <a:r>
              <a:rPr lang="en-US" dirty="0" smtClean="0"/>
              <a:t>Liquidambar (</a:t>
            </a:r>
            <a:r>
              <a:rPr lang="en-US" dirty="0" err="1" smtClean="0"/>
              <a:t>Sweetgum</a:t>
            </a:r>
            <a:r>
              <a:rPr lang="en-US" dirty="0" smtClean="0"/>
              <a:t>)	512             4.5%</a:t>
            </a:r>
          </a:p>
          <a:p>
            <a:r>
              <a:rPr lang="en-US" dirty="0" smtClean="0"/>
              <a:t>Magnolia 				508	         4.5%</a:t>
            </a:r>
          </a:p>
          <a:p>
            <a:r>
              <a:rPr lang="en-US" dirty="0" err="1" smtClean="0"/>
              <a:t>Ficus</a:t>
            </a:r>
            <a:r>
              <a:rPr lang="en-US" dirty="0" smtClean="0"/>
              <a:t> ‘</a:t>
            </a:r>
            <a:r>
              <a:rPr lang="en-US" dirty="0" err="1" smtClean="0"/>
              <a:t>Nitida</a:t>
            </a:r>
            <a:r>
              <a:rPr lang="en-US" dirty="0" smtClean="0"/>
              <a:t>’				476	         4.2%</a:t>
            </a:r>
          </a:p>
          <a:p>
            <a:r>
              <a:rPr lang="en-US" dirty="0" err="1" smtClean="0"/>
              <a:t>Washingtonia</a:t>
            </a:r>
            <a:r>
              <a:rPr lang="en-US" dirty="0" smtClean="0"/>
              <a:t> Fan Palms		800		7%</a:t>
            </a:r>
          </a:p>
          <a:p>
            <a:r>
              <a:rPr lang="en-US" dirty="0" err="1" smtClean="0"/>
              <a:t>Cupaniopsis</a:t>
            </a:r>
            <a:r>
              <a:rPr lang="en-US" dirty="0" smtClean="0"/>
              <a:t> (</a:t>
            </a:r>
            <a:r>
              <a:rPr lang="en-US" dirty="0" err="1" smtClean="0"/>
              <a:t>Carrotwood</a:t>
            </a:r>
            <a:r>
              <a:rPr lang="en-US" dirty="0" smtClean="0"/>
              <a:t>)	346		3%</a:t>
            </a:r>
          </a:p>
          <a:p>
            <a:r>
              <a:rPr lang="en-US" dirty="0" err="1" smtClean="0"/>
              <a:t>Eriobotrya</a:t>
            </a:r>
            <a:r>
              <a:rPr lang="en-US" dirty="0" smtClean="0"/>
              <a:t> (Loquat)		325	        2.9%</a:t>
            </a:r>
          </a:p>
          <a:p>
            <a:r>
              <a:rPr lang="en-US" dirty="0" err="1" smtClean="0"/>
              <a:t>Lophostemon</a:t>
            </a:r>
            <a:r>
              <a:rPr lang="en-US" dirty="0" smtClean="0"/>
              <a:t> (Brisbane Box)	283	         2.5%</a:t>
            </a:r>
          </a:p>
          <a:p>
            <a:r>
              <a:rPr lang="en-US" dirty="0" smtClean="0"/>
              <a:t>Other					5124		45%</a:t>
            </a:r>
          </a:p>
          <a:p>
            <a:endParaRPr lang="en-US" dirty="0"/>
          </a:p>
        </p:txBody>
      </p:sp>
    </p:spTree>
    <p:extLst>
      <p:ext uri="{BB962C8B-B14F-4D97-AF65-F5344CB8AC3E}">
        <p14:creationId xmlns:p14="http://schemas.microsoft.com/office/powerpoint/2010/main" val="312837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City of Glendora </a:t>
            </a:r>
            <a:r>
              <a:rPr lang="en-US" dirty="0" smtClean="0"/>
              <a:t>(Maintenance)</a:t>
            </a:r>
            <a:endParaRPr lang="en-US" dirty="0"/>
          </a:p>
        </p:txBody>
      </p:sp>
      <p:sp>
        <p:nvSpPr>
          <p:cNvPr id="3" name="Content Placeholder 2"/>
          <p:cNvSpPr>
            <a:spLocks noGrp="1"/>
          </p:cNvSpPr>
          <p:nvPr>
            <p:ph idx="1"/>
          </p:nvPr>
        </p:nvSpPr>
        <p:spPr/>
        <p:txBody>
          <a:bodyPr>
            <a:normAutofit lnSpcReduction="10000"/>
          </a:bodyPr>
          <a:lstStyle/>
          <a:p>
            <a:r>
              <a:rPr lang="en-US" dirty="0" smtClean="0"/>
              <a:t>Grid Trim			10,920	79%</a:t>
            </a:r>
          </a:p>
          <a:p>
            <a:r>
              <a:rPr lang="en-US" dirty="0" smtClean="0"/>
              <a:t>Trim Diseased or Declining    60	.4%</a:t>
            </a:r>
          </a:p>
          <a:p>
            <a:r>
              <a:rPr lang="en-US" dirty="0" smtClean="0"/>
              <a:t>Trim Poorly Structured	       33	.24%</a:t>
            </a:r>
          </a:p>
          <a:p>
            <a:r>
              <a:rPr lang="en-US" dirty="0" smtClean="0"/>
              <a:t>Plant				  2,594	19%</a:t>
            </a:r>
          </a:p>
          <a:p>
            <a:r>
              <a:rPr lang="en-US" dirty="0" smtClean="0"/>
              <a:t>Removals	</a:t>
            </a:r>
          </a:p>
          <a:p>
            <a:pPr lvl="1"/>
            <a:r>
              <a:rPr lang="en-US" dirty="0" smtClean="0"/>
              <a:t>Dead				       69		.5%</a:t>
            </a:r>
          </a:p>
          <a:p>
            <a:pPr lvl="1"/>
            <a:r>
              <a:rPr lang="en-US" dirty="0" smtClean="0"/>
              <a:t>Diseased			     151		1%</a:t>
            </a:r>
          </a:p>
          <a:p>
            <a:pPr lvl="1"/>
            <a:r>
              <a:rPr lang="en-US" dirty="0" smtClean="0"/>
              <a:t>Poorly Structured		       36		.26%</a:t>
            </a:r>
          </a:p>
          <a:p>
            <a:pPr lvl="1"/>
            <a:r>
              <a:rPr lang="en-US" dirty="0" smtClean="0"/>
              <a:t>Spacing Criteria		        3		.02%</a:t>
            </a:r>
          </a:p>
          <a:p>
            <a:pPr lvl="1"/>
            <a:r>
              <a:rPr lang="en-US" dirty="0" smtClean="0"/>
              <a:t>Stumps			       15		.11%	</a:t>
            </a:r>
            <a:endParaRPr lang="en-US" dirty="0"/>
          </a:p>
        </p:txBody>
      </p:sp>
    </p:spTree>
    <p:extLst>
      <p:ext uri="{BB962C8B-B14F-4D97-AF65-F5344CB8AC3E}">
        <p14:creationId xmlns:p14="http://schemas.microsoft.com/office/powerpoint/2010/main" val="339253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Glendora </a:t>
            </a:r>
            <a:r>
              <a:rPr lang="en-US" dirty="0" smtClean="0"/>
              <a:t>(Value)</a:t>
            </a:r>
            <a:endParaRPr lang="en-US" dirty="0"/>
          </a:p>
        </p:txBody>
      </p:sp>
      <p:sp>
        <p:nvSpPr>
          <p:cNvPr id="3" name="Content Placeholder 2"/>
          <p:cNvSpPr>
            <a:spLocks noGrp="1"/>
          </p:cNvSpPr>
          <p:nvPr>
            <p:ph idx="1"/>
          </p:nvPr>
        </p:nvSpPr>
        <p:spPr/>
        <p:txBody>
          <a:bodyPr>
            <a:normAutofit fontScale="92500" lnSpcReduction="20000"/>
          </a:bodyPr>
          <a:lstStyle/>
          <a:p>
            <a:r>
              <a:rPr lang="en-US" dirty="0"/>
              <a:t>Lagerstroemia (Crape Myrtle)	</a:t>
            </a:r>
            <a:r>
              <a:rPr lang="en-US" dirty="0" smtClean="0"/>
              <a:t>3.05 mil</a:t>
            </a:r>
            <a:r>
              <a:rPr lang="en-US" dirty="0"/>
              <a:t>	20%</a:t>
            </a:r>
          </a:p>
          <a:p>
            <a:r>
              <a:rPr lang="en-US" dirty="0" err="1"/>
              <a:t>Quercus</a:t>
            </a:r>
            <a:r>
              <a:rPr lang="en-US" dirty="0"/>
              <a:t> </a:t>
            </a:r>
            <a:r>
              <a:rPr lang="en-US" dirty="0" err="1"/>
              <a:t>agrifolia</a:t>
            </a:r>
            <a:r>
              <a:rPr lang="en-US" dirty="0"/>
              <a:t> (Live Oak)	</a:t>
            </a:r>
            <a:r>
              <a:rPr lang="en-US" dirty="0" smtClean="0"/>
              <a:t>5.8 mil</a:t>
            </a:r>
            <a:r>
              <a:rPr lang="en-US" dirty="0"/>
              <a:t>	6%</a:t>
            </a:r>
          </a:p>
          <a:p>
            <a:r>
              <a:rPr lang="en-US" dirty="0"/>
              <a:t>Liquidambar (</a:t>
            </a:r>
            <a:r>
              <a:rPr lang="en-US" dirty="0" err="1"/>
              <a:t>Sweetgum</a:t>
            </a:r>
            <a:r>
              <a:rPr lang="en-US" dirty="0"/>
              <a:t>)	</a:t>
            </a:r>
            <a:r>
              <a:rPr lang="en-US" dirty="0" smtClean="0"/>
              <a:t>	1.9 mil          </a:t>
            </a:r>
            <a:r>
              <a:rPr lang="en-US" dirty="0"/>
              <a:t>4.5%</a:t>
            </a:r>
          </a:p>
          <a:p>
            <a:r>
              <a:rPr lang="en-US" dirty="0"/>
              <a:t>Magnolia 				</a:t>
            </a:r>
            <a:r>
              <a:rPr lang="en-US" dirty="0" smtClean="0"/>
              <a:t>2.4 mil          </a:t>
            </a:r>
            <a:r>
              <a:rPr lang="en-US" dirty="0"/>
              <a:t>4.5%</a:t>
            </a:r>
          </a:p>
          <a:p>
            <a:r>
              <a:rPr lang="en-US" dirty="0" err="1"/>
              <a:t>Ficus</a:t>
            </a:r>
            <a:r>
              <a:rPr lang="en-US" dirty="0"/>
              <a:t> ‘</a:t>
            </a:r>
            <a:r>
              <a:rPr lang="en-US" dirty="0" err="1"/>
              <a:t>Nitida</a:t>
            </a:r>
            <a:r>
              <a:rPr lang="en-US" dirty="0"/>
              <a:t>’				</a:t>
            </a:r>
            <a:r>
              <a:rPr lang="en-US" dirty="0" smtClean="0"/>
              <a:t>1.8 mil         </a:t>
            </a:r>
            <a:r>
              <a:rPr lang="en-US" dirty="0"/>
              <a:t>4.2%</a:t>
            </a:r>
          </a:p>
          <a:p>
            <a:r>
              <a:rPr lang="en-US" dirty="0" err="1"/>
              <a:t>Washingtonia</a:t>
            </a:r>
            <a:r>
              <a:rPr lang="en-US" dirty="0"/>
              <a:t> Fan Palms		</a:t>
            </a:r>
            <a:r>
              <a:rPr lang="en-US" dirty="0" smtClean="0"/>
              <a:t>1.39 mil	7</a:t>
            </a:r>
            <a:r>
              <a:rPr lang="en-US" dirty="0"/>
              <a:t>%</a:t>
            </a:r>
          </a:p>
          <a:p>
            <a:r>
              <a:rPr lang="en-US" dirty="0" err="1"/>
              <a:t>Cupaniopsis</a:t>
            </a:r>
            <a:r>
              <a:rPr lang="en-US" dirty="0"/>
              <a:t> (</a:t>
            </a:r>
            <a:r>
              <a:rPr lang="en-US" dirty="0" err="1"/>
              <a:t>Carrotwood</a:t>
            </a:r>
            <a:r>
              <a:rPr lang="en-US" dirty="0"/>
              <a:t>)		</a:t>
            </a:r>
            <a:r>
              <a:rPr lang="en-US" dirty="0" smtClean="0"/>
              <a:t>1.05 mil</a:t>
            </a:r>
            <a:r>
              <a:rPr lang="en-US" dirty="0"/>
              <a:t>	3%</a:t>
            </a:r>
          </a:p>
          <a:p>
            <a:r>
              <a:rPr lang="en-US" dirty="0" err="1"/>
              <a:t>Eriobotrya</a:t>
            </a:r>
            <a:r>
              <a:rPr lang="en-US" dirty="0"/>
              <a:t> (Loquat)		</a:t>
            </a:r>
            <a:r>
              <a:rPr lang="en-US" dirty="0" smtClean="0"/>
              <a:t>	.36 mil        2.9</a:t>
            </a:r>
            <a:r>
              <a:rPr lang="en-US" dirty="0"/>
              <a:t>%</a:t>
            </a:r>
          </a:p>
          <a:p>
            <a:r>
              <a:rPr lang="en-US" dirty="0" err="1"/>
              <a:t>Lophostemon</a:t>
            </a:r>
            <a:r>
              <a:rPr lang="en-US" dirty="0"/>
              <a:t> (Brisbane Box)	</a:t>
            </a:r>
            <a:r>
              <a:rPr lang="en-US" dirty="0" smtClean="0"/>
              <a:t>.83 mil         </a:t>
            </a:r>
            <a:r>
              <a:rPr lang="en-US" dirty="0"/>
              <a:t>2.5%</a:t>
            </a:r>
          </a:p>
          <a:p>
            <a:r>
              <a:rPr lang="en-US" dirty="0"/>
              <a:t>Other					</a:t>
            </a:r>
            <a:r>
              <a:rPr lang="en-US" dirty="0" smtClean="0"/>
              <a:t>18 mil</a:t>
            </a:r>
            <a:r>
              <a:rPr lang="en-US" dirty="0"/>
              <a:t>		45</a:t>
            </a:r>
            <a:r>
              <a:rPr lang="en-US" dirty="0" smtClean="0"/>
              <a:t>%</a:t>
            </a:r>
          </a:p>
          <a:p>
            <a:r>
              <a:rPr lang="en-US" dirty="0" smtClean="0"/>
              <a:t>Total					36.85 million</a:t>
            </a:r>
            <a:endParaRPr lang="en-US" dirty="0"/>
          </a:p>
          <a:p>
            <a:endParaRPr lang="en-US" dirty="0"/>
          </a:p>
        </p:txBody>
      </p:sp>
    </p:spTree>
    <p:extLst>
      <p:ext uri="{BB962C8B-B14F-4D97-AF65-F5344CB8AC3E}">
        <p14:creationId xmlns:p14="http://schemas.microsoft.com/office/powerpoint/2010/main" val="3553495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City of Glendora (Maintenance)</a:t>
            </a:r>
          </a:p>
        </p:txBody>
      </p:sp>
      <p:sp>
        <p:nvSpPr>
          <p:cNvPr id="3" name="Content Placeholder 2"/>
          <p:cNvSpPr>
            <a:spLocks noGrp="1"/>
          </p:cNvSpPr>
          <p:nvPr>
            <p:ph idx="1"/>
          </p:nvPr>
        </p:nvSpPr>
        <p:spPr/>
        <p:txBody>
          <a:bodyPr/>
          <a:lstStyle/>
          <a:p>
            <a:r>
              <a:rPr lang="en-US" dirty="0"/>
              <a:t>Grid Trim			10,920	79</a:t>
            </a:r>
            <a:r>
              <a:rPr lang="en-US" dirty="0" smtClean="0"/>
              <a:t>%</a:t>
            </a:r>
          </a:p>
          <a:p>
            <a:endParaRPr lang="en-US" dirty="0"/>
          </a:p>
          <a:p>
            <a:r>
              <a:rPr lang="en-US" dirty="0" smtClean="0"/>
              <a:t>At say $75 per tree  budget of $819,000 </a:t>
            </a:r>
          </a:p>
          <a:p>
            <a:endParaRPr lang="en-US" dirty="0"/>
          </a:p>
          <a:p>
            <a:r>
              <a:rPr lang="en-US" dirty="0" smtClean="0"/>
              <a:t>Five year cycle		$163.800</a:t>
            </a:r>
            <a:endParaRPr lang="en-US" dirty="0"/>
          </a:p>
          <a:p>
            <a:endParaRPr lang="en-US" dirty="0"/>
          </a:p>
        </p:txBody>
      </p:sp>
    </p:spTree>
    <p:extLst>
      <p:ext uri="{BB962C8B-B14F-4D97-AF65-F5344CB8AC3E}">
        <p14:creationId xmlns:p14="http://schemas.microsoft.com/office/powerpoint/2010/main" val="55138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MX" dirty="0" err="1" smtClean="0"/>
              <a:t>Welcome</a:t>
            </a:r>
            <a:r>
              <a:rPr lang="es-MX" dirty="0" smtClean="0"/>
              <a:t>!!!</a:t>
            </a:r>
            <a:endParaRPr lang="es-MX" dirty="0"/>
          </a:p>
        </p:txBody>
      </p:sp>
      <p:sp>
        <p:nvSpPr>
          <p:cNvPr id="5" name="Subtitle 4"/>
          <p:cNvSpPr>
            <a:spLocks noGrp="1"/>
          </p:cNvSpPr>
          <p:nvPr>
            <p:ph type="subTitle" idx="1"/>
          </p:nvPr>
        </p:nvSpPr>
        <p:spPr/>
        <p:txBody>
          <a:bodyPr/>
          <a:lstStyle/>
          <a:p>
            <a:endParaRPr lang="es-MX"/>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Trimming</a:t>
            </a:r>
            <a:endParaRPr lang="en-US" dirty="0"/>
          </a:p>
        </p:txBody>
      </p:sp>
      <p:sp>
        <p:nvSpPr>
          <p:cNvPr id="3" name="Content Placeholder 2"/>
          <p:cNvSpPr>
            <a:spLocks noGrp="1"/>
          </p:cNvSpPr>
          <p:nvPr>
            <p:ph idx="1"/>
          </p:nvPr>
        </p:nvSpPr>
        <p:spPr/>
        <p:txBody>
          <a:bodyPr/>
          <a:lstStyle/>
          <a:p>
            <a:r>
              <a:rPr lang="en-US" dirty="0" smtClean="0"/>
              <a:t>What is the appropriate Trimming Cycle?</a:t>
            </a:r>
          </a:p>
          <a:p>
            <a:endParaRPr lang="en-US" dirty="0"/>
          </a:p>
          <a:p>
            <a:r>
              <a:rPr lang="en-US" dirty="0" smtClean="0"/>
              <a:t>Do you trim based on grids or needs of the tree?</a:t>
            </a:r>
          </a:p>
          <a:p>
            <a:endParaRPr lang="en-US" dirty="0"/>
          </a:p>
          <a:p>
            <a:r>
              <a:rPr lang="en-US" dirty="0" smtClean="0"/>
              <a:t>Pros and Cons of each</a:t>
            </a:r>
            <a:endParaRPr lang="en-US" dirty="0"/>
          </a:p>
        </p:txBody>
      </p:sp>
    </p:spTree>
    <p:extLst>
      <p:ext uri="{BB962C8B-B14F-4D97-AF65-F5344CB8AC3E}">
        <p14:creationId xmlns:p14="http://schemas.microsoft.com/office/powerpoint/2010/main" val="13086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Grid Trimming </a:t>
            </a:r>
            <a:r>
              <a:rPr lang="en-US" dirty="0" smtClean="0"/>
              <a:t>Pros &amp; Cons</a:t>
            </a:r>
            <a:endParaRPr lang="en-US" dirty="0"/>
          </a:p>
        </p:txBody>
      </p:sp>
      <p:sp>
        <p:nvSpPr>
          <p:cNvPr id="3" name="Content Placeholder 2"/>
          <p:cNvSpPr>
            <a:spLocks noGrp="1"/>
          </p:cNvSpPr>
          <p:nvPr>
            <p:ph idx="1"/>
          </p:nvPr>
        </p:nvSpPr>
        <p:spPr/>
        <p:txBody>
          <a:bodyPr/>
          <a:lstStyle/>
          <a:p>
            <a:r>
              <a:rPr lang="en-US" dirty="0"/>
              <a:t>Cost Effective</a:t>
            </a:r>
            <a:r>
              <a:rPr lang="en-US" dirty="0" smtClean="0"/>
              <a:t>?</a:t>
            </a:r>
            <a:endParaRPr lang="en-US" dirty="0"/>
          </a:p>
          <a:p>
            <a:r>
              <a:rPr lang="en-US" dirty="0"/>
              <a:t>Easy to </a:t>
            </a:r>
            <a:r>
              <a:rPr lang="en-US" dirty="0" smtClean="0"/>
              <a:t>Manage</a:t>
            </a:r>
            <a:endParaRPr lang="en-US" dirty="0"/>
          </a:p>
          <a:p>
            <a:r>
              <a:rPr lang="en-US" dirty="0"/>
              <a:t>Stable </a:t>
            </a:r>
            <a:r>
              <a:rPr lang="en-US" dirty="0" smtClean="0"/>
              <a:t>Costs</a:t>
            </a:r>
          </a:p>
          <a:p>
            <a:endParaRPr lang="en-US" dirty="0"/>
          </a:p>
          <a:p>
            <a:r>
              <a:rPr lang="en-US" dirty="0" smtClean="0"/>
              <a:t>Some trees over pruned others under pruned</a:t>
            </a:r>
          </a:p>
          <a:p>
            <a:r>
              <a:rPr lang="en-US" dirty="0" smtClean="0"/>
              <a:t>More time to Manage</a:t>
            </a:r>
          </a:p>
          <a:p>
            <a:r>
              <a:rPr lang="en-US" dirty="0" smtClean="0"/>
              <a:t>Costs are higher</a:t>
            </a:r>
          </a:p>
          <a:p>
            <a:pPr marL="137160" indent="0">
              <a:buNone/>
            </a:pPr>
            <a:endParaRPr lang="en-US" dirty="0"/>
          </a:p>
          <a:p>
            <a:endParaRPr lang="en-US" dirty="0"/>
          </a:p>
        </p:txBody>
      </p:sp>
    </p:spTree>
    <p:extLst>
      <p:ext uri="{BB962C8B-B14F-4D97-AF65-F5344CB8AC3E}">
        <p14:creationId xmlns:p14="http://schemas.microsoft.com/office/powerpoint/2010/main" val="3023293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City of Glendora (Maintenance)</a:t>
            </a:r>
          </a:p>
        </p:txBody>
      </p:sp>
      <p:sp>
        <p:nvSpPr>
          <p:cNvPr id="3" name="Content Placeholder 2"/>
          <p:cNvSpPr>
            <a:spLocks noGrp="1"/>
          </p:cNvSpPr>
          <p:nvPr>
            <p:ph idx="1"/>
          </p:nvPr>
        </p:nvSpPr>
        <p:spPr/>
        <p:txBody>
          <a:bodyPr/>
          <a:lstStyle/>
          <a:p>
            <a:r>
              <a:rPr lang="en-US" dirty="0" smtClean="0"/>
              <a:t>Got 2243 Crapes @ $75 each    total  $168,000</a:t>
            </a:r>
            <a:endParaRPr lang="en-US" dirty="0"/>
          </a:p>
        </p:txBody>
      </p:sp>
    </p:spTree>
    <p:extLst>
      <p:ext uri="{BB962C8B-B14F-4D97-AF65-F5344CB8AC3E}">
        <p14:creationId xmlns:p14="http://schemas.microsoft.com/office/powerpoint/2010/main" val="3501317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City of Glendora (Maintenance)</a:t>
            </a:r>
          </a:p>
        </p:txBody>
      </p:sp>
      <p:sp>
        <p:nvSpPr>
          <p:cNvPr id="3" name="Content Placeholder 2"/>
          <p:cNvSpPr>
            <a:spLocks noGrp="1"/>
          </p:cNvSpPr>
          <p:nvPr>
            <p:ph idx="1"/>
          </p:nvPr>
        </p:nvSpPr>
        <p:spPr/>
        <p:txBody>
          <a:bodyPr/>
          <a:lstStyle/>
          <a:p>
            <a:r>
              <a:rPr lang="en-US" dirty="0" smtClean="0"/>
              <a:t>Planting needs 2594 vacancies at $100 per tree</a:t>
            </a:r>
          </a:p>
          <a:p>
            <a:endParaRPr lang="en-US" dirty="0"/>
          </a:p>
          <a:p>
            <a:r>
              <a:rPr lang="en-US" dirty="0" smtClean="0"/>
              <a:t>Total cost $259,400  plus watering and maintenance.  </a:t>
            </a:r>
            <a:endParaRPr lang="en-US" dirty="0"/>
          </a:p>
          <a:p>
            <a:r>
              <a:rPr lang="en-US" dirty="0" smtClean="0"/>
              <a:t>Over how many years!</a:t>
            </a:r>
          </a:p>
          <a:p>
            <a:endParaRPr lang="en-US" dirty="0"/>
          </a:p>
          <a:p>
            <a:r>
              <a:rPr lang="en-US" dirty="0" smtClean="0"/>
              <a:t>Missing is size of planting site to determine replacement trees.</a:t>
            </a:r>
          </a:p>
          <a:p>
            <a:endParaRPr lang="en-US" dirty="0"/>
          </a:p>
          <a:p>
            <a:pPr marL="137160" indent="0">
              <a:buNone/>
            </a:pPr>
            <a:endParaRPr lang="en-US" dirty="0"/>
          </a:p>
        </p:txBody>
      </p:sp>
    </p:spTree>
    <p:extLst>
      <p:ext uri="{BB962C8B-B14F-4D97-AF65-F5344CB8AC3E}">
        <p14:creationId xmlns:p14="http://schemas.microsoft.com/office/powerpoint/2010/main" val="1118364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City of Glendora (Maintenance)</a:t>
            </a:r>
          </a:p>
        </p:txBody>
      </p:sp>
      <p:sp>
        <p:nvSpPr>
          <p:cNvPr id="3" name="Content Placeholder 2"/>
          <p:cNvSpPr>
            <a:spLocks noGrp="1"/>
          </p:cNvSpPr>
          <p:nvPr>
            <p:ph idx="1"/>
          </p:nvPr>
        </p:nvSpPr>
        <p:spPr/>
        <p:txBody>
          <a:bodyPr/>
          <a:lstStyle/>
          <a:p>
            <a:r>
              <a:rPr lang="en-US" dirty="0" smtClean="0"/>
              <a:t>Removals </a:t>
            </a:r>
          </a:p>
          <a:p>
            <a:pPr lvl="1"/>
            <a:r>
              <a:rPr lang="en-US" dirty="0" smtClean="0"/>
              <a:t>Dead 				 69</a:t>
            </a:r>
          </a:p>
          <a:p>
            <a:pPr lvl="1"/>
            <a:r>
              <a:rPr lang="en-US" dirty="0" smtClean="0"/>
              <a:t>Diseased or Declining	151</a:t>
            </a:r>
          </a:p>
          <a:p>
            <a:pPr lvl="1"/>
            <a:r>
              <a:rPr lang="en-US" dirty="0" smtClean="0"/>
              <a:t>Poor Structure		  36</a:t>
            </a:r>
          </a:p>
          <a:p>
            <a:pPr lvl="1"/>
            <a:r>
              <a:rPr lang="en-US" dirty="0" smtClean="0"/>
              <a:t>Poor Spacing			   3</a:t>
            </a:r>
          </a:p>
          <a:p>
            <a:pPr lvl="1"/>
            <a:r>
              <a:rPr lang="en-US" dirty="0" smtClean="0"/>
              <a:t>Stumps			 15</a:t>
            </a:r>
            <a:endParaRPr lang="en-US" dirty="0"/>
          </a:p>
        </p:txBody>
      </p:sp>
    </p:spTree>
    <p:extLst>
      <p:ext uri="{BB962C8B-B14F-4D97-AF65-F5344CB8AC3E}">
        <p14:creationId xmlns:p14="http://schemas.microsoft.com/office/powerpoint/2010/main" val="1127611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this Issue Cover?</a:t>
            </a:r>
            <a:endParaRPr lang="en-US" dirty="0"/>
          </a:p>
        </p:txBody>
      </p:sp>
      <p:pic>
        <p:nvPicPr>
          <p:cNvPr id="4" name="Content Placeholder 3" descr="IMG_0038.JPG"/>
          <p:cNvPicPr>
            <a:picLocks noGrp="1" noChangeAspect="1"/>
          </p:cNvPicPr>
          <p:nvPr>
            <p:ph idx="1"/>
          </p:nvPr>
        </p:nvPicPr>
        <p:blipFill>
          <a:blip r:embed="rId2" cstate="print">
            <a:extLst>
              <a:ext uri="{28A0092B-C50C-407E-A947-70E740481C1C}">
                <a14:useLocalDpi xmlns:a14="http://schemas.microsoft.com/office/drawing/2010/main" val="0"/>
              </a:ext>
            </a:extLst>
          </a:blip>
          <a:srcRect t="11699" b="11699"/>
          <a:stretch>
            <a:fillRect/>
          </a:stretch>
        </p:blipFill>
        <p:spPr/>
      </p:pic>
    </p:spTree>
    <p:extLst>
      <p:ext uri="{BB962C8B-B14F-4D97-AF65-F5344CB8AC3E}">
        <p14:creationId xmlns:p14="http://schemas.microsoft.com/office/powerpoint/2010/main" val="3726703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dirty="0"/>
          </a:p>
          <a:p>
            <a:r>
              <a:rPr lang="en-US" dirty="0" smtClean="0"/>
              <a:t>Break out sessions  </a:t>
            </a:r>
          </a:p>
          <a:p>
            <a:endParaRPr lang="en-US" dirty="0"/>
          </a:p>
          <a:p>
            <a:r>
              <a:rPr lang="en-US" dirty="0" smtClean="0"/>
              <a:t>Work in Teams</a:t>
            </a:r>
            <a:endParaRPr lang="en-US" dirty="0"/>
          </a:p>
        </p:txBody>
      </p:sp>
    </p:spTree>
    <p:extLst>
      <p:ext uri="{BB962C8B-B14F-4D97-AF65-F5344CB8AC3E}">
        <p14:creationId xmlns:p14="http://schemas.microsoft.com/office/powerpoint/2010/main" val="3290447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Findings </a:t>
            </a:r>
            <a:r>
              <a:rPr lang="en-US" smtClean="0"/>
              <a:t>and Presentations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0382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Today’s</a:t>
            </a:r>
            <a:r>
              <a:rPr lang="es-MX" dirty="0" smtClean="0"/>
              <a:t> Agenda</a:t>
            </a:r>
            <a:endParaRPr lang="es-MX" dirty="0"/>
          </a:p>
        </p:txBody>
      </p:sp>
      <p:sp>
        <p:nvSpPr>
          <p:cNvPr id="3" name="Content Placeholder 2"/>
          <p:cNvSpPr>
            <a:spLocks noGrp="1"/>
          </p:cNvSpPr>
          <p:nvPr>
            <p:ph idx="1"/>
          </p:nvPr>
        </p:nvSpPr>
        <p:spPr/>
        <p:txBody>
          <a:bodyPr>
            <a:normAutofit fontScale="92500" lnSpcReduction="20000"/>
          </a:bodyPr>
          <a:lstStyle/>
          <a:p>
            <a:r>
              <a:rPr lang="en-US" dirty="0" smtClean="0"/>
              <a:t>9:30 – 10:30	Status of the Urban Forest</a:t>
            </a:r>
          </a:p>
          <a:p>
            <a:pPr marL="137160" indent="0">
              <a:buNone/>
            </a:pPr>
            <a:r>
              <a:rPr lang="en-US" dirty="0" smtClean="0"/>
              <a:t>			Review of Assignments</a:t>
            </a:r>
          </a:p>
          <a:p>
            <a:r>
              <a:rPr lang="en-US" dirty="0" smtClean="0"/>
              <a:t>10:30 – 11	Understanding your Tree Inventory</a:t>
            </a:r>
          </a:p>
          <a:p>
            <a:r>
              <a:rPr lang="en-US" dirty="0" smtClean="0"/>
              <a:t> </a:t>
            </a:r>
          </a:p>
          <a:p>
            <a:r>
              <a:rPr lang="en-US" dirty="0" smtClean="0"/>
              <a:t>11 – 11:15		BREAK</a:t>
            </a:r>
          </a:p>
          <a:p>
            <a:r>
              <a:rPr lang="en-US" dirty="0" smtClean="0"/>
              <a:t> </a:t>
            </a:r>
          </a:p>
          <a:p>
            <a:r>
              <a:rPr lang="en-US" dirty="0" smtClean="0"/>
              <a:t>11:15 – noon	Team Breakouts</a:t>
            </a:r>
          </a:p>
          <a:p>
            <a:r>
              <a:rPr lang="en-US" dirty="0" smtClean="0"/>
              <a:t> </a:t>
            </a:r>
          </a:p>
          <a:p>
            <a:r>
              <a:rPr lang="en-US" dirty="0" smtClean="0"/>
              <a:t>Noon – 12:45	LUNCH</a:t>
            </a:r>
          </a:p>
          <a:p>
            <a:r>
              <a:rPr lang="en-US" dirty="0" smtClean="0"/>
              <a:t> </a:t>
            </a:r>
          </a:p>
          <a:p>
            <a:r>
              <a:rPr lang="en-US" dirty="0" smtClean="0"/>
              <a:t>12:45 – 1:45	Team Presentations and Feedback</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Content Placeholder 2"/>
          <p:cNvSpPr>
            <a:spLocks noGrp="1"/>
          </p:cNvSpPr>
          <p:nvPr>
            <p:ph idx="1"/>
          </p:nvPr>
        </p:nvSpPr>
        <p:spPr/>
        <p:txBody>
          <a:bodyPr/>
          <a:lstStyle/>
          <a:p>
            <a:r>
              <a:rPr lang="en-US" dirty="0" smtClean="0"/>
              <a:t>Introduction</a:t>
            </a:r>
          </a:p>
          <a:p>
            <a:pPr marL="137160" indent="0">
              <a:buNone/>
            </a:pPr>
            <a:endParaRPr lang="en-US" dirty="0"/>
          </a:p>
          <a:p>
            <a:r>
              <a:rPr lang="en-US" dirty="0" smtClean="0"/>
              <a:t>Vision Statement</a:t>
            </a:r>
          </a:p>
          <a:p>
            <a:endParaRPr lang="en-US" dirty="0"/>
          </a:p>
          <a:p>
            <a:r>
              <a:rPr lang="en-US" dirty="0" smtClean="0"/>
              <a:t>History</a:t>
            </a:r>
          </a:p>
          <a:p>
            <a:endParaRPr lang="en-US" dirty="0"/>
          </a:p>
          <a:p>
            <a:r>
              <a:rPr lang="en-US" dirty="0" smtClean="0"/>
              <a:t>What do you have?</a:t>
            </a:r>
          </a:p>
          <a:p>
            <a:endParaRPr lang="en-US" dirty="0"/>
          </a:p>
          <a:p>
            <a:endParaRPr lang="en-US" dirty="0"/>
          </a:p>
        </p:txBody>
      </p:sp>
    </p:spTree>
    <p:extLst>
      <p:ext uri="{BB962C8B-B14F-4D97-AF65-F5344CB8AC3E}">
        <p14:creationId xmlns:p14="http://schemas.microsoft.com/office/powerpoint/2010/main" val="290512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4000" dirty="0" smtClean="0"/>
              <a:t>Why do you need a Plan?</a:t>
            </a:r>
          </a:p>
          <a:p>
            <a:endParaRPr lang="en-US" sz="4000" dirty="0"/>
          </a:p>
          <a:p>
            <a:r>
              <a:rPr lang="en-US" sz="4000" dirty="0" smtClean="0"/>
              <a:t>How did you sell the need for the plan in your introduction?</a:t>
            </a:r>
            <a:endParaRPr lang="en-US" sz="4000" dirty="0"/>
          </a:p>
        </p:txBody>
      </p:sp>
    </p:spTree>
    <p:extLst>
      <p:ext uri="{BB962C8B-B14F-4D97-AF65-F5344CB8AC3E}">
        <p14:creationId xmlns:p14="http://schemas.microsoft.com/office/powerpoint/2010/main" val="25589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Statement</a:t>
            </a:r>
            <a:endParaRPr lang="en-US" dirty="0"/>
          </a:p>
        </p:txBody>
      </p:sp>
      <p:sp>
        <p:nvSpPr>
          <p:cNvPr id="3" name="Content Placeholder 2"/>
          <p:cNvSpPr>
            <a:spLocks noGrp="1"/>
          </p:cNvSpPr>
          <p:nvPr>
            <p:ph idx="1"/>
          </p:nvPr>
        </p:nvSpPr>
        <p:spPr/>
        <p:txBody>
          <a:bodyPr>
            <a:normAutofit/>
          </a:bodyPr>
          <a:lstStyle/>
          <a:p>
            <a:r>
              <a:rPr lang="en-US" b="1" dirty="0"/>
              <a:t>Vision</a:t>
            </a:r>
          </a:p>
          <a:p>
            <a:r>
              <a:rPr lang="en-US" dirty="0"/>
              <a:t>Sustainable Riverside maximizes energy efficiency and makes the most efficient use of resources, and minimizes negative environmental consequences. Above all, it means meeting the needs of its citizens while not degrading or destroying the natural and constructed systems that will sustain future generations</a:t>
            </a:r>
            <a:r>
              <a:rPr lang="en-US" dirty="0" smtClean="0"/>
              <a:t>.</a:t>
            </a:r>
            <a:endParaRPr lang="en-US" dirty="0"/>
          </a:p>
        </p:txBody>
      </p:sp>
    </p:spTree>
    <p:extLst>
      <p:ext uri="{BB962C8B-B14F-4D97-AF65-F5344CB8AC3E}">
        <p14:creationId xmlns:p14="http://schemas.microsoft.com/office/powerpoint/2010/main" val="292955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r>
              <a:rPr lang="en-US" sz="4000" dirty="0" smtClean="0"/>
              <a:t>What is the historical perspective of your project?</a:t>
            </a:r>
          </a:p>
          <a:p>
            <a:endParaRPr lang="en-US" sz="4000" dirty="0"/>
          </a:p>
          <a:p>
            <a:r>
              <a:rPr lang="en-US" sz="4000" dirty="0" smtClean="0"/>
              <a:t>Were you able to identify trends, issues or concerns through this search?</a:t>
            </a:r>
            <a:endParaRPr lang="en-US" sz="4000" dirty="0"/>
          </a:p>
        </p:txBody>
      </p:sp>
    </p:spTree>
    <p:extLst>
      <p:ext uri="{BB962C8B-B14F-4D97-AF65-F5344CB8AC3E}">
        <p14:creationId xmlns:p14="http://schemas.microsoft.com/office/powerpoint/2010/main" val="334615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have?</a:t>
            </a:r>
            <a:endParaRPr lang="en-US" dirty="0"/>
          </a:p>
        </p:txBody>
      </p:sp>
      <p:sp>
        <p:nvSpPr>
          <p:cNvPr id="3" name="Content Placeholder 2"/>
          <p:cNvSpPr>
            <a:spLocks noGrp="1"/>
          </p:cNvSpPr>
          <p:nvPr>
            <p:ph idx="1"/>
          </p:nvPr>
        </p:nvSpPr>
        <p:spPr/>
        <p:txBody>
          <a:bodyPr>
            <a:normAutofit/>
          </a:bodyPr>
          <a:lstStyle/>
          <a:p>
            <a:r>
              <a:rPr lang="en-US" sz="4000" dirty="0" smtClean="0"/>
              <a:t>Share your list of existing resources?</a:t>
            </a:r>
          </a:p>
          <a:p>
            <a:r>
              <a:rPr lang="en-US" sz="4000" dirty="0" smtClean="0"/>
              <a:t>BMP’s, Ordinances, Policies, Practices (this the way we have always done it)</a:t>
            </a:r>
          </a:p>
          <a:p>
            <a:r>
              <a:rPr lang="en-US" sz="4000" dirty="0" smtClean="0"/>
              <a:t>Have you been able to evaluate them?</a:t>
            </a:r>
            <a:endParaRPr lang="en-US" sz="4000" dirty="0"/>
          </a:p>
        </p:txBody>
      </p:sp>
    </p:spTree>
    <p:extLst>
      <p:ext uri="{BB962C8B-B14F-4D97-AF65-F5344CB8AC3E}">
        <p14:creationId xmlns:p14="http://schemas.microsoft.com/office/powerpoint/2010/main" val="190066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sp>
        <p:nvSpPr>
          <p:cNvPr id="3" name="Content Placeholder 2"/>
          <p:cNvSpPr>
            <a:spLocks noGrp="1"/>
          </p:cNvSpPr>
          <p:nvPr>
            <p:ph idx="1"/>
          </p:nvPr>
        </p:nvSpPr>
        <p:spPr/>
        <p:txBody>
          <a:bodyPr>
            <a:normAutofit/>
          </a:bodyPr>
          <a:lstStyle/>
          <a:p>
            <a:r>
              <a:rPr lang="en-US" sz="4000" dirty="0" smtClean="0"/>
              <a:t>Have you identified all of the potential stakeholders?</a:t>
            </a:r>
            <a:endParaRPr lang="en-US" sz="4000" dirty="0"/>
          </a:p>
        </p:txBody>
      </p:sp>
    </p:spTree>
    <p:extLst>
      <p:ext uri="{BB962C8B-B14F-4D97-AF65-F5344CB8AC3E}">
        <p14:creationId xmlns:p14="http://schemas.microsoft.com/office/powerpoint/2010/main" val="19418021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2015</TotalTime>
  <Words>441</Words>
  <Application>Microsoft Macintosh PowerPoint</Application>
  <PresentationFormat>On-screen Show (4:3)</PresentationFormat>
  <Paragraphs>167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Apex</vt:lpstr>
      <vt:lpstr>Urban Forest Management Plan Grant Program</vt:lpstr>
      <vt:lpstr>Welcome!!!</vt:lpstr>
      <vt:lpstr>Today’s Agenda</vt:lpstr>
      <vt:lpstr>Assignments</vt:lpstr>
      <vt:lpstr>Introduction</vt:lpstr>
      <vt:lpstr>Vision Statement</vt:lpstr>
      <vt:lpstr>History</vt:lpstr>
      <vt:lpstr>What do you have?</vt:lpstr>
      <vt:lpstr>Stakeholders?</vt:lpstr>
      <vt:lpstr>Looking at the Inventory</vt:lpstr>
      <vt:lpstr>General Principles of Management</vt:lpstr>
      <vt:lpstr>Understanding Your Tree Inventory</vt:lpstr>
      <vt:lpstr>Issues and Needs</vt:lpstr>
      <vt:lpstr>City of Glendora (DBH)</vt:lpstr>
      <vt:lpstr>City of Glendora (Height)</vt:lpstr>
      <vt:lpstr>City of Glendora (Species)</vt:lpstr>
      <vt:lpstr>City of Glendora (Maintenance)</vt:lpstr>
      <vt:lpstr>City of Glendora (Value)</vt:lpstr>
      <vt:lpstr>City of Glendora (Maintenance)</vt:lpstr>
      <vt:lpstr>Tree Trimming</vt:lpstr>
      <vt:lpstr>Grid Trimming Pros &amp; Cons</vt:lpstr>
      <vt:lpstr>City of Glendora (Maintenance)</vt:lpstr>
      <vt:lpstr>City of Glendora (Maintenance)</vt:lpstr>
      <vt:lpstr>City of Glendora (Maintenance)</vt:lpstr>
      <vt:lpstr>Where is this Issue Cover?</vt:lpstr>
      <vt:lpstr>Break</vt:lpstr>
      <vt:lpstr>Group Findings and Presentations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Roger</dc:creator>
  <cp:lastModifiedBy>david roger</cp:lastModifiedBy>
  <cp:revision>75</cp:revision>
  <dcterms:created xsi:type="dcterms:W3CDTF">2012-01-23T00:48:19Z</dcterms:created>
  <dcterms:modified xsi:type="dcterms:W3CDTF">2012-03-22T15:52:57Z</dcterms:modified>
</cp:coreProperties>
</file>